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0" r:id="rId12"/>
    <p:sldId id="271" r:id="rId13"/>
    <p:sldId id="273" r:id="rId14"/>
    <p:sldId id="274" r:id="rId15"/>
    <p:sldId id="275" r:id="rId16"/>
    <p:sldId id="298" r:id="rId17"/>
    <p:sldId id="276" r:id="rId18"/>
    <p:sldId id="278" r:id="rId19"/>
    <p:sldId id="279" r:id="rId20"/>
    <p:sldId id="281" r:id="rId21"/>
    <p:sldId id="282" r:id="rId22"/>
    <p:sldId id="283" r:id="rId23"/>
    <p:sldId id="259" r:id="rId24"/>
    <p:sldId id="284" r:id="rId25"/>
    <p:sldId id="285" r:id="rId26"/>
    <p:sldId id="288" r:id="rId27"/>
    <p:sldId id="289" r:id="rId28"/>
    <p:sldId id="291" r:id="rId29"/>
    <p:sldId id="292" r:id="rId30"/>
    <p:sldId id="293" r:id="rId31"/>
    <p:sldId id="294" r:id="rId32"/>
    <p:sldId id="295" r:id="rId33"/>
    <p:sldId id="297" r:id="rId34"/>
    <p:sldId id="296" r:id="rId35"/>
    <p:sldId id="299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10" r:id="rId45"/>
    <p:sldId id="309" r:id="rId46"/>
    <p:sldId id="311" r:id="rId47"/>
    <p:sldId id="312" r:id="rId48"/>
    <p:sldId id="313" r:id="rId49"/>
    <p:sldId id="314" r:id="rId50"/>
    <p:sldId id="315" r:id="rId51"/>
    <p:sldId id="316" r:id="rId52"/>
    <p:sldId id="317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kar Dudycz" initials="OD" lastIdx="1" clrIdx="0">
    <p:extLst>
      <p:ext uri="{19B8F6BF-5375-455C-9EA6-DF929625EA0E}">
        <p15:presenceInfo xmlns:p15="http://schemas.microsoft.com/office/powerpoint/2012/main" userId="S-1-5-21-3624227412-2955519344-4135408192-53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oskar-dudycz.pl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twitter.com/oskar_at_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github.com/oskardudycz" TargetMode="External"/><Relationship Id="rId4" Type="http://schemas.openxmlformats.org/officeDocument/2006/relationships/hyperlink" Target="https://www.linkedin.com/in/oskardudycz/" TargetMode="Externa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skardudycz/GoldenEye" TargetMode="External"/><Relationship Id="rId2" Type="http://schemas.openxmlformats.org/officeDocument/2006/relationships/hyperlink" Target="https://github.com/oskardudycz/EventSourcing.NetCor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Przygody z </a:t>
            </a:r>
            <a:r>
              <a:rPr lang="pl-PL" b="1" dirty="0" err="1"/>
              <a:t>EventSourcing</a:t>
            </a:r>
            <a:r>
              <a:rPr lang="pl-PL" b="1" dirty="0"/>
              <a:t> i </a:t>
            </a:r>
            <a:r>
              <a:rPr lang="pl-PL" b="1" dirty="0" smtClean="0"/>
              <a:t>CQRS 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/>
              <a:t>Czyli </a:t>
            </a:r>
            <a:r>
              <a:rPr lang="pl-PL" b="1" dirty="0"/>
              <a:t>jak to </a:t>
            </a:r>
            <a:r>
              <a:rPr lang="pl-PL" b="1" dirty="0" smtClean="0"/>
              <a:t>się </a:t>
            </a:r>
            <a:r>
              <a:rPr lang="pl-PL" b="1" dirty="0"/>
              <a:t>w praktyce robi w świecie </a:t>
            </a:r>
            <a:r>
              <a:rPr lang="pl-PL" b="1" dirty="0" err="1"/>
              <a:t>dotNet</a:t>
            </a:r>
            <a:r>
              <a:rPr lang="pl-PL" b="1" dirty="0"/>
              <a:t> </a:t>
            </a:r>
            <a:r>
              <a:rPr lang="pl-PL" b="1" dirty="0" err="1"/>
              <a:t>Core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70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CRUDY na pudy,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czyli </a:t>
            </a:r>
            <a:r>
              <a:rPr lang="pl-PL" dirty="0"/>
              <a:t>parę </a:t>
            </a:r>
            <a:r>
              <a:rPr lang="pl-PL" dirty="0" smtClean="0"/>
              <a:t>słów </a:t>
            </a:r>
            <a:r>
              <a:rPr lang="pl-PL" dirty="0"/>
              <a:t>o dyskomforcie w </a:t>
            </a:r>
            <a:r>
              <a:rPr lang="pl-PL" dirty="0" smtClean="0"/>
              <a:t>programowaniu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5" name="Cloud Callout 4"/>
          <p:cNvSpPr/>
          <p:nvPr/>
        </p:nvSpPr>
        <p:spPr>
          <a:xfrm>
            <a:off x="2801854" y="3121371"/>
            <a:ext cx="1994080" cy="133603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Controller</a:t>
            </a:r>
            <a:endParaRPr lang="pl-PL" dirty="0"/>
          </a:p>
        </p:txBody>
      </p:sp>
      <p:sp>
        <p:nvSpPr>
          <p:cNvPr id="6" name="Smiley Face 5"/>
          <p:cNvSpPr/>
          <p:nvPr/>
        </p:nvSpPr>
        <p:spPr>
          <a:xfrm>
            <a:off x="685800" y="329222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Cube 6"/>
          <p:cNvSpPr/>
          <p:nvPr/>
        </p:nvSpPr>
        <p:spPr>
          <a:xfrm>
            <a:off x="6036264" y="3121371"/>
            <a:ext cx="1409263" cy="140926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Service</a:t>
            </a:r>
          </a:p>
          <a:p>
            <a:pPr algn="ctr"/>
            <a:endParaRPr lang="pl-PL" dirty="0"/>
          </a:p>
        </p:txBody>
      </p:sp>
      <p:sp>
        <p:nvSpPr>
          <p:cNvPr id="8" name="Can 7"/>
          <p:cNvSpPr/>
          <p:nvPr/>
        </p:nvSpPr>
        <p:spPr>
          <a:xfrm>
            <a:off x="9222347" y="3241253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DB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823446" y="35375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Right Arrow 9"/>
          <p:cNvSpPr/>
          <p:nvPr/>
        </p:nvSpPr>
        <p:spPr>
          <a:xfrm>
            <a:off x="4823301" y="35071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Cube 11"/>
          <p:cNvSpPr/>
          <p:nvPr/>
        </p:nvSpPr>
        <p:spPr>
          <a:xfrm>
            <a:off x="5292956" y="4304336"/>
            <a:ext cx="1409263" cy="140926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 smtClean="0"/>
              <a:t>Repository</a:t>
            </a:r>
            <a:endParaRPr lang="pl-PL" sz="1200" dirty="0" smtClean="0"/>
          </a:p>
          <a:p>
            <a:pPr algn="ctr"/>
            <a:endParaRPr lang="pl-PL" sz="1200" dirty="0"/>
          </a:p>
        </p:txBody>
      </p:sp>
      <p:sp>
        <p:nvSpPr>
          <p:cNvPr id="14" name="Cube 13"/>
          <p:cNvSpPr/>
          <p:nvPr/>
        </p:nvSpPr>
        <p:spPr>
          <a:xfrm>
            <a:off x="6587013" y="4304335"/>
            <a:ext cx="1409263" cy="140926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ORM</a:t>
            </a:r>
          </a:p>
          <a:p>
            <a:pPr algn="ctr"/>
            <a:endParaRPr lang="pl-PL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95600" y="2626870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AccountController</a:t>
            </a:r>
            <a:endParaRPr lang="pl-PL" dirty="0"/>
          </a:p>
        </p:txBody>
      </p:sp>
      <p:sp>
        <p:nvSpPr>
          <p:cNvPr id="15" name="TextBox 14"/>
          <p:cNvSpPr txBox="1"/>
          <p:nvPr/>
        </p:nvSpPr>
        <p:spPr>
          <a:xfrm>
            <a:off x="6162687" y="2626870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AccountService</a:t>
            </a:r>
            <a:endParaRPr lang="pl-PL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265544" y="5841530"/>
            <a:ext cx="232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AccountRepository</a:t>
            </a:r>
            <a:endParaRPr lang="pl-PL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702219" y="5817839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Account</a:t>
            </a:r>
            <a:r>
              <a:rPr lang="pl-PL" dirty="0" smtClean="0"/>
              <a:t> </a:t>
            </a:r>
            <a:r>
              <a:rPr lang="pl-PL" dirty="0" err="1" smtClean="0"/>
              <a:t>DbSet</a:t>
            </a:r>
            <a:endParaRPr lang="pl-PL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9112675" y="263754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Account</a:t>
            </a:r>
            <a:r>
              <a:rPr lang="pl-PL" dirty="0" smtClean="0"/>
              <a:t> </a:t>
            </a:r>
            <a:r>
              <a:rPr lang="pl-PL" dirty="0" err="1" smtClean="0"/>
              <a:t>Table</a:t>
            </a:r>
            <a:endParaRPr lang="pl-PL" dirty="0" smtClean="0"/>
          </a:p>
        </p:txBody>
      </p:sp>
      <p:sp>
        <p:nvSpPr>
          <p:cNvPr id="19" name="Down Arrow 18"/>
          <p:cNvSpPr/>
          <p:nvPr/>
        </p:nvSpPr>
        <p:spPr>
          <a:xfrm>
            <a:off x="5918534" y="4060172"/>
            <a:ext cx="419968" cy="7830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Down Arrow 19"/>
          <p:cNvSpPr/>
          <p:nvPr/>
        </p:nvSpPr>
        <p:spPr>
          <a:xfrm rot="16200000">
            <a:off x="6377029" y="5112084"/>
            <a:ext cx="419968" cy="7830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Down Arrow 20"/>
          <p:cNvSpPr/>
          <p:nvPr/>
        </p:nvSpPr>
        <p:spPr>
          <a:xfrm rot="14277274">
            <a:off x="8399327" y="4200824"/>
            <a:ext cx="419968" cy="7830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Rectangle 2"/>
          <p:cNvSpPr/>
          <p:nvPr/>
        </p:nvSpPr>
        <p:spPr>
          <a:xfrm>
            <a:off x="4141714" y="4252205"/>
            <a:ext cx="1698785" cy="570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AccountDTO</a:t>
            </a:r>
            <a:endParaRPr lang="pl-PL" dirty="0"/>
          </a:p>
        </p:txBody>
      </p:sp>
      <p:sp>
        <p:nvSpPr>
          <p:cNvPr id="22" name="Rectangle 21"/>
          <p:cNvSpPr/>
          <p:nvPr/>
        </p:nvSpPr>
        <p:spPr>
          <a:xfrm>
            <a:off x="7197049" y="5195621"/>
            <a:ext cx="1915625" cy="570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AccountEntity</a:t>
            </a:r>
            <a:endParaRPr lang="pl-PL" dirty="0"/>
          </a:p>
        </p:txBody>
      </p:sp>
      <p:sp>
        <p:nvSpPr>
          <p:cNvPr id="23" name="Rectangle 22"/>
          <p:cNvSpPr/>
          <p:nvPr/>
        </p:nvSpPr>
        <p:spPr>
          <a:xfrm>
            <a:off x="4823301" y="5266399"/>
            <a:ext cx="1308100" cy="5700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Mapping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56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CRUDY na pudy,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czyli </a:t>
            </a:r>
            <a:r>
              <a:rPr lang="pl-PL" dirty="0"/>
              <a:t>parę </a:t>
            </a:r>
            <a:r>
              <a:rPr lang="pl-PL" dirty="0" smtClean="0"/>
              <a:t>słów </a:t>
            </a:r>
            <a:r>
              <a:rPr lang="pl-PL" dirty="0"/>
              <a:t>o dyskomforcie w </a:t>
            </a:r>
            <a:r>
              <a:rPr lang="pl-PL" dirty="0" smtClean="0"/>
              <a:t>programowaniu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021636"/>
            <a:ext cx="6809348" cy="24555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2057401"/>
            <a:ext cx="7112000" cy="245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CRUDY na pudy,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czyli </a:t>
            </a:r>
            <a:r>
              <a:rPr lang="pl-PL" dirty="0"/>
              <a:t>parę </a:t>
            </a:r>
            <a:r>
              <a:rPr lang="pl-PL" dirty="0" smtClean="0"/>
              <a:t>słów </a:t>
            </a:r>
            <a:r>
              <a:rPr lang="pl-PL" dirty="0"/>
              <a:t>o dyskomforcie w </a:t>
            </a:r>
            <a:r>
              <a:rPr lang="pl-PL" dirty="0" smtClean="0"/>
              <a:t>programowaniu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021636"/>
            <a:ext cx="6809348" cy="24555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2057401"/>
            <a:ext cx="7112000" cy="2454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041" y="4329041"/>
            <a:ext cx="1019317" cy="1019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41" y="2360541"/>
            <a:ext cx="1019317" cy="10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CRUDY na pudy,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czyli </a:t>
            </a:r>
            <a:r>
              <a:rPr lang="pl-PL" dirty="0"/>
              <a:t>parę </a:t>
            </a:r>
            <a:r>
              <a:rPr lang="pl-PL" dirty="0" smtClean="0"/>
              <a:t>słów </a:t>
            </a:r>
            <a:r>
              <a:rPr lang="pl-PL" dirty="0"/>
              <a:t>o dyskomforcie w </a:t>
            </a:r>
            <a:r>
              <a:rPr lang="pl-PL" dirty="0" smtClean="0"/>
              <a:t>programowaniu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12" y="1841679"/>
            <a:ext cx="5086879" cy="477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9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CRUDY na pudy,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czyli </a:t>
            </a:r>
            <a:r>
              <a:rPr lang="pl-PL" dirty="0"/>
              <a:t>parę </a:t>
            </a:r>
            <a:r>
              <a:rPr lang="pl-PL" dirty="0" smtClean="0"/>
              <a:t>słów </a:t>
            </a:r>
            <a:r>
              <a:rPr lang="pl-PL" dirty="0"/>
              <a:t>o dyskomforcie w </a:t>
            </a:r>
            <a:r>
              <a:rPr lang="pl-PL" dirty="0" smtClean="0"/>
              <a:t>programowaniu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TextBox 2"/>
          <p:cNvSpPr txBox="1"/>
          <p:nvPr/>
        </p:nvSpPr>
        <p:spPr>
          <a:xfrm>
            <a:off x="326605" y="2921000"/>
            <a:ext cx="116798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/>
              <a:t>A co gdy przy dodaniu ma się dodać od razu jego konto?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 smtClean="0"/>
              <a:t>A co gdy w ramach promocji ma pójść od razu 50zł przelewu na jego konto?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 smtClean="0"/>
              <a:t>A co gdy jeszcze ma pójść mail do niego z informacją aktywującą?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8948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CRUDY na pudy,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czyli </a:t>
            </a:r>
            <a:r>
              <a:rPr lang="pl-PL" dirty="0"/>
              <a:t>parę </a:t>
            </a:r>
            <a:r>
              <a:rPr lang="pl-PL" dirty="0" smtClean="0"/>
              <a:t>słów </a:t>
            </a:r>
            <a:r>
              <a:rPr lang="pl-PL" dirty="0"/>
              <a:t>o dyskomforcie w </a:t>
            </a:r>
            <a:r>
              <a:rPr lang="pl-PL" dirty="0" smtClean="0"/>
              <a:t>programowaniu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TextBox 2"/>
          <p:cNvSpPr txBox="1"/>
          <p:nvPr/>
        </p:nvSpPr>
        <p:spPr>
          <a:xfrm>
            <a:off x="1800637" y="2413000"/>
            <a:ext cx="888416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dirty="0" smtClean="0"/>
              <a:t>Typowe reakcje: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 smtClean="0"/>
              <a:t>Co ten klient znowu wymyślił?</a:t>
            </a:r>
            <a:endParaRPr lang="pl-PL" sz="2400" dirty="0"/>
          </a:p>
          <a:p>
            <a:pPr algn="ctr"/>
            <a:endParaRPr lang="pl-PL" sz="2400" dirty="0" smtClean="0"/>
          </a:p>
          <a:p>
            <a:pPr algn="ctr"/>
            <a:r>
              <a:rPr lang="pl-PL" sz="2400" dirty="0" smtClean="0"/>
              <a:t>Gdzie ja to upchnę?</a:t>
            </a:r>
          </a:p>
          <a:p>
            <a:pPr algn="ctr"/>
            <a:endParaRPr lang="pl-PL" sz="2400" dirty="0" smtClean="0"/>
          </a:p>
          <a:p>
            <a:pPr algn="ctr"/>
            <a:r>
              <a:rPr lang="pl-PL" sz="2400" dirty="0" smtClean="0"/>
              <a:t>Czemu on nie rozumie, że w tej architekturze się to nie da?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 smtClean="0"/>
              <a:t>Przecież kod będzie brzydko wyglądał…</a:t>
            </a:r>
          </a:p>
        </p:txBody>
      </p:sp>
    </p:spTree>
    <p:extLst>
      <p:ext uri="{BB962C8B-B14F-4D97-AF65-F5344CB8AC3E}">
        <p14:creationId xmlns:p14="http://schemas.microsoft.com/office/powerpoint/2010/main" val="1120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CRUDY na pudy,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czyli </a:t>
            </a:r>
            <a:r>
              <a:rPr lang="pl-PL" dirty="0"/>
              <a:t>parę </a:t>
            </a:r>
            <a:r>
              <a:rPr lang="pl-PL" dirty="0" smtClean="0"/>
              <a:t>słów </a:t>
            </a:r>
            <a:r>
              <a:rPr lang="pl-PL" dirty="0"/>
              <a:t>o dyskomforcie w </a:t>
            </a:r>
            <a:r>
              <a:rPr lang="pl-PL" dirty="0" smtClean="0"/>
              <a:t>programowaniu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021636"/>
            <a:ext cx="6809348" cy="24555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2057401"/>
            <a:ext cx="7112000" cy="2454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041" y="4329041"/>
            <a:ext cx="1019317" cy="1019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41" y="2360541"/>
            <a:ext cx="1019317" cy="10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CRUDY na pudy,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czyli </a:t>
            </a:r>
            <a:r>
              <a:rPr lang="pl-PL" dirty="0"/>
              <a:t>parę </a:t>
            </a:r>
            <a:r>
              <a:rPr lang="pl-PL" dirty="0" smtClean="0"/>
              <a:t>słów </a:t>
            </a:r>
            <a:r>
              <a:rPr lang="pl-PL" dirty="0"/>
              <a:t>o dyskomforcie w </a:t>
            </a:r>
            <a:r>
              <a:rPr lang="pl-PL" dirty="0" smtClean="0"/>
              <a:t>programowaniu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276" y="3519558"/>
            <a:ext cx="6809348" cy="24555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2460078"/>
            <a:ext cx="7112000" cy="2454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417" y="3826963"/>
            <a:ext cx="1019317" cy="1019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541" y="2763218"/>
            <a:ext cx="1019317" cy="10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CRUDY na pudy,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czyli </a:t>
            </a:r>
            <a:r>
              <a:rPr lang="pl-PL" dirty="0"/>
              <a:t>parę </a:t>
            </a:r>
            <a:r>
              <a:rPr lang="pl-PL" dirty="0" smtClean="0"/>
              <a:t>słów </a:t>
            </a:r>
            <a:r>
              <a:rPr lang="pl-PL" dirty="0"/>
              <a:t>o dyskomforcie w </a:t>
            </a:r>
            <a:r>
              <a:rPr lang="pl-PL" dirty="0" smtClean="0"/>
              <a:t>programowaniu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276" y="3519558"/>
            <a:ext cx="6809348" cy="24555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2460078"/>
            <a:ext cx="7112000" cy="2454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417" y="3826963"/>
            <a:ext cx="1019317" cy="1019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541" y="2763218"/>
            <a:ext cx="1019317" cy="1019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4217601"/>
            <a:ext cx="7112000" cy="2454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541" y="4520741"/>
            <a:ext cx="1019317" cy="1019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2424297"/>
            <a:ext cx="7112000" cy="24543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741" y="2727437"/>
            <a:ext cx="1019317" cy="10193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518" y="4312875"/>
            <a:ext cx="7112000" cy="24543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959" y="4616015"/>
            <a:ext cx="1019317" cy="10193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89" y="1938385"/>
            <a:ext cx="7112000" cy="24543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30" y="2241525"/>
            <a:ext cx="1019317" cy="10193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31" y="4457705"/>
            <a:ext cx="7112000" cy="24543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72" y="4760845"/>
            <a:ext cx="1019317" cy="10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9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CRUDY na pudy, </a:t>
            </a:r>
            <a:br>
              <a:rPr lang="pl-PL" dirty="0"/>
            </a:br>
            <a:r>
              <a:rPr lang="pl-PL" dirty="0"/>
              <a:t>czyli parę słów o dyskomforcie w programowaniu</a:t>
            </a:r>
            <a:br>
              <a:rPr lang="pl-PL" dirty="0"/>
            </a:b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36900"/>
            <a:ext cx="10820400" cy="30817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 smtClean="0"/>
              <a:t>Jak inni radzą sobie z układaniem</a:t>
            </a:r>
          </a:p>
          <a:p>
            <a:pPr marL="0" indent="0" algn="ctr">
              <a:buNone/>
            </a:pPr>
            <a:r>
              <a:rPr lang="pl-PL" sz="4000" dirty="0" smtClean="0"/>
              <a:t>tych klocków?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3839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 mnie	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98346"/>
            <a:ext cx="10820400" cy="4309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             </a:t>
            </a:r>
            <a:r>
              <a:rPr lang="pl-PL" dirty="0" err="1" smtClean="0">
                <a:hlinkClick r:id="rId2"/>
              </a:rPr>
              <a:t>oskar_at_net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             </a:t>
            </a:r>
            <a:r>
              <a:rPr lang="pl-PL" dirty="0" smtClean="0">
                <a:hlinkClick r:id="rId3"/>
              </a:rPr>
              <a:t>oskar-dudycz.pl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             </a:t>
            </a:r>
            <a:r>
              <a:rPr lang="pl-PL" dirty="0" smtClean="0">
                <a:hlinkClick r:id="rId4"/>
              </a:rPr>
              <a:t>linkedin.com/in/</a:t>
            </a:r>
            <a:r>
              <a:rPr lang="pl-PL" dirty="0" err="1" smtClean="0">
                <a:hlinkClick r:id="rId4"/>
              </a:rPr>
              <a:t>oskardudycz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             </a:t>
            </a:r>
            <a:r>
              <a:rPr lang="pl-PL" dirty="0" smtClean="0">
                <a:hlinkClick r:id="rId5"/>
              </a:rPr>
              <a:t>github.com/</a:t>
            </a:r>
            <a:r>
              <a:rPr lang="pl-PL" dirty="0" err="1" smtClean="0">
                <a:hlinkClick r:id="rId5"/>
              </a:rPr>
              <a:t>oskardudycz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64" y="1761184"/>
            <a:ext cx="731132" cy="731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1" y="2818833"/>
            <a:ext cx="998918" cy="998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52" y="4275790"/>
            <a:ext cx="751754" cy="751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3" y="5485583"/>
            <a:ext cx="1229932" cy="102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CRUDY na pudy, </a:t>
            </a:r>
            <a:br>
              <a:rPr lang="pl-PL" dirty="0"/>
            </a:br>
            <a:r>
              <a:rPr lang="pl-PL" dirty="0"/>
              <a:t>czyli parę słów o dyskomforcie w programowaniu</a:t>
            </a:r>
            <a:br>
              <a:rPr lang="pl-PL" dirty="0"/>
            </a:br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Amazon ma drony</a:t>
            </a:r>
            <a:endParaRPr lang="pl-PL" dirty="0"/>
          </a:p>
        </p:txBody>
      </p:sp>
      <p:pic>
        <p:nvPicPr>
          <p:cNvPr id="2050" name="Picture 2" descr="http://www.supplychain247.com/images/article/walmart_testing_warehouses_drones_wide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7" y="3059851"/>
            <a:ext cx="5661025" cy="353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0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CRUDY na pudy, </a:t>
            </a:r>
            <a:br>
              <a:rPr lang="pl-PL" dirty="0"/>
            </a:br>
            <a:r>
              <a:rPr lang="pl-PL" dirty="0"/>
              <a:t>czyli parę słów o dyskomforcie w programowaniu</a:t>
            </a:r>
            <a:br>
              <a:rPr lang="pl-PL" dirty="0"/>
            </a:br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Inni mają gorzej</a:t>
            </a:r>
            <a:endParaRPr lang="pl-P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87" y="2783335"/>
            <a:ext cx="3825731" cy="343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CRUDY na pudy, </a:t>
            </a:r>
            <a:br>
              <a:rPr lang="pl-PL" dirty="0"/>
            </a:br>
            <a:r>
              <a:rPr lang="pl-PL" dirty="0"/>
              <a:t>czyli parę słów o dyskomforcie w programowaniu</a:t>
            </a:r>
            <a:br>
              <a:rPr lang="pl-PL" dirty="0"/>
            </a:b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4000" b="1" dirty="0" smtClean="0"/>
              <a:t>Przesadzam?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Dodajmy do tego:</a:t>
            </a:r>
          </a:p>
          <a:p>
            <a:pPr>
              <a:buFontTx/>
              <a:buChar char="-"/>
            </a:pPr>
            <a:r>
              <a:rPr lang="pl-PL" dirty="0" smtClean="0"/>
              <a:t>Skomplikowaną zależności relacji (relacje wiele do wielu)</a:t>
            </a:r>
          </a:p>
          <a:p>
            <a:pPr>
              <a:buFontTx/>
              <a:buChar char="-"/>
            </a:pPr>
            <a:r>
              <a:rPr lang="pl-PL" dirty="0" smtClean="0"/>
              <a:t>Współgranie modelu odczytu z zapisem</a:t>
            </a:r>
          </a:p>
          <a:p>
            <a:pPr>
              <a:buFontTx/>
              <a:buChar char="-"/>
            </a:pPr>
            <a:r>
              <a:rPr lang="pl-PL" dirty="0" smtClean="0"/>
              <a:t>Migracje schematu bazy oraz samych danych</a:t>
            </a:r>
          </a:p>
          <a:p>
            <a:pPr>
              <a:buFontTx/>
              <a:buChar char="-"/>
            </a:pPr>
            <a:r>
              <a:rPr lang="pl-PL" dirty="0" smtClean="0"/>
              <a:t>Problemy z wydajnością gdy używamy tego samego wielkiego modelu danych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76739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Czemu CQRS to krok wstecz i dwa do przodu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4000" b="1" dirty="0" smtClean="0"/>
          </a:p>
          <a:p>
            <a:pPr marL="0" indent="0">
              <a:buNone/>
            </a:pPr>
            <a:r>
              <a:rPr lang="pl-PL" sz="4000" b="1" dirty="0" err="1" smtClean="0"/>
              <a:t>C</a:t>
            </a:r>
            <a:r>
              <a:rPr lang="pl-PL" sz="4000" dirty="0" err="1" smtClean="0"/>
              <a:t>ommand</a:t>
            </a:r>
            <a:endParaRPr lang="pl-PL" sz="4000" dirty="0" smtClean="0"/>
          </a:p>
          <a:p>
            <a:pPr marL="0" indent="0">
              <a:buNone/>
            </a:pPr>
            <a:r>
              <a:rPr lang="pl-PL" sz="4000" b="1" dirty="0" smtClean="0"/>
              <a:t>Q</a:t>
            </a:r>
            <a:r>
              <a:rPr lang="pl-PL" sz="4000" dirty="0" smtClean="0"/>
              <a:t>uery</a:t>
            </a:r>
          </a:p>
          <a:p>
            <a:pPr marL="0" indent="0">
              <a:buNone/>
            </a:pPr>
            <a:r>
              <a:rPr lang="pl-PL" sz="4000" b="1" dirty="0" err="1" smtClean="0"/>
              <a:t>R</a:t>
            </a:r>
            <a:r>
              <a:rPr lang="pl-PL" sz="4000" dirty="0" err="1" smtClean="0"/>
              <a:t>esponsibility</a:t>
            </a:r>
            <a:endParaRPr lang="pl-PL" sz="4000" dirty="0" smtClean="0"/>
          </a:p>
          <a:p>
            <a:pPr marL="0" indent="0">
              <a:buNone/>
            </a:pPr>
            <a:r>
              <a:rPr lang="pl-PL" sz="4000" b="1" dirty="0" err="1" smtClean="0"/>
              <a:t>S</a:t>
            </a:r>
            <a:r>
              <a:rPr lang="pl-PL" sz="4000" dirty="0" err="1" smtClean="0"/>
              <a:t>egregation</a:t>
            </a:r>
            <a:endParaRPr lang="pl-PL" sz="4000" dirty="0" smtClean="0"/>
          </a:p>
        </p:txBody>
      </p:sp>
    </p:spTree>
    <p:extLst>
      <p:ext uri="{BB962C8B-B14F-4D97-AF65-F5344CB8AC3E}">
        <p14:creationId xmlns:p14="http://schemas.microsoft.com/office/powerpoint/2010/main" val="177095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Czemu CQRS to krok wstecz i dwa do przodu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4000" b="1" dirty="0" smtClean="0"/>
          </a:p>
          <a:p>
            <a:pPr marL="0" indent="0">
              <a:buNone/>
            </a:pPr>
            <a:r>
              <a:rPr lang="pl-PL" sz="4000" b="1" dirty="0" err="1" smtClean="0"/>
              <a:t>C</a:t>
            </a:r>
            <a:r>
              <a:rPr lang="pl-PL" sz="4000" dirty="0" err="1" smtClean="0"/>
              <a:t>ommand</a:t>
            </a:r>
            <a:endParaRPr lang="pl-PL" sz="4000" dirty="0" smtClean="0"/>
          </a:p>
          <a:p>
            <a:pPr marL="0" indent="0">
              <a:buNone/>
            </a:pPr>
            <a:r>
              <a:rPr lang="pl-PL" sz="4000" b="1" dirty="0" smtClean="0"/>
              <a:t>Q</a:t>
            </a:r>
            <a:r>
              <a:rPr lang="pl-PL" sz="4000" dirty="0" smtClean="0"/>
              <a:t>uery</a:t>
            </a:r>
          </a:p>
          <a:p>
            <a:pPr marL="0" indent="0">
              <a:buNone/>
            </a:pPr>
            <a:r>
              <a:rPr lang="pl-PL" sz="4000" b="1" dirty="0" err="1" smtClean="0"/>
              <a:t>R</a:t>
            </a:r>
            <a:r>
              <a:rPr lang="pl-PL" sz="4000" dirty="0" err="1" smtClean="0"/>
              <a:t>esponsibility</a:t>
            </a:r>
            <a:endParaRPr lang="pl-PL" sz="4000" dirty="0" smtClean="0"/>
          </a:p>
          <a:p>
            <a:pPr marL="0" indent="0">
              <a:buNone/>
            </a:pPr>
            <a:r>
              <a:rPr lang="pl-PL" sz="4000" b="1" dirty="0" err="1" smtClean="0"/>
              <a:t>S</a:t>
            </a:r>
            <a:r>
              <a:rPr lang="pl-PL" sz="4000" dirty="0" err="1" smtClean="0"/>
              <a:t>egregation</a:t>
            </a:r>
            <a:endParaRPr lang="pl-PL" sz="4000" dirty="0" smtClean="0"/>
          </a:p>
        </p:txBody>
      </p:sp>
    </p:spTree>
    <p:extLst>
      <p:ext uri="{BB962C8B-B14F-4D97-AF65-F5344CB8AC3E}">
        <p14:creationId xmlns:p14="http://schemas.microsoft.com/office/powerpoint/2010/main" val="40499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Czemu CQRS to krok wstecz i dwa do przodu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6000" b="1" dirty="0" smtClean="0"/>
          </a:p>
          <a:p>
            <a:pPr marL="0" indent="0">
              <a:buNone/>
            </a:pPr>
            <a:r>
              <a:rPr lang="pl-PL" sz="6000" b="1" dirty="0" err="1" smtClean="0"/>
              <a:t>C</a:t>
            </a:r>
            <a:r>
              <a:rPr lang="pl-PL" sz="6000" dirty="0" err="1" smtClean="0"/>
              <a:t>ommand</a:t>
            </a:r>
            <a:endParaRPr lang="pl-PL" sz="6000" dirty="0" smtClean="0"/>
          </a:p>
          <a:p>
            <a:pPr marL="0" indent="0">
              <a:buNone/>
            </a:pPr>
            <a:r>
              <a:rPr lang="pl-PL" sz="6000" b="1" dirty="0" smtClean="0"/>
              <a:t>Q</a:t>
            </a:r>
            <a:r>
              <a:rPr lang="pl-PL" sz="6000" dirty="0" smtClean="0"/>
              <a:t>uery</a:t>
            </a:r>
          </a:p>
        </p:txBody>
      </p:sp>
    </p:spTree>
    <p:extLst>
      <p:ext uri="{BB962C8B-B14F-4D97-AF65-F5344CB8AC3E}">
        <p14:creationId xmlns:p14="http://schemas.microsoft.com/office/powerpoint/2010/main" val="3311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Czemu CQRS to krok wstecz i dwa do przodu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b="1" dirty="0" err="1" smtClean="0"/>
              <a:t>Command</a:t>
            </a:r>
            <a:endParaRPr lang="pl-PL" sz="3600" b="1" dirty="0" smtClean="0"/>
          </a:p>
          <a:p>
            <a:pPr marL="0" indent="0">
              <a:buNone/>
            </a:pPr>
            <a:endParaRPr lang="pl-PL" sz="3600" b="1" dirty="0" smtClean="0"/>
          </a:p>
          <a:p>
            <a:pPr marL="0" indent="0">
              <a:buNone/>
            </a:pPr>
            <a:r>
              <a:rPr lang="pl-PL" sz="3600" b="1" i="1" dirty="0" smtClean="0"/>
              <a:t>„</a:t>
            </a:r>
            <a:r>
              <a:rPr lang="en-US" sz="3600" i="1" dirty="0"/>
              <a:t>Change the state of a system but do not return a value</a:t>
            </a:r>
            <a:r>
              <a:rPr lang="en-US" sz="3600" i="1" dirty="0" smtClean="0"/>
              <a:t>.</a:t>
            </a:r>
            <a:r>
              <a:rPr lang="pl-PL" sz="3600" i="1" dirty="0" smtClean="0"/>
              <a:t>”</a:t>
            </a:r>
          </a:p>
          <a:p>
            <a:pPr marL="0" indent="0" algn="r">
              <a:buNone/>
            </a:pPr>
            <a:r>
              <a:rPr lang="pl-PL" sz="3600" dirty="0" smtClean="0"/>
              <a:t>Martin Fowler</a:t>
            </a:r>
          </a:p>
        </p:txBody>
      </p:sp>
    </p:spTree>
    <p:extLst>
      <p:ext uri="{BB962C8B-B14F-4D97-AF65-F5344CB8AC3E}">
        <p14:creationId xmlns:p14="http://schemas.microsoft.com/office/powerpoint/2010/main" val="10789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Czemu CQRS to krok wstecz i dwa do przodu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b="1" dirty="0" smtClean="0"/>
              <a:t>Query</a:t>
            </a:r>
          </a:p>
          <a:p>
            <a:pPr marL="0" indent="0">
              <a:buNone/>
            </a:pPr>
            <a:endParaRPr lang="pl-PL" sz="3600" b="1" dirty="0" smtClean="0"/>
          </a:p>
          <a:p>
            <a:pPr marL="0" indent="0">
              <a:buNone/>
            </a:pPr>
            <a:r>
              <a:rPr lang="pl-PL" sz="3600" b="1" i="1" dirty="0" smtClean="0"/>
              <a:t>„</a:t>
            </a:r>
            <a:r>
              <a:rPr lang="en-US" sz="3600" i="1" dirty="0"/>
              <a:t>Return a result and do not change the observable state of the system (are free of side effects).</a:t>
            </a:r>
            <a:r>
              <a:rPr lang="pl-PL" sz="3600" i="1" dirty="0" smtClean="0"/>
              <a:t>”</a:t>
            </a:r>
          </a:p>
          <a:p>
            <a:pPr marL="0" indent="0" algn="r">
              <a:buNone/>
            </a:pPr>
            <a:r>
              <a:rPr lang="pl-PL" sz="3600" dirty="0" smtClean="0"/>
              <a:t>Martin Fowler</a:t>
            </a:r>
          </a:p>
        </p:txBody>
      </p:sp>
    </p:spTree>
    <p:extLst>
      <p:ext uri="{BB962C8B-B14F-4D97-AF65-F5344CB8AC3E}">
        <p14:creationId xmlns:p14="http://schemas.microsoft.com/office/powerpoint/2010/main" val="29649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Czemu CQRS to krok wstecz i dwa do przodu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1595445"/>
            <a:ext cx="6991478" cy="5092694"/>
          </a:xfrm>
        </p:spPr>
      </p:pic>
      <p:sp>
        <p:nvSpPr>
          <p:cNvPr id="6" name="TextBox 5"/>
          <p:cNvSpPr txBox="1"/>
          <p:nvPr/>
        </p:nvSpPr>
        <p:spPr>
          <a:xfrm>
            <a:off x="7061200" y="6349585"/>
            <a:ext cx="5003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Źródło: https://martinfowler.com/bliki/CQRS.html</a:t>
            </a:r>
          </a:p>
        </p:txBody>
      </p:sp>
    </p:spTree>
    <p:extLst>
      <p:ext uri="{BB962C8B-B14F-4D97-AF65-F5344CB8AC3E}">
        <p14:creationId xmlns:p14="http://schemas.microsoft.com/office/powerpoint/2010/main" val="22215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Czemu CQRS to krok wstecz i dwa do przodu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801854" y="3121371"/>
            <a:ext cx="1994080" cy="133603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Controller</a:t>
            </a:r>
            <a:endParaRPr lang="pl-PL" dirty="0"/>
          </a:p>
        </p:txBody>
      </p:sp>
      <p:sp>
        <p:nvSpPr>
          <p:cNvPr id="6" name="Smiley Face 5"/>
          <p:cNvSpPr/>
          <p:nvPr/>
        </p:nvSpPr>
        <p:spPr>
          <a:xfrm>
            <a:off x="685800" y="329222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Cube 6"/>
          <p:cNvSpPr/>
          <p:nvPr/>
        </p:nvSpPr>
        <p:spPr>
          <a:xfrm>
            <a:off x="6036264" y="3121371"/>
            <a:ext cx="1409263" cy="140926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Service</a:t>
            </a:r>
          </a:p>
          <a:p>
            <a:pPr algn="ctr"/>
            <a:endParaRPr lang="pl-PL" dirty="0"/>
          </a:p>
        </p:txBody>
      </p:sp>
      <p:sp>
        <p:nvSpPr>
          <p:cNvPr id="8" name="Can 7"/>
          <p:cNvSpPr/>
          <p:nvPr/>
        </p:nvSpPr>
        <p:spPr>
          <a:xfrm>
            <a:off x="9222347" y="3241253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DB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823446" y="35375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Right Arrow 9"/>
          <p:cNvSpPr/>
          <p:nvPr/>
        </p:nvSpPr>
        <p:spPr>
          <a:xfrm>
            <a:off x="4823301" y="35071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Cube 11"/>
          <p:cNvSpPr/>
          <p:nvPr/>
        </p:nvSpPr>
        <p:spPr>
          <a:xfrm>
            <a:off x="5292956" y="4304336"/>
            <a:ext cx="1409263" cy="140926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 smtClean="0"/>
              <a:t>Repository</a:t>
            </a:r>
            <a:endParaRPr lang="pl-PL" sz="1200" dirty="0" smtClean="0"/>
          </a:p>
          <a:p>
            <a:pPr algn="ctr"/>
            <a:endParaRPr lang="pl-PL" sz="1200" dirty="0"/>
          </a:p>
        </p:txBody>
      </p:sp>
      <p:sp>
        <p:nvSpPr>
          <p:cNvPr id="14" name="Cube 13"/>
          <p:cNvSpPr/>
          <p:nvPr/>
        </p:nvSpPr>
        <p:spPr>
          <a:xfrm>
            <a:off x="6587013" y="4304335"/>
            <a:ext cx="1409263" cy="140926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ORM</a:t>
            </a:r>
          </a:p>
          <a:p>
            <a:pPr algn="ctr"/>
            <a:endParaRPr lang="pl-PL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95600" y="2626870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AccountController</a:t>
            </a:r>
            <a:endParaRPr lang="pl-PL" dirty="0"/>
          </a:p>
        </p:txBody>
      </p:sp>
      <p:sp>
        <p:nvSpPr>
          <p:cNvPr id="15" name="TextBox 14"/>
          <p:cNvSpPr txBox="1"/>
          <p:nvPr/>
        </p:nvSpPr>
        <p:spPr>
          <a:xfrm>
            <a:off x="6162687" y="2626870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AccountService</a:t>
            </a:r>
            <a:endParaRPr lang="pl-PL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265544" y="5841530"/>
            <a:ext cx="232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AccountRepository</a:t>
            </a:r>
            <a:endParaRPr lang="pl-PL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702219" y="5817839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Account</a:t>
            </a:r>
            <a:r>
              <a:rPr lang="pl-PL" dirty="0" smtClean="0"/>
              <a:t> </a:t>
            </a:r>
            <a:r>
              <a:rPr lang="pl-PL" dirty="0" err="1" smtClean="0"/>
              <a:t>DbSet</a:t>
            </a:r>
            <a:endParaRPr lang="pl-PL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9112675" y="263754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Account</a:t>
            </a:r>
            <a:r>
              <a:rPr lang="pl-PL" dirty="0" smtClean="0"/>
              <a:t> </a:t>
            </a:r>
            <a:r>
              <a:rPr lang="pl-PL" dirty="0" err="1" smtClean="0"/>
              <a:t>Table</a:t>
            </a:r>
            <a:endParaRPr lang="pl-PL" dirty="0" smtClean="0"/>
          </a:p>
        </p:txBody>
      </p:sp>
      <p:sp>
        <p:nvSpPr>
          <p:cNvPr id="19" name="Down Arrow 18"/>
          <p:cNvSpPr/>
          <p:nvPr/>
        </p:nvSpPr>
        <p:spPr>
          <a:xfrm>
            <a:off x="5918534" y="4060172"/>
            <a:ext cx="419968" cy="7830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Down Arrow 19"/>
          <p:cNvSpPr/>
          <p:nvPr/>
        </p:nvSpPr>
        <p:spPr>
          <a:xfrm rot="16200000">
            <a:off x="6377029" y="5112084"/>
            <a:ext cx="419968" cy="7830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Down Arrow 20"/>
          <p:cNvSpPr/>
          <p:nvPr/>
        </p:nvSpPr>
        <p:spPr>
          <a:xfrm rot="14277274">
            <a:off x="8399327" y="4200824"/>
            <a:ext cx="419968" cy="7830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Rectangle 2"/>
          <p:cNvSpPr/>
          <p:nvPr/>
        </p:nvSpPr>
        <p:spPr>
          <a:xfrm>
            <a:off x="4141714" y="4252205"/>
            <a:ext cx="1698785" cy="570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AccountDTO</a:t>
            </a:r>
            <a:endParaRPr lang="pl-PL" dirty="0"/>
          </a:p>
        </p:txBody>
      </p:sp>
      <p:sp>
        <p:nvSpPr>
          <p:cNvPr id="22" name="Rectangle 21"/>
          <p:cNvSpPr/>
          <p:nvPr/>
        </p:nvSpPr>
        <p:spPr>
          <a:xfrm>
            <a:off x="7197049" y="5195621"/>
            <a:ext cx="1915625" cy="570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AccountEntity</a:t>
            </a:r>
            <a:endParaRPr lang="pl-PL" dirty="0"/>
          </a:p>
        </p:txBody>
      </p:sp>
      <p:sp>
        <p:nvSpPr>
          <p:cNvPr id="23" name="Rectangle 22"/>
          <p:cNvSpPr/>
          <p:nvPr/>
        </p:nvSpPr>
        <p:spPr>
          <a:xfrm>
            <a:off x="4823301" y="5266399"/>
            <a:ext cx="1308100" cy="5700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Mapping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40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pl-PL" dirty="0" smtClean="0"/>
              <a:t>CRUDY na pudy, czyli parę słów o dyskomforcie w programowaniu.</a:t>
            </a:r>
          </a:p>
          <a:p>
            <a:pPr marL="457200" indent="-457200">
              <a:buAutoNum type="arabicPeriod"/>
            </a:pPr>
            <a:r>
              <a:rPr lang="pl-PL" dirty="0" smtClean="0"/>
              <a:t>Czemu CQRS to krok wstecz i dwa do przodu.</a:t>
            </a:r>
          </a:p>
          <a:p>
            <a:pPr marL="457200" indent="-457200">
              <a:buAutoNum type="arabicPeriod"/>
            </a:pPr>
            <a:r>
              <a:rPr lang="pl-PL" dirty="0" err="1" smtClean="0"/>
              <a:t>Domain</a:t>
            </a:r>
            <a:r>
              <a:rPr lang="pl-PL" dirty="0" smtClean="0"/>
              <a:t> </a:t>
            </a:r>
            <a:r>
              <a:rPr lang="pl-PL" dirty="0" err="1" smtClean="0"/>
              <a:t>Driven</a:t>
            </a:r>
            <a:r>
              <a:rPr lang="pl-PL" dirty="0" smtClean="0"/>
              <a:t> Development na ratunek.</a:t>
            </a:r>
          </a:p>
          <a:p>
            <a:pPr marL="457200" indent="-457200">
              <a:buAutoNum type="arabicPeriod"/>
            </a:pPr>
            <a:r>
              <a:rPr lang="pl-PL" dirty="0" smtClean="0"/>
              <a:t>Magia event </a:t>
            </a:r>
            <a:r>
              <a:rPr lang="pl-PL" dirty="0" err="1" smtClean="0"/>
              <a:t>sourcingu</a:t>
            </a:r>
            <a:r>
              <a:rPr lang="pl-PL" dirty="0" smtClean="0"/>
              <a:t>.</a:t>
            </a:r>
          </a:p>
          <a:p>
            <a:pPr marL="457200" indent="-457200">
              <a:buAutoNum type="arabicPeriod"/>
            </a:pPr>
            <a:r>
              <a:rPr lang="pl-PL" dirty="0" err="1" smtClean="0"/>
              <a:t>dotNet</a:t>
            </a:r>
            <a:r>
              <a:rPr lang="pl-PL" dirty="0" smtClean="0"/>
              <a:t> </a:t>
            </a:r>
            <a:r>
              <a:rPr lang="pl-PL" dirty="0" err="1" smtClean="0"/>
              <a:t>Core</a:t>
            </a:r>
            <a:r>
              <a:rPr lang="pl-PL" dirty="0" smtClean="0"/>
              <a:t> nie taki straszny.</a:t>
            </a:r>
          </a:p>
          <a:p>
            <a:pPr marL="457200" indent="-457200">
              <a:buAutoNum type="arabicPeriod"/>
            </a:pPr>
            <a:r>
              <a:rPr lang="pl-PL" dirty="0" smtClean="0"/>
              <a:t>Marten + </a:t>
            </a:r>
            <a:r>
              <a:rPr lang="pl-PL" dirty="0" err="1" smtClean="0"/>
              <a:t>MediatR</a:t>
            </a:r>
            <a:r>
              <a:rPr lang="pl-PL" dirty="0" smtClean="0"/>
              <a:t> = Teoria w praktyce.</a:t>
            </a:r>
          </a:p>
          <a:p>
            <a:pPr marL="457200" indent="-457200">
              <a:buAutoNum type="arabicPeriod"/>
            </a:pPr>
            <a:r>
              <a:rPr lang="pl-PL" dirty="0" smtClean="0"/>
              <a:t>Podsumowanie.</a:t>
            </a:r>
          </a:p>
          <a:p>
            <a:pPr marL="457200" indent="-45720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20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Czemu CQRS to krok wstecz i dwa do przodu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801854" y="3121371"/>
            <a:ext cx="1994080" cy="133603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Controller</a:t>
            </a:r>
            <a:endParaRPr lang="pl-PL" dirty="0"/>
          </a:p>
        </p:txBody>
      </p:sp>
      <p:sp>
        <p:nvSpPr>
          <p:cNvPr id="6" name="Smiley Face 5"/>
          <p:cNvSpPr/>
          <p:nvPr/>
        </p:nvSpPr>
        <p:spPr>
          <a:xfrm>
            <a:off x="685800" y="329222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Cube 6"/>
          <p:cNvSpPr/>
          <p:nvPr/>
        </p:nvSpPr>
        <p:spPr>
          <a:xfrm>
            <a:off x="6036264" y="3121371"/>
            <a:ext cx="1786936" cy="140926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Command</a:t>
            </a:r>
            <a:r>
              <a:rPr lang="pl-PL" dirty="0" smtClean="0"/>
              <a:t> handler</a:t>
            </a:r>
          </a:p>
          <a:p>
            <a:pPr algn="ctr"/>
            <a:endParaRPr lang="pl-PL" dirty="0"/>
          </a:p>
        </p:txBody>
      </p:sp>
      <p:sp>
        <p:nvSpPr>
          <p:cNvPr id="8" name="Can 7"/>
          <p:cNvSpPr/>
          <p:nvPr/>
        </p:nvSpPr>
        <p:spPr>
          <a:xfrm>
            <a:off x="9222347" y="3241253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DB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823446" y="35375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Right Arrow 9"/>
          <p:cNvSpPr/>
          <p:nvPr/>
        </p:nvSpPr>
        <p:spPr>
          <a:xfrm>
            <a:off x="4823301" y="35071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Cube 13"/>
          <p:cNvSpPr/>
          <p:nvPr/>
        </p:nvSpPr>
        <p:spPr>
          <a:xfrm>
            <a:off x="6587013" y="4304335"/>
            <a:ext cx="1409263" cy="140926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ORM</a:t>
            </a:r>
          </a:p>
          <a:p>
            <a:pPr algn="ctr"/>
            <a:endParaRPr lang="pl-PL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95600" y="2626870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UserController</a:t>
            </a:r>
            <a:endParaRPr lang="pl-PL" dirty="0"/>
          </a:p>
        </p:txBody>
      </p:sp>
      <p:sp>
        <p:nvSpPr>
          <p:cNvPr id="15" name="TextBox 14"/>
          <p:cNvSpPr txBox="1"/>
          <p:nvPr/>
        </p:nvSpPr>
        <p:spPr>
          <a:xfrm>
            <a:off x="5580103" y="2637540"/>
            <a:ext cx="324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AddUserCommandHandler</a:t>
            </a:r>
            <a:endParaRPr lang="pl-PL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702219" y="5817839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User </a:t>
            </a:r>
            <a:r>
              <a:rPr lang="pl-PL" dirty="0" err="1" smtClean="0"/>
              <a:t>DbSet</a:t>
            </a:r>
            <a:endParaRPr lang="pl-PL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9112675" y="2637540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User </a:t>
            </a:r>
            <a:r>
              <a:rPr lang="pl-PL" dirty="0" err="1" smtClean="0"/>
              <a:t>Table</a:t>
            </a:r>
            <a:endParaRPr lang="pl-PL" dirty="0" smtClean="0"/>
          </a:p>
        </p:txBody>
      </p:sp>
      <p:sp>
        <p:nvSpPr>
          <p:cNvPr id="19" name="Down Arrow 18"/>
          <p:cNvSpPr/>
          <p:nvPr/>
        </p:nvSpPr>
        <p:spPr>
          <a:xfrm>
            <a:off x="6870845" y="4123579"/>
            <a:ext cx="419968" cy="7830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Down Arrow 20"/>
          <p:cNvSpPr/>
          <p:nvPr/>
        </p:nvSpPr>
        <p:spPr>
          <a:xfrm rot="14277274">
            <a:off x="8399327" y="4200824"/>
            <a:ext cx="419968" cy="7830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Rectangle 2"/>
          <p:cNvSpPr/>
          <p:nvPr/>
        </p:nvSpPr>
        <p:spPr>
          <a:xfrm>
            <a:off x="3390900" y="4252205"/>
            <a:ext cx="2449599" cy="570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AddUserCommand</a:t>
            </a:r>
            <a:endParaRPr lang="pl-PL" dirty="0"/>
          </a:p>
        </p:txBody>
      </p:sp>
      <p:sp>
        <p:nvSpPr>
          <p:cNvPr id="22" name="Rectangle 21"/>
          <p:cNvSpPr/>
          <p:nvPr/>
        </p:nvSpPr>
        <p:spPr>
          <a:xfrm>
            <a:off x="7483564" y="5309555"/>
            <a:ext cx="2518451" cy="570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UserWriteModel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27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276" y="3519558"/>
            <a:ext cx="6809348" cy="24555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2460078"/>
            <a:ext cx="7112000" cy="2454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417" y="3826963"/>
            <a:ext cx="1019317" cy="1019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541" y="2763218"/>
            <a:ext cx="1019317" cy="101931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48000" y="9167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Czemu CQRS to krok wstecz i dwa do przodu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43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Czemu CQRS to krok wstecz i dwa do przodu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801854" y="3121371"/>
            <a:ext cx="1994080" cy="133603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Controller</a:t>
            </a:r>
            <a:endParaRPr lang="pl-PL" dirty="0"/>
          </a:p>
        </p:txBody>
      </p:sp>
      <p:sp>
        <p:nvSpPr>
          <p:cNvPr id="6" name="Smiley Face 5"/>
          <p:cNvSpPr/>
          <p:nvPr/>
        </p:nvSpPr>
        <p:spPr>
          <a:xfrm>
            <a:off x="685800" y="329222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Cube 6"/>
          <p:cNvSpPr/>
          <p:nvPr/>
        </p:nvSpPr>
        <p:spPr>
          <a:xfrm>
            <a:off x="6036264" y="3121371"/>
            <a:ext cx="1786936" cy="140926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Command</a:t>
            </a:r>
            <a:r>
              <a:rPr lang="pl-PL" dirty="0" smtClean="0"/>
              <a:t> handler</a:t>
            </a:r>
          </a:p>
          <a:p>
            <a:pPr algn="ctr"/>
            <a:endParaRPr lang="pl-PL" dirty="0"/>
          </a:p>
        </p:txBody>
      </p:sp>
      <p:sp>
        <p:nvSpPr>
          <p:cNvPr id="8" name="Can 7"/>
          <p:cNvSpPr/>
          <p:nvPr/>
        </p:nvSpPr>
        <p:spPr>
          <a:xfrm>
            <a:off x="9222347" y="3241253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DB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823446" y="35375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Right Arrow 9"/>
          <p:cNvSpPr/>
          <p:nvPr/>
        </p:nvSpPr>
        <p:spPr>
          <a:xfrm>
            <a:off x="4823301" y="35071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Cube 13"/>
          <p:cNvSpPr/>
          <p:nvPr/>
        </p:nvSpPr>
        <p:spPr>
          <a:xfrm>
            <a:off x="6587013" y="4304335"/>
            <a:ext cx="1409263" cy="140926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ORM</a:t>
            </a:r>
          </a:p>
          <a:p>
            <a:pPr algn="ctr"/>
            <a:endParaRPr lang="pl-PL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95600" y="2626870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UserController</a:t>
            </a:r>
            <a:endParaRPr lang="pl-PL" dirty="0"/>
          </a:p>
        </p:txBody>
      </p:sp>
      <p:sp>
        <p:nvSpPr>
          <p:cNvPr id="15" name="TextBox 14"/>
          <p:cNvSpPr txBox="1"/>
          <p:nvPr/>
        </p:nvSpPr>
        <p:spPr>
          <a:xfrm>
            <a:off x="5580103" y="2637540"/>
            <a:ext cx="324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AddUserCommandHandler</a:t>
            </a:r>
            <a:endParaRPr lang="pl-PL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466489" y="5830654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User </a:t>
            </a:r>
            <a:r>
              <a:rPr lang="pl-PL" dirty="0" err="1" smtClean="0"/>
              <a:t>DbSet</a:t>
            </a:r>
            <a:endParaRPr lang="pl-PL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8952552" y="2686812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User </a:t>
            </a:r>
            <a:r>
              <a:rPr lang="pl-PL" dirty="0" err="1" smtClean="0"/>
              <a:t>Table</a:t>
            </a:r>
            <a:endParaRPr lang="pl-PL" dirty="0" smtClean="0"/>
          </a:p>
        </p:txBody>
      </p:sp>
      <p:sp>
        <p:nvSpPr>
          <p:cNvPr id="19" name="Down Arrow 18"/>
          <p:cNvSpPr/>
          <p:nvPr/>
        </p:nvSpPr>
        <p:spPr>
          <a:xfrm>
            <a:off x="6870845" y="4123579"/>
            <a:ext cx="419968" cy="7830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Down Arrow 20"/>
          <p:cNvSpPr/>
          <p:nvPr/>
        </p:nvSpPr>
        <p:spPr>
          <a:xfrm rot="14277274">
            <a:off x="8399327" y="4200824"/>
            <a:ext cx="419968" cy="7830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Rectangle 2"/>
          <p:cNvSpPr/>
          <p:nvPr/>
        </p:nvSpPr>
        <p:spPr>
          <a:xfrm>
            <a:off x="3390900" y="4252205"/>
            <a:ext cx="2449599" cy="570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AddUserCommand</a:t>
            </a:r>
            <a:endParaRPr lang="pl-PL" dirty="0"/>
          </a:p>
        </p:txBody>
      </p:sp>
      <p:sp>
        <p:nvSpPr>
          <p:cNvPr id="22" name="Rectangle 21"/>
          <p:cNvSpPr/>
          <p:nvPr/>
        </p:nvSpPr>
        <p:spPr>
          <a:xfrm>
            <a:off x="7531821" y="4868368"/>
            <a:ext cx="2518451" cy="570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UserWriteModel</a:t>
            </a:r>
            <a:endParaRPr lang="pl-PL" dirty="0"/>
          </a:p>
        </p:txBody>
      </p:sp>
      <p:sp>
        <p:nvSpPr>
          <p:cNvPr id="20" name="Rectangle 19"/>
          <p:cNvSpPr/>
          <p:nvPr/>
        </p:nvSpPr>
        <p:spPr>
          <a:xfrm>
            <a:off x="7912214" y="5354781"/>
            <a:ext cx="2518451" cy="570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AccountWriteModel</a:t>
            </a:r>
            <a:endParaRPr lang="pl-PL" dirty="0"/>
          </a:p>
        </p:txBody>
      </p:sp>
      <p:sp>
        <p:nvSpPr>
          <p:cNvPr id="23" name="Can 22"/>
          <p:cNvSpPr/>
          <p:nvPr/>
        </p:nvSpPr>
        <p:spPr>
          <a:xfrm>
            <a:off x="9994546" y="3396800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270542" y="2945402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Account</a:t>
            </a:r>
            <a:r>
              <a:rPr lang="pl-PL" dirty="0" smtClean="0"/>
              <a:t> </a:t>
            </a:r>
            <a:r>
              <a:rPr lang="pl-PL" dirty="0" err="1" smtClean="0"/>
              <a:t>Table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8316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Czemu CQRS to krok wstecz i dwa do przodu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2338740"/>
            <a:ext cx="5842000" cy="41461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4200" y="1674851"/>
            <a:ext cx="3602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Moja pierwsza myśl: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3351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Czemu CQRS to krok wstecz i dwa do przodu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b="1" dirty="0" smtClean="0"/>
              <a:t>To krok wstecz bo:</a:t>
            </a:r>
          </a:p>
          <a:p>
            <a:pPr marL="457200" indent="-457200">
              <a:buAutoNum type="arabicPeriod"/>
            </a:pPr>
            <a:endParaRPr lang="pl-PL" sz="2000" dirty="0" smtClean="0"/>
          </a:p>
          <a:p>
            <a:pPr marL="457200" indent="-457200">
              <a:buAutoNum type="arabicPeriod"/>
            </a:pPr>
            <a:r>
              <a:rPr lang="pl-PL" sz="2000" dirty="0" smtClean="0"/>
              <a:t>Upychamy kod w jedno miejsce.</a:t>
            </a:r>
          </a:p>
          <a:p>
            <a:pPr marL="457200" indent="-457200">
              <a:buAutoNum type="arabicPeriod"/>
            </a:pPr>
            <a:r>
              <a:rPr lang="pl-PL" sz="2000" dirty="0" smtClean="0"/>
              <a:t>Ryzykujemy, że w złych rękach powstanie spaghetti </a:t>
            </a:r>
            <a:r>
              <a:rPr lang="pl-PL" sz="2000" dirty="0" err="1" smtClean="0"/>
              <a:t>code</a:t>
            </a:r>
            <a:r>
              <a:rPr lang="pl-PL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pl-PL" sz="2000" dirty="0" smtClean="0"/>
              <a:t>Powielanie kodu pomiędzy metodami.</a:t>
            </a:r>
          </a:p>
          <a:p>
            <a:pPr marL="457200" indent="-457200">
              <a:buAutoNum type="arabicPeriod"/>
            </a:pPr>
            <a:r>
              <a:rPr lang="pl-PL" sz="2000" dirty="0" smtClean="0"/>
              <a:t>Brak ścisłego podziału odpowiedzialności.</a:t>
            </a:r>
          </a:p>
          <a:p>
            <a:pPr marL="457200" indent="-457200">
              <a:buAutoNum type="arabicPeriod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336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Czemu CQRS to krok wstecz i dwa do przodu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b="1" dirty="0" smtClean="0"/>
              <a:t>To dwa kroki do przodu bo:</a:t>
            </a:r>
          </a:p>
          <a:p>
            <a:pPr marL="457200" indent="-457200">
              <a:buAutoNum type="arabicPeriod"/>
            </a:pPr>
            <a:endParaRPr lang="pl-PL" sz="2000" dirty="0" smtClean="0"/>
          </a:p>
          <a:p>
            <a:pPr marL="457200" indent="-457200">
              <a:buAutoNum type="arabicPeriod"/>
            </a:pPr>
            <a:r>
              <a:rPr lang="pl-PL" sz="2000" dirty="0" smtClean="0"/>
              <a:t>Kod odpowiedzialny za jedną operację biznesową jest w jednym miejscu.</a:t>
            </a:r>
          </a:p>
          <a:p>
            <a:pPr marL="457200" indent="-457200">
              <a:buAutoNum type="arabicPeriod"/>
            </a:pPr>
            <a:r>
              <a:rPr lang="pl-PL" sz="2000" dirty="0" smtClean="0"/>
              <a:t>Zmuszamy do myślenia przy programowaniu i zrozumienia logiki biznesowej.</a:t>
            </a:r>
          </a:p>
          <a:p>
            <a:pPr marL="457200" indent="-457200">
              <a:buAutoNum type="arabicPeriod"/>
            </a:pPr>
            <a:r>
              <a:rPr lang="pl-PL" sz="2000" dirty="0" smtClean="0"/>
              <a:t>Zmniejszamy ryzyko kopiuj wklej.</a:t>
            </a:r>
          </a:p>
          <a:p>
            <a:pPr marL="457200" indent="-457200">
              <a:buAutoNum type="arabicPeriod"/>
            </a:pPr>
            <a:r>
              <a:rPr lang="pl-PL" sz="2000" dirty="0" smtClean="0"/>
              <a:t>Jest ścisły podział odpowiedzialności.</a:t>
            </a:r>
          </a:p>
          <a:p>
            <a:pPr marL="457200" indent="-457200">
              <a:buAutoNum type="arabicPeriod"/>
            </a:pPr>
            <a:r>
              <a:rPr lang="pl-PL" sz="2000" dirty="0" smtClean="0"/>
              <a:t>Skupiamy się na jednej rzeczy na raz:</a:t>
            </a:r>
          </a:p>
          <a:p>
            <a:pPr marL="0" indent="0">
              <a:buNone/>
            </a:pPr>
            <a:r>
              <a:rPr lang="pl-PL" sz="2000" dirty="0" smtClean="0"/>
              <a:t>- Oprogramowując zapis nie skupiamy się na tym jak my potem to odczytamy</a:t>
            </a:r>
          </a:p>
          <a:p>
            <a:pPr marL="0" indent="0">
              <a:buNone/>
            </a:pPr>
            <a:r>
              <a:rPr lang="pl-PL" sz="2000" dirty="0" smtClean="0"/>
              <a:t>- Analogicznie odczyt oprogramowujemy na podstawie dostępnego modelu zapisu</a:t>
            </a:r>
          </a:p>
          <a:p>
            <a:pPr marL="457200" indent="-457200">
              <a:buAutoNum type="arabicPeriod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44706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Czemu CQRS to krok wstecz i dwa do przodu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85800" y="3454400"/>
            <a:ext cx="10820400" cy="2764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b="1" dirty="0" smtClean="0"/>
              <a:t>PRZYKŁAD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2662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Domain</a:t>
            </a:r>
            <a:r>
              <a:rPr lang="pl-PL" dirty="0" smtClean="0"/>
              <a:t> </a:t>
            </a:r>
            <a:r>
              <a:rPr lang="pl-PL" dirty="0" err="1"/>
              <a:t>Driven</a:t>
            </a:r>
            <a:r>
              <a:rPr lang="pl-PL" dirty="0"/>
              <a:t> Development na ratunek.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03" y="2193925"/>
            <a:ext cx="3261193" cy="4024313"/>
          </a:xfrm>
        </p:spPr>
      </p:pic>
    </p:spTree>
    <p:extLst>
      <p:ext uri="{BB962C8B-B14F-4D97-AF65-F5344CB8AC3E}">
        <p14:creationId xmlns:p14="http://schemas.microsoft.com/office/powerpoint/2010/main" val="303459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Domain</a:t>
            </a:r>
            <a:r>
              <a:rPr lang="pl-PL" dirty="0" smtClean="0"/>
              <a:t> </a:t>
            </a:r>
            <a:r>
              <a:rPr lang="pl-PL" dirty="0" err="1"/>
              <a:t>Driven</a:t>
            </a:r>
            <a:r>
              <a:rPr lang="pl-PL" dirty="0"/>
              <a:t> Development na ratunek.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3454400"/>
            <a:ext cx="10820400" cy="2764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600" b="1" dirty="0" err="1"/>
              <a:t>Ubiquitous</a:t>
            </a:r>
            <a:r>
              <a:rPr lang="pl-PL" sz="3600" b="1" dirty="0"/>
              <a:t> </a:t>
            </a:r>
            <a:r>
              <a:rPr lang="pl-PL" sz="3600" b="1" dirty="0" smtClean="0"/>
              <a:t>Language</a:t>
            </a:r>
            <a:endParaRPr lang="pl-PL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0" y="2446785"/>
            <a:ext cx="4772025" cy="3771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0076" y="6334077"/>
            <a:ext cx="7261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Źródło: http://www.userdrivendev.com/p/user-language-inside-source-code.html</a:t>
            </a:r>
          </a:p>
        </p:txBody>
      </p:sp>
    </p:spTree>
    <p:extLst>
      <p:ext uri="{BB962C8B-B14F-4D97-AF65-F5344CB8AC3E}">
        <p14:creationId xmlns:p14="http://schemas.microsoft.com/office/powerpoint/2010/main" val="10712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Domain</a:t>
            </a:r>
            <a:r>
              <a:rPr lang="pl-PL" dirty="0" smtClean="0"/>
              <a:t> </a:t>
            </a:r>
            <a:r>
              <a:rPr lang="pl-PL" dirty="0" err="1"/>
              <a:t>Driven</a:t>
            </a:r>
            <a:r>
              <a:rPr lang="pl-PL" dirty="0"/>
              <a:t> Development na ratunek.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3454400"/>
            <a:ext cx="10820400" cy="2764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600" b="1" dirty="0" err="1" smtClean="0"/>
              <a:t>Bounded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Contexts</a:t>
            </a:r>
            <a:endParaRPr lang="pl-PL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0" y="2751585"/>
            <a:ext cx="5981700" cy="3467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0076" y="6334077"/>
            <a:ext cx="5516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Źródło: https://www.infoq.com/articles/ddd-contextmapping</a:t>
            </a:r>
          </a:p>
        </p:txBody>
      </p:sp>
    </p:spTree>
    <p:extLst>
      <p:ext uri="{BB962C8B-B14F-4D97-AF65-F5344CB8AC3E}">
        <p14:creationId xmlns:p14="http://schemas.microsoft.com/office/powerpoint/2010/main" val="80805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CRUDY na pudy,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czyli </a:t>
            </a:r>
            <a:r>
              <a:rPr lang="pl-PL" dirty="0"/>
              <a:t>parę </a:t>
            </a:r>
            <a:r>
              <a:rPr lang="pl-PL" dirty="0" smtClean="0"/>
              <a:t>słów </a:t>
            </a:r>
            <a:r>
              <a:rPr lang="pl-PL" dirty="0"/>
              <a:t>o dyskomforcie w </a:t>
            </a:r>
            <a:r>
              <a:rPr lang="pl-PL" dirty="0" smtClean="0"/>
              <a:t>programowaniu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8" y="1366464"/>
            <a:ext cx="11230003" cy="4991206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5" name="Cloud Callout 4"/>
          <p:cNvSpPr/>
          <p:nvPr/>
        </p:nvSpPr>
        <p:spPr>
          <a:xfrm>
            <a:off x="2801854" y="3121371"/>
            <a:ext cx="1994080" cy="133603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Controller</a:t>
            </a:r>
            <a:endParaRPr lang="pl-PL" dirty="0"/>
          </a:p>
        </p:txBody>
      </p:sp>
      <p:sp>
        <p:nvSpPr>
          <p:cNvPr id="6" name="Smiley Face 5"/>
          <p:cNvSpPr/>
          <p:nvPr/>
        </p:nvSpPr>
        <p:spPr>
          <a:xfrm>
            <a:off x="685800" y="329222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Cube 6"/>
          <p:cNvSpPr/>
          <p:nvPr/>
        </p:nvSpPr>
        <p:spPr>
          <a:xfrm>
            <a:off x="6036264" y="3121371"/>
            <a:ext cx="1409263" cy="140926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Service</a:t>
            </a:r>
          </a:p>
          <a:p>
            <a:pPr algn="ctr"/>
            <a:endParaRPr lang="pl-PL" dirty="0"/>
          </a:p>
        </p:txBody>
      </p:sp>
      <p:sp>
        <p:nvSpPr>
          <p:cNvPr id="8" name="Can 7"/>
          <p:cNvSpPr/>
          <p:nvPr/>
        </p:nvSpPr>
        <p:spPr>
          <a:xfrm>
            <a:off x="9222347" y="3241253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DB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823446" y="35375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Right Arrow 9"/>
          <p:cNvSpPr/>
          <p:nvPr/>
        </p:nvSpPr>
        <p:spPr>
          <a:xfrm>
            <a:off x="4823301" y="35071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Right Arrow 10"/>
          <p:cNvSpPr/>
          <p:nvPr/>
        </p:nvSpPr>
        <p:spPr>
          <a:xfrm>
            <a:off x="7844733" y="35071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00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Domain</a:t>
            </a:r>
            <a:r>
              <a:rPr lang="pl-PL" dirty="0" smtClean="0"/>
              <a:t> </a:t>
            </a:r>
            <a:r>
              <a:rPr lang="pl-PL" dirty="0" err="1"/>
              <a:t>Driven</a:t>
            </a:r>
            <a:r>
              <a:rPr lang="pl-PL" dirty="0"/>
              <a:t> Development na ratunek.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3454400"/>
            <a:ext cx="10820400" cy="2764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b="1" dirty="0" err="1" smtClean="0"/>
              <a:t>Aggregates</a:t>
            </a:r>
            <a:endParaRPr lang="pl-PL" sz="3600" b="1" dirty="0" smtClean="0"/>
          </a:p>
          <a:p>
            <a:pPr marL="0" indent="0" algn="ctr">
              <a:buNone/>
            </a:pPr>
            <a:r>
              <a:rPr lang="pl-PL" sz="3600" b="1" dirty="0" err="1" smtClean="0"/>
              <a:t>Entities</a:t>
            </a:r>
            <a:endParaRPr lang="pl-PL" sz="3600" b="1" dirty="0" smtClean="0"/>
          </a:p>
          <a:p>
            <a:pPr marL="0" indent="0" algn="ctr">
              <a:buNone/>
            </a:pPr>
            <a:r>
              <a:rPr lang="pl-PL" sz="3600" b="1" dirty="0" smtClean="0"/>
              <a:t>Value Objects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22101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Domain</a:t>
            </a:r>
            <a:r>
              <a:rPr lang="pl-PL" dirty="0" smtClean="0"/>
              <a:t> </a:t>
            </a:r>
            <a:r>
              <a:rPr lang="pl-PL" dirty="0" err="1"/>
              <a:t>Driven</a:t>
            </a:r>
            <a:r>
              <a:rPr lang="pl-PL" dirty="0"/>
              <a:t> Development na ratunek.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3454400"/>
            <a:ext cx="10820400" cy="2764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b="1" dirty="0" smtClean="0"/>
              <a:t>User Interface</a:t>
            </a:r>
          </a:p>
          <a:p>
            <a:pPr marL="0" indent="0" algn="ctr">
              <a:buNone/>
            </a:pPr>
            <a:r>
              <a:rPr lang="pl-PL" sz="3600" b="1" dirty="0" smtClean="0"/>
              <a:t>Application </a:t>
            </a:r>
            <a:r>
              <a:rPr lang="pl-PL" sz="3600" b="1" dirty="0" err="1" smtClean="0"/>
              <a:t>Layer</a:t>
            </a:r>
            <a:endParaRPr lang="pl-PL" sz="3600" b="1" dirty="0" smtClean="0"/>
          </a:p>
          <a:p>
            <a:pPr marL="0" indent="0" algn="ctr">
              <a:buNone/>
            </a:pPr>
            <a:r>
              <a:rPr lang="pl-PL" sz="3600" b="1" dirty="0" err="1" smtClean="0"/>
              <a:t>Domain</a:t>
            </a:r>
            <a:endParaRPr lang="pl-PL" sz="3600" b="1" dirty="0" smtClean="0"/>
          </a:p>
          <a:p>
            <a:pPr marL="0" indent="0" algn="ctr">
              <a:buNone/>
            </a:pPr>
            <a:r>
              <a:rPr lang="pl-PL" sz="3600" b="1" dirty="0" err="1" smtClean="0"/>
              <a:t>Infrastructure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84239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9014522" y="2492888"/>
            <a:ext cx="3083721" cy="400508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6" name="Rectangle 25"/>
          <p:cNvSpPr/>
          <p:nvPr/>
        </p:nvSpPr>
        <p:spPr>
          <a:xfrm>
            <a:off x="5663291" y="2492888"/>
            <a:ext cx="3155466" cy="256533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Rectangle 24"/>
          <p:cNvSpPr/>
          <p:nvPr/>
        </p:nvSpPr>
        <p:spPr>
          <a:xfrm>
            <a:off x="2523544" y="2492888"/>
            <a:ext cx="2740521" cy="256533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186714" y="2492887"/>
            <a:ext cx="2080442" cy="256533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Domain</a:t>
            </a:r>
            <a:r>
              <a:rPr lang="pl-PL" dirty="0"/>
              <a:t> </a:t>
            </a:r>
            <a:r>
              <a:rPr lang="pl-PL" dirty="0" err="1"/>
              <a:t>Driven</a:t>
            </a:r>
            <a:r>
              <a:rPr lang="pl-PL" dirty="0"/>
              <a:t> Development na ratunek.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801854" y="3121371"/>
            <a:ext cx="1994080" cy="133603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Controller</a:t>
            </a:r>
            <a:endParaRPr lang="pl-PL" dirty="0"/>
          </a:p>
        </p:txBody>
      </p:sp>
      <p:sp>
        <p:nvSpPr>
          <p:cNvPr id="6" name="Smiley Face 5"/>
          <p:cNvSpPr/>
          <p:nvPr/>
        </p:nvSpPr>
        <p:spPr>
          <a:xfrm>
            <a:off x="685800" y="329222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Cube 6"/>
          <p:cNvSpPr/>
          <p:nvPr/>
        </p:nvSpPr>
        <p:spPr>
          <a:xfrm>
            <a:off x="6036264" y="3121371"/>
            <a:ext cx="1786936" cy="140926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Command</a:t>
            </a:r>
            <a:r>
              <a:rPr lang="pl-PL" dirty="0" smtClean="0"/>
              <a:t> handler</a:t>
            </a:r>
          </a:p>
          <a:p>
            <a:pPr algn="ctr"/>
            <a:endParaRPr lang="pl-PL" dirty="0"/>
          </a:p>
        </p:txBody>
      </p:sp>
      <p:sp>
        <p:nvSpPr>
          <p:cNvPr id="8" name="Can 7"/>
          <p:cNvSpPr/>
          <p:nvPr/>
        </p:nvSpPr>
        <p:spPr>
          <a:xfrm>
            <a:off x="10124047" y="3123734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DB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823446" y="35375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Right Arrow 9"/>
          <p:cNvSpPr/>
          <p:nvPr/>
        </p:nvSpPr>
        <p:spPr>
          <a:xfrm>
            <a:off x="4823301" y="35071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Cube 13"/>
          <p:cNvSpPr/>
          <p:nvPr/>
        </p:nvSpPr>
        <p:spPr>
          <a:xfrm>
            <a:off x="9123993" y="4606057"/>
            <a:ext cx="1409263" cy="140926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ORM</a:t>
            </a:r>
          </a:p>
          <a:p>
            <a:pPr algn="ctr"/>
            <a:endParaRPr lang="pl-PL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95600" y="2626870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chemeClr val="bg1"/>
                </a:solidFill>
              </a:rPr>
              <a:t>UserController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8203" y="2637540"/>
            <a:ext cx="324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chemeClr val="bg1"/>
                </a:solidFill>
              </a:rPr>
              <a:t>AddUserCommandHandler</a:t>
            </a:r>
            <a:endParaRPr lang="pl-PL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18616" y="6128645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User </a:t>
            </a:r>
            <a:r>
              <a:rPr lang="pl-PL" dirty="0" err="1" smtClean="0">
                <a:solidFill>
                  <a:schemeClr val="bg1"/>
                </a:solidFill>
              </a:rPr>
              <a:t>DbSet</a:t>
            </a:r>
            <a:endParaRPr lang="pl-PL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18499" y="2531136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User </a:t>
            </a:r>
            <a:r>
              <a:rPr lang="pl-PL" dirty="0" err="1" smtClean="0">
                <a:solidFill>
                  <a:schemeClr val="bg1"/>
                </a:solidFill>
              </a:rPr>
              <a:t>Table</a:t>
            </a:r>
            <a:endParaRPr lang="pl-PL" dirty="0" smtClean="0">
              <a:solidFill>
                <a:schemeClr val="bg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 rot="18900000">
            <a:off x="8471170" y="4493823"/>
            <a:ext cx="419968" cy="7830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Down Arrow 20"/>
          <p:cNvSpPr/>
          <p:nvPr/>
        </p:nvSpPr>
        <p:spPr>
          <a:xfrm rot="14277274">
            <a:off x="10242975" y="4133465"/>
            <a:ext cx="419968" cy="7830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Rectangle 2"/>
          <p:cNvSpPr/>
          <p:nvPr/>
        </p:nvSpPr>
        <p:spPr>
          <a:xfrm>
            <a:off x="3390900" y="4252205"/>
            <a:ext cx="2449599" cy="570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AddUserCommand</a:t>
            </a:r>
            <a:endParaRPr lang="pl-PL" dirty="0"/>
          </a:p>
        </p:txBody>
      </p:sp>
      <p:sp>
        <p:nvSpPr>
          <p:cNvPr id="22" name="Rectangle 21"/>
          <p:cNvSpPr/>
          <p:nvPr/>
        </p:nvSpPr>
        <p:spPr>
          <a:xfrm>
            <a:off x="7310174" y="3131769"/>
            <a:ext cx="2518451" cy="570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UserWriteModel</a:t>
            </a:r>
            <a:endParaRPr lang="pl-PL" dirty="0"/>
          </a:p>
        </p:txBody>
      </p:sp>
      <p:sp>
        <p:nvSpPr>
          <p:cNvPr id="20" name="Rectangle 19"/>
          <p:cNvSpPr/>
          <p:nvPr/>
        </p:nvSpPr>
        <p:spPr>
          <a:xfrm>
            <a:off x="7365619" y="3807974"/>
            <a:ext cx="2518451" cy="570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AccountWriteModel</a:t>
            </a:r>
            <a:endParaRPr lang="pl-PL" dirty="0"/>
          </a:p>
        </p:txBody>
      </p:sp>
      <p:sp>
        <p:nvSpPr>
          <p:cNvPr id="23" name="Can 22"/>
          <p:cNvSpPr/>
          <p:nvPr/>
        </p:nvSpPr>
        <p:spPr>
          <a:xfrm>
            <a:off x="10896246" y="3279281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304167" y="2805983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chemeClr val="bg1"/>
                </a:solidFill>
              </a:rPr>
              <a:t>Account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Table</a:t>
            </a:r>
            <a:endParaRPr lang="pl-PL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20574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User Interface</a:t>
            </a:r>
            <a:endParaRPr lang="pl-PL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895600" y="2019882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Application </a:t>
            </a:r>
            <a:r>
              <a:rPr lang="pl-PL" b="1" dirty="0" err="1" smtClean="0"/>
              <a:t>layer</a:t>
            </a:r>
            <a:endParaRPr lang="pl-PL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671587" y="199763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Domain</a:t>
            </a:r>
            <a:endParaRPr lang="pl-PL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0028032" y="2011923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Infrastructure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4809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Magia Event </a:t>
            </a:r>
            <a:r>
              <a:rPr lang="pl-PL" dirty="0" err="1" smtClean="0"/>
              <a:t>sourcingu</a:t>
            </a:r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4930076" y="6334077"/>
            <a:ext cx="6240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Źródło: https://gist.github.com/OlegIlyenko/a5a9ab1b000ba0b5b1ad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1981201"/>
            <a:ext cx="6830128" cy="388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3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69" y="1352550"/>
            <a:ext cx="6960751" cy="5289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Magia Event </a:t>
            </a:r>
            <a:r>
              <a:rPr lang="pl-PL" dirty="0" err="1" smtClean="0"/>
              <a:t>sourcingu</a:t>
            </a:r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4930076" y="6334077"/>
            <a:ext cx="5569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Źródło: https://msdn.microsoft.com/en-us/library/jj591559.aspx</a:t>
            </a:r>
          </a:p>
        </p:txBody>
      </p:sp>
    </p:spTree>
    <p:extLst>
      <p:ext uri="{BB962C8B-B14F-4D97-AF65-F5344CB8AC3E}">
        <p14:creationId xmlns:p14="http://schemas.microsoft.com/office/powerpoint/2010/main" val="132953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Magia Event </a:t>
            </a:r>
            <a:r>
              <a:rPr lang="pl-PL" dirty="0" err="1" smtClean="0"/>
              <a:t>sourcingu</a:t>
            </a:r>
            <a:endParaRPr lang="pl-P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649" y="2193925"/>
            <a:ext cx="6718701" cy="4024313"/>
          </a:xfrm>
        </p:spPr>
      </p:pic>
      <p:sp>
        <p:nvSpPr>
          <p:cNvPr id="5" name="TextBox 4"/>
          <p:cNvSpPr txBox="1"/>
          <p:nvPr/>
        </p:nvSpPr>
        <p:spPr>
          <a:xfrm>
            <a:off x="4930076" y="6334077"/>
            <a:ext cx="6037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Źródło: http://mikhail.io/2016/11/event-sourcing-and-io-complexity/</a:t>
            </a:r>
          </a:p>
        </p:txBody>
      </p:sp>
    </p:spTree>
    <p:extLst>
      <p:ext uri="{BB962C8B-B14F-4D97-AF65-F5344CB8AC3E}">
        <p14:creationId xmlns:p14="http://schemas.microsoft.com/office/powerpoint/2010/main" val="298832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Magia Event </a:t>
            </a:r>
            <a:r>
              <a:rPr lang="pl-PL" dirty="0" err="1"/>
              <a:t>sourcingu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b="1" dirty="0" smtClean="0"/>
              <a:t>Zalety event </a:t>
            </a:r>
            <a:r>
              <a:rPr lang="pl-PL" sz="2400" b="1" dirty="0" err="1" smtClean="0"/>
              <a:t>sourcingu</a:t>
            </a:r>
            <a:r>
              <a:rPr lang="pl-PL" sz="2400" b="1" dirty="0" smtClean="0"/>
              <a:t>:</a:t>
            </a:r>
          </a:p>
          <a:p>
            <a:pPr marL="0" indent="0">
              <a:buNone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Kod pokrywa się z faktyczną logiką biznesową</a:t>
            </a:r>
          </a:p>
          <a:p>
            <a:pPr>
              <a:buFontTx/>
              <a:buChar char="-"/>
            </a:pPr>
            <a:r>
              <a:rPr lang="pl-PL" dirty="0" smtClean="0"/>
              <a:t>Elastyczność</a:t>
            </a:r>
          </a:p>
          <a:p>
            <a:pPr>
              <a:buFontTx/>
              <a:buChar char="-"/>
            </a:pPr>
            <a:r>
              <a:rPr lang="pl-PL" dirty="0" smtClean="0"/>
              <a:t>Skalowalność</a:t>
            </a:r>
          </a:p>
          <a:p>
            <a:pPr>
              <a:buFontTx/>
              <a:buChar char="-"/>
            </a:pPr>
            <a:r>
              <a:rPr lang="pl-PL" dirty="0" smtClean="0"/>
              <a:t>Pełna historia zmian</a:t>
            </a:r>
          </a:p>
          <a:p>
            <a:pPr>
              <a:buFontTx/>
              <a:buChar char="-"/>
            </a:pPr>
            <a:r>
              <a:rPr lang="pl-PL" dirty="0" smtClean="0"/>
              <a:t>Integracja z innymi systemami</a:t>
            </a:r>
          </a:p>
          <a:p>
            <a:pPr>
              <a:buFontTx/>
              <a:buChar char="-"/>
            </a:pPr>
            <a:r>
              <a:rPr lang="pl-PL" dirty="0" smtClean="0"/>
              <a:t>Łatwość w modyfikacji oraz poprawie błędów</a:t>
            </a:r>
          </a:p>
          <a:p>
            <a:pPr>
              <a:buFontTx/>
              <a:buChar char="-"/>
            </a:pPr>
            <a:r>
              <a:rPr lang="pl-PL" dirty="0" smtClean="0"/>
              <a:t>Ułatwia procesowanie danych w systemach big data, </a:t>
            </a:r>
            <a:r>
              <a:rPr lang="pl-PL" dirty="0" err="1" smtClean="0"/>
              <a:t>mikroserwisach</a:t>
            </a:r>
            <a:r>
              <a:rPr lang="pl-PL" dirty="0" smtClean="0"/>
              <a:t> itd.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930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Magia Event </a:t>
            </a:r>
            <a:r>
              <a:rPr lang="pl-PL" dirty="0" err="1"/>
              <a:t>sourcingu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b="1" dirty="0" smtClean="0"/>
              <a:t>Wady event </a:t>
            </a:r>
            <a:r>
              <a:rPr lang="pl-PL" sz="2400" b="1" dirty="0" err="1" smtClean="0"/>
              <a:t>sourcingu</a:t>
            </a:r>
            <a:r>
              <a:rPr lang="pl-PL" sz="2400" b="1" dirty="0" smtClean="0"/>
              <a:t>:</a:t>
            </a:r>
          </a:p>
          <a:p>
            <a:pPr marL="0" indent="0">
              <a:buNone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 err="1" smtClean="0"/>
              <a:t>Eventual</a:t>
            </a:r>
            <a:r>
              <a:rPr lang="pl-PL" dirty="0" smtClean="0"/>
              <a:t> </a:t>
            </a:r>
            <a:r>
              <a:rPr lang="pl-PL" dirty="0" err="1" smtClean="0"/>
              <a:t>consistency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Performance</a:t>
            </a:r>
          </a:p>
          <a:p>
            <a:pPr>
              <a:buFontTx/>
              <a:buChar char="-"/>
            </a:pPr>
            <a:r>
              <a:rPr lang="pl-PL" dirty="0" smtClean="0"/>
              <a:t>Trudniejsze generowanie widoków do odczytu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71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dotNet</a:t>
            </a:r>
            <a:r>
              <a:rPr lang="pl-PL" dirty="0"/>
              <a:t> </a:t>
            </a:r>
            <a:r>
              <a:rPr lang="pl-PL" dirty="0" err="1"/>
              <a:t>Core</a:t>
            </a:r>
            <a:r>
              <a:rPr lang="pl-PL" dirty="0"/>
              <a:t> nie taki straszny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85" y="1877061"/>
            <a:ext cx="8221349" cy="458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dotNet</a:t>
            </a:r>
            <a:r>
              <a:rPr lang="pl-PL" dirty="0"/>
              <a:t> </a:t>
            </a:r>
            <a:r>
              <a:rPr lang="pl-PL" dirty="0" err="1"/>
              <a:t>Core</a:t>
            </a:r>
            <a:r>
              <a:rPr lang="pl-PL" dirty="0"/>
              <a:t> nie taki straszny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85" y="1877061"/>
            <a:ext cx="8221349" cy="45845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85" y="1877061"/>
            <a:ext cx="8342428" cy="458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CRUDY na pudy,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czyli </a:t>
            </a:r>
            <a:r>
              <a:rPr lang="pl-PL" dirty="0"/>
              <a:t>parę </a:t>
            </a:r>
            <a:r>
              <a:rPr lang="pl-PL" dirty="0" smtClean="0"/>
              <a:t>słów </a:t>
            </a:r>
            <a:r>
              <a:rPr lang="pl-PL" dirty="0"/>
              <a:t>o dyskomforcie w </a:t>
            </a:r>
            <a:r>
              <a:rPr lang="pl-PL" dirty="0" smtClean="0"/>
              <a:t>programowaniu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8" y="1366464"/>
            <a:ext cx="11230003" cy="4991206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5" name="Cloud Callout 4"/>
          <p:cNvSpPr/>
          <p:nvPr/>
        </p:nvSpPr>
        <p:spPr>
          <a:xfrm>
            <a:off x="2801854" y="3121371"/>
            <a:ext cx="1994080" cy="133603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Controller</a:t>
            </a:r>
            <a:endParaRPr lang="pl-PL" dirty="0"/>
          </a:p>
        </p:txBody>
      </p:sp>
      <p:sp>
        <p:nvSpPr>
          <p:cNvPr id="6" name="Smiley Face 5"/>
          <p:cNvSpPr/>
          <p:nvPr/>
        </p:nvSpPr>
        <p:spPr>
          <a:xfrm>
            <a:off x="685800" y="329222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Cube 6"/>
          <p:cNvSpPr/>
          <p:nvPr/>
        </p:nvSpPr>
        <p:spPr>
          <a:xfrm>
            <a:off x="6036264" y="3121371"/>
            <a:ext cx="1409263" cy="140926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Service</a:t>
            </a:r>
          </a:p>
          <a:p>
            <a:pPr algn="ctr"/>
            <a:endParaRPr lang="pl-PL" dirty="0"/>
          </a:p>
        </p:txBody>
      </p:sp>
      <p:sp>
        <p:nvSpPr>
          <p:cNvPr id="8" name="Can 7"/>
          <p:cNvSpPr/>
          <p:nvPr/>
        </p:nvSpPr>
        <p:spPr>
          <a:xfrm>
            <a:off x="9222347" y="3241253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DB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823446" y="35375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Right Arrow 9"/>
          <p:cNvSpPr/>
          <p:nvPr/>
        </p:nvSpPr>
        <p:spPr>
          <a:xfrm>
            <a:off x="4823301" y="35071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Right Arrow 10"/>
          <p:cNvSpPr/>
          <p:nvPr/>
        </p:nvSpPr>
        <p:spPr>
          <a:xfrm>
            <a:off x="7844733" y="35071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Cube 11"/>
          <p:cNvSpPr/>
          <p:nvPr/>
        </p:nvSpPr>
        <p:spPr>
          <a:xfrm>
            <a:off x="5292956" y="4304336"/>
            <a:ext cx="1409263" cy="1409263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 smtClean="0"/>
              <a:t>Repository</a:t>
            </a:r>
            <a:endParaRPr lang="pl-PL" sz="1200" dirty="0" smtClean="0"/>
          </a:p>
          <a:p>
            <a:pPr algn="ctr"/>
            <a:endParaRPr lang="pl-PL" sz="1200" dirty="0"/>
          </a:p>
        </p:txBody>
      </p:sp>
      <p:sp>
        <p:nvSpPr>
          <p:cNvPr id="14" name="Cube 13"/>
          <p:cNvSpPr/>
          <p:nvPr/>
        </p:nvSpPr>
        <p:spPr>
          <a:xfrm>
            <a:off x="6587013" y="4304335"/>
            <a:ext cx="1409263" cy="1409263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ORM</a:t>
            </a:r>
          </a:p>
          <a:p>
            <a:pPr algn="ctr"/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9996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Marten + </a:t>
            </a:r>
            <a:r>
              <a:rPr lang="pl-PL" dirty="0" err="1"/>
              <a:t>MediatR</a:t>
            </a:r>
            <a:r>
              <a:rPr lang="pl-PL" dirty="0"/>
              <a:t> = Teoria w praktyce.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85800" y="3454400"/>
            <a:ext cx="10820400" cy="2764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b="1" dirty="0" smtClean="0"/>
              <a:t>PRZYKŁAD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4123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50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4000" b="1" dirty="0" smtClean="0"/>
              <a:t>Dziękuję za uwagę </a:t>
            </a:r>
            <a:r>
              <a:rPr lang="pl-PL" sz="4000" b="1" dirty="0" smtClean="0"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endParaRPr lang="pl-PL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pl-PL" dirty="0">
                <a:sym typeface="Wingdings" panose="05000000000000000000" pitchFamily="2" charset="2"/>
              </a:rPr>
              <a:t>Więcej </a:t>
            </a:r>
            <a:r>
              <a:rPr lang="pl-PL" dirty="0" smtClean="0">
                <a:sym typeface="Wingdings" panose="05000000000000000000" pitchFamily="2" charset="2"/>
              </a:rPr>
              <a:t>przykładów na</a:t>
            </a:r>
            <a:r>
              <a:rPr lang="pl-PL" dirty="0">
                <a:sym typeface="Wingdings" panose="05000000000000000000" pitchFamily="2" charset="2"/>
              </a:rPr>
              <a:t>: </a:t>
            </a:r>
            <a:r>
              <a:rPr lang="pl-PL" dirty="0">
                <a:sym typeface="Wingdings" panose="05000000000000000000" pitchFamily="2" charset="2"/>
                <a:hlinkClick r:id="rId2"/>
              </a:rPr>
              <a:t>https://</a:t>
            </a:r>
            <a:r>
              <a:rPr lang="pl-PL" dirty="0" smtClean="0">
                <a:sym typeface="Wingdings" panose="05000000000000000000" pitchFamily="2" charset="2"/>
                <a:hlinkClick r:id="rId2"/>
              </a:rPr>
              <a:t>github.com/oskardudycz/EventSourcing.NetCore</a:t>
            </a:r>
            <a:endParaRPr lang="pl-PL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pl-PL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pl-PL" dirty="0" smtClean="0">
                <a:sym typeface="Wingdings" panose="05000000000000000000" pitchFamily="2" charset="2"/>
              </a:rPr>
              <a:t>Chętnych do zabawy z Event </a:t>
            </a:r>
            <a:r>
              <a:rPr lang="pl-PL" dirty="0" err="1" smtClean="0">
                <a:sym typeface="Wingdings" panose="05000000000000000000" pitchFamily="2" charset="2"/>
              </a:rPr>
              <a:t>Sourcing</a:t>
            </a:r>
            <a:r>
              <a:rPr lang="pl-PL" dirty="0" smtClean="0">
                <a:sym typeface="Wingdings" panose="05000000000000000000" pitchFamily="2" charset="2"/>
              </a:rPr>
              <a:t>, .NET </a:t>
            </a:r>
            <a:r>
              <a:rPr lang="pl-PL" dirty="0" err="1" smtClean="0">
                <a:sym typeface="Wingdings" panose="05000000000000000000" pitchFamily="2" charset="2"/>
              </a:rPr>
              <a:t>Core</a:t>
            </a:r>
            <a:r>
              <a:rPr lang="pl-PL" dirty="0" smtClean="0">
                <a:sym typeface="Wingdings" panose="05000000000000000000" pitchFamily="2" charset="2"/>
              </a:rPr>
              <a:t>, DDD i innych zapraszam do kontrybucji we </a:t>
            </a:r>
            <a:r>
              <a:rPr lang="pl-PL" dirty="0" err="1" smtClean="0">
                <a:sym typeface="Wingdings" panose="05000000000000000000" pitchFamily="2" charset="2"/>
              </a:rPr>
              <a:t>frameworku</a:t>
            </a:r>
            <a:r>
              <a:rPr lang="pl-PL" dirty="0" smtClean="0">
                <a:sym typeface="Wingdings" panose="05000000000000000000" pitchFamily="2" charset="2"/>
              </a:rPr>
              <a:t>:</a:t>
            </a:r>
          </a:p>
          <a:p>
            <a:pPr marL="0" indent="0" algn="ctr">
              <a:buNone/>
            </a:pPr>
            <a:r>
              <a:rPr lang="pl-PL" dirty="0" smtClean="0">
                <a:sym typeface="Wingdings" panose="05000000000000000000" pitchFamily="2" charset="2"/>
              </a:rPr>
              <a:t> </a:t>
            </a:r>
            <a:r>
              <a:rPr lang="pl-PL" dirty="0">
                <a:sym typeface="Wingdings" panose="05000000000000000000" pitchFamily="2" charset="2"/>
                <a:hlinkClick r:id="rId3"/>
              </a:rPr>
              <a:t>https://</a:t>
            </a:r>
            <a:r>
              <a:rPr lang="pl-PL" dirty="0" smtClean="0">
                <a:sym typeface="Wingdings" panose="05000000000000000000" pitchFamily="2" charset="2"/>
                <a:hlinkClick r:id="rId3"/>
              </a:rPr>
              <a:t>github.com/oskardudycz/GoldenEye</a:t>
            </a:r>
            <a:endParaRPr lang="pl-PL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CRUDY na pudy,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czyli </a:t>
            </a:r>
            <a:r>
              <a:rPr lang="pl-PL" dirty="0"/>
              <a:t>parę </a:t>
            </a:r>
            <a:r>
              <a:rPr lang="pl-PL" dirty="0" smtClean="0"/>
              <a:t>słów </a:t>
            </a:r>
            <a:r>
              <a:rPr lang="pl-PL" dirty="0"/>
              <a:t>o dyskomforcie w </a:t>
            </a:r>
            <a:r>
              <a:rPr lang="pl-PL" dirty="0" smtClean="0"/>
              <a:t>programowaniu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5" name="Cloud Callout 4"/>
          <p:cNvSpPr/>
          <p:nvPr/>
        </p:nvSpPr>
        <p:spPr>
          <a:xfrm>
            <a:off x="2801854" y="3121371"/>
            <a:ext cx="1994080" cy="133603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Controller</a:t>
            </a:r>
            <a:endParaRPr lang="pl-PL" dirty="0"/>
          </a:p>
        </p:txBody>
      </p:sp>
      <p:sp>
        <p:nvSpPr>
          <p:cNvPr id="6" name="Smiley Face 5"/>
          <p:cNvSpPr/>
          <p:nvPr/>
        </p:nvSpPr>
        <p:spPr>
          <a:xfrm>
            <a:off x="685800" y="329222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Cube 6"/>
          <p:cNvSpPr/>
          <p:nvPr/>
        </p:nvSpPr>
        <p:spPr>
          <a:xfrm>
            <a:off x="6036264" y="3121371"/>
            <a:ext cx="1409263" cy="140926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Service</a:t>
            </a:r>
          </a:p>
          <a:p>
            <a:pPr algn="ctr"/>
            <a:endParaRPr lang="pl-PL" dirty="0"/>
          </a:p>
        </p:txBody>
      </p:sp>
      <p:sp>
        <p:nvSpPr>
          <p:cNvPr id="8" name="Can 7"/>
          <p:cNvSpPr/>
          <p:nvPr/>
        </p:nvSpPr>
        <p:spPr>
          <a:xfrm>
            <a:off x="9222347" y="3241253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DB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823446" y="35375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Right Arrow 9"/>
          <p:cNvSpPr/>
          <p:nvPr/>
        </p:nvSpPr>
        <p:spPr>
          <a:xfrm>
            <a:off x="4823301" y="35071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Cube 11"/>
          <p:cNvSpPr/>
          <p:nvPr/>
        </p:nvSpPr>
        <p:spPr>
          <a:xfrm>
            <a:off x="5292956" y="4304336"/>
            <a:ext cx="1409263" cy="140926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 smtClean="0"/>
              <a:t>Repository</a:t>
            </a:r>
            <a:endParaRPr lang="pl-PL" sz="1200" dirty="0" smtClean="0"/>
          </a:p>
          <a:p>
            <a:pPr algn="ctr"/>
            <a:endParaRPr lang="pl-PL" sz="1200" dirty="0"/>
          </a:p>
        </p:txBody>
      </p:sp>
      <p:sp>
        <p:nvSpPr>
          <p:cNvPr id="14" name="Cube 13"/>
          <p:cNvSpPr/>
          <p:nvPr/>
        </p:nvSpPr>
        <p:spPr>
          <a:xfrm>
            <a:off x="6587013" y="4304335"/>
            <a:ext cx="1409263" cy="140926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ORM</a:t>
            </a:r>
          </a:p>
          <a:p>
            <a:pPr algn="ctr"/>
            <a:endParaRPr lang="pl-PL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95600" y="2626870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UserController</a:t>
            </a:r>
            <a:endParaRPr lang="pl-PL" dirty="0"/>
          </a:p>
        </p:txBody>
      </p:sp>
      <p:sp>
        <p:nvSpPr>
          <p:cNvPr id="15" name="TextBox 14"/>
          <p:cNvSpPr txBox="1"/>
          <p:nvPr/>
        </p:nvSpPr>
        <p:spPr>
          <a:xfrm>
            <a:off x="6162687" y="262687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UserService</a:t>
            </a:r>
            <a:endParaRPr lang="pl-PL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786520" y="581783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UserRepository</a:t>
            </a:r>
            <a:endParaRPr lang="pl-PL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702219" y="5817839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User </a:t>
            </a:r>
            <a:r>
              <a:rPr lang="pl-PL" dirty="0" err="1" smtClean="0"/>
              <a:t>DbSet</a:t>
            </a:r>
            <a:endParaRPr lang="pl-PL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9112675" y="2637540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Users</a:t>
            </a:r>
            <a:r>
              <a:rPr lang="pl-PL" dirty="0" smtClean="0"/>
              <a:t> </a:t>
            </a:r>
            <a:r>
              <a:rPr lang="pl-PL" dirty="0" err="1" smtClean="0"/>
              <a:t>Table</a:t>
            </a:r>
            <a:endParaRPr lang="pl-PL" dirty="0" smtClean="0"/>
          </a:p>
        </p:txBody>
      </p:sp>
      <p:sp>
        <p:nvSpPr>
          <p:cNvPr id="19" name="Down Arrow 18"/>
          <p:cNvSpPr/>
          <p:nvPr/>
        </p:nvSpPr>
        <p:spPr>
          <a:xfrm>
            <a:off x="5918534" y="4060172"/>
            <a:ext cx="419968" cy="7830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Down Arrow 19"/>
          <p:cNvSpPr/>
          <p:nvPr/>
        </p:nvSpPr>
        <p:spPr>
          <a:xfrm rot="16200000">
            <a:off x="6377029" y="5112084"/>
            <a:ext cx="419968" cy="7830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Down Arrow 20"/>
          <p:cNvSpPr/>
          <p:nvPr/>
        </p:nvSpPr>
        <p:spPr>
          <a:xfrm rot="14277274">
            <a:off x="8399327" y="4200824"/>
            <a:ext cx="419968" cy="7830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50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CRUDY na pudy, </a:t>
            </a:r>
            <a:br>
              <a:rPr lang="pl-PL" dirty="0"/>
            </a:br>
            <a:r>
              <a:rPr lang="pl-PL" dirty="0"/>
              <a:t>czyli parę słów o dyskomforcie w programowaniu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Dodanie Użytkownika:</a:t>
            </a:r>
          </a:p>
          <a:p>
            <a:pPr marL="457200" indent="-457200">
              <a:buAutoNum type="arabicPeriod"/>
            </a:pPr>
            <a:r>
              <a:rPr lang="pl-PL" dirty="0" smtClean="0"/>
              <a:t>Wołamy </a:t>
            </a:r>
            <a:r>
              <a:rPr lang="pl-PL" dirty="0" err="1" smtClean="0"/>
              <a:t>UserController</a:t>
            </a:r>
            <a:r>
              <a:rPr lang="pl-PL" dirty="0" smtClean="0"/>
              <a:t> </a:t>
            </a:r>
            <a:r>
              <a:rPr lang="pl-PL" dirty="0" err="1" smtClean="0"/>
              <a:t>Create</a:t>
            </a:r>
            <a:r>
              <a:rPr lang="pl-PL" dirty="0" smtClean="0"/>
              <a:t>.</a:t>
            </a:r>
          </a:p>
          <a:p>
            <a:pPr marL="457200" indent="-457200">
              <a:buAutoNum type="arabicPeriod"/>
            </a:pPr>
            <a:r>
              <a:rPr lang="pl-PL" dirty="0" err="1" smtClean="0"/>
              <a:t>UserController</a:t>
            </a:r>
            <a:r>
              <a:rPr lang="pl-PL" dirty="0" smtClean="0"/>
              <a:t> wywołuje User Service </a:t>
            </a:r>
            <a:r>
              <a:rPr lang="pl-PL" dirty="0" err="1" smtClean="0"/>
              <a:t>Create</a:t>
            </a:r>
            <a:r>
              <a:rPr lang="pl-PL" dirty="0" smtClean="0"/>
              <a:t>.</a:t>
            </a:r>
          </a:p>
          <a:p>
            <a:pPr marL="457200" indent="-457200">
              <a:buAutoNum type="arabicPeriod"/>
            </a:pPr>
            <a:r>
              <a:rPr lang="pl-PL" dirty="0" err="1" smtClean="0"/>
              <a:t>UserService</a:t>
            </a:r>
            <a:r>
              <a:rPr lang="pl-PL" dirty="0" smtClean="0"/>
              <a:t> wywołuje </a:t>
            </a:r>
            <a:r>
              <a:rPr lang="pl-PL" dirty="0" err="1" smtClean="0"/>
              <a:t>UserRepository</a:t>
            </a:r>
            <a:r>
              <a:rPr lang="pl-PL" dirty="0" smtClean="0"/>
              <a:t> </a:t>
            </a:r>
            <a:r>
              <a:rPr lang="pl-PL" dirty="0" err="1" smtClean="0"/>
              <a:t>Create</a:t>
            </a:r>
            <a:r>
              <a:rPr lang="pl-PL" dirty="0" smtClean="0"/>
              <a:t>.</a:t>
            </a:r>
          </a:p>
          <a:p>
            <a:pPr marL="457200" indent="-457200">
              <a:buAutoNum type="arabicPeriod"/>
            </a:pPr>
            <a:r>
              <a:rPr lang="pl-PL" dirty="0" err="1" smtClean="0"/>
              <a:t>UserRepository</a:t>
            </a:r>
            <a:r>
              <a:rPr lang="pl-PL" dirty="0" smtClean="0"/>
              <a:t> wywołuje </a:t>
            </a:r>
            <a:r>
              <a:rPr lang="pl-PL" dirty="0" err="1" smtClean="0"/>
              <a:t>Add</a:t>
            </a:r>
            <a:r>
              <a:rPr lang="pl-PL" dirty="0" smtClean="0"/>
              <a:t> na </a:t>
            </a:r>
            <a:r>
              <a:rPr lang="pl-PL" dirty="0" err="1" smtClean="0"/>
              <a:t>DbSet</a:t>
            </a:r>
            <a:r>
              <a:rPr lang="pl-PL" dirty="0" smtClean="0"/>
              <a:t>.</a:t>
            </a:r>
          </a:p>
          <a:p>
            <a:pPr marL="457200" indent="-457200">
              <a:buAutoNum type="arabicPeriod"/>
            </a:pPr>
            <a:r>
              <a:rPr lang="pl-PL" dirty="0" err="1" smtClean="0"/>
              <a:t>EntityFramework</a:t>
            </a:r>
            <a:r>
              <a:rPr lang="pl-PL" dirty="0" smtClean="0"/>
              <a:t> zapisuje zmiany w bazie.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22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CRUDY na pudy, </a:t>
            </a:r>
            <a:br>
              <a:rPr lang="pl-PL" dirty="0"/>
            </a:br>
            <a:r>
              <a:rPr lang="pl-PL" dirty="0"/>
              <a:t>czyli parę słów o dyskomforcie w programowaniu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670" y="2628900"/>
            <a:ext cx="8516470" cy="3556000"/>
          </a:xfrm>
        </p:spPr>
      </p:pic>
    </p:spTree>
    <p:extLst>
      <p:ext uri="{BB962C8B-B14F-4D97-AF65-F5344CB8AC3E}">
        <p14:creationId xmlns:p14="http://schemas.microsoft.com/office/powerpoint/2010/main" val="24938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CRUDY na pudy,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czyli </a:t>
            </a:r>
            <a:r>
              <a:rPr lang="pl-PL" dirty="0"/>
              <a:t>parę </a:t>
            </a:r>
            <a:r>
              <a:rPr lang="pl-PL" dirty="0" smtClean="0"/>
              <a:t>słów </a:t>
            </a:r>
            <a:r>
              <a:rPr lang="pl-PL" dirty="0"/>
              <a:t>o dyskomforcie w </a:t>
            </a:r>
            <a:r>
              <a:rPr lang="pl-PL" dirty="0" smtClean="0"/>
              <a:t>programowaniu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5" name="Cloud Callout 4"/>
          <p:cNvSpPr/>
          <p:nvPr/>
        </p:nvSpPr>
        <p:spPr>
          <a:xfrm>
            <a:off x="2801854" y="3121371"/>
            <a:ext cx="1994080" cy="133603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Controller</a:t>
            </a:r>
            <a:endParaRPr lang="pl-PL" dirty="0"/>
          </a:p>
        </p:txBody>
      </p:sp>
      <p:sp>
        <p:nvSpPr>
          <p:cNvPr id="6" name="Smiley Face 5"/>
          <p:cNvSpPr/>
          <p:nvPr/>
        </p:nvSpPr>
        <p:spPr>
          <a:xfrm>
            <a:off x="685800" y="329222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Cube 6"/>
          <p:cNvSpPr/>
          <p:nvPr/>
        </p:nvSpPr>
        <p:spPr>
          <a:xfrm>
            <a:off x="6036264" y="3121371"/>
            <a:ext cx="1409263" cy="140926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Service</a:t>
            </a:r>
          </a:p>
          <a:p>
            <a:pPr algn="ctr"/>
            <a:endParaRPr lang="pl-PL" dirty="0"/>
          </a:p>
        </p:txBody>
      </p:sp>
      <p:sp>
        <p:nvSpPr>
          <p:cNvPr id="8" name="Can 7"/>
          <p:cNvSpPr/>
          <p:nvPr/>
        </p:nvSpPr>
        <p:spPr>
          <a:xfrm>
            <a:off x="9222347" y="3241253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DB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823446" y="35375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Right Arrow 9"/>
          <p:cNvSpPr/>
          <p:nvPr/>
        </p:nvSpPr>
        <p:spPr>
          <a:xfrm>
            <a:off x="4823301" y="35071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Cube 11"/>
          <p:cNvSpPr/>
          <p:nvPr/>
        </p:nvSpPr>
        <p:spPr>
          <a:xfrm>
            <a:off x="5292956" y="4304336"/>
            <a:ext cx="1409263" cy="140926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 smtClean="0"/>
              <a:t>Repository</a:t>
            </a:r>
            <a:endParaRPr lang="pl-PL" sz="1200" dirty="0" smtClean="0"/>
          </a:p>
          <a:p>
            <a:pPr algn="ctr"/>
            <a:endParaRPr lang="pl-PL" sz="1200" dirty="0"/>
          </a:p>
        </p:txBody>
      </p:sp>
      <p:sp>
        <p:nvSpPr>
          <p:cNvPr id="14" name="Cube 13"/>
          <p:cNvSpPr/>
          <p:nvPr/>
        </p:nvSpPr>
        <p:spPr>
          <a:xfrm>
            <a:off x="6587013" y="4304335"/>
            <a:ext cx="1409263" cy="140926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ORM</a:t>
            </a:r>
          </a:p>
          <a:p>
            <a:pPr algn="ctr"/>
            <a:endParaRPr lang="pl-PL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95600" y="2626870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UserController</a:t>
            </a:r>
            <a:endParaRPr lang="pl-PL" dirty="0"/>
          </a:p>
        </p:txBody>
      </p:sp>
      <p:sp>
        <p:nvSpPr>
          <p:cNvPr id="15" name="TextBox 14"/>
          <p:cNvSpPr txBox="1"/>
          <p:nvPr/>
        </p:nvSpPr>
        <p:spPr>
          <a:xfrm>
            <a:off x="6162687" y="262687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UserService</a:t>
            </a:r>
            <a:endParaRPr lang="pl-PL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786520" y="581783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UserRepository</a:t>
            </a:r>
            <a:endParaRPr lang="pl-PL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702219" y="5817839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User </a:t>
            </a:r>
            <a:r>
              <a:rPr lang="pl-PL" dirty="0" err="1" smtClean="0"/>
              <a:t>DbSet</a:t>
            </a:r>
            <a:endParaRPr lang="pl-PL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9112675" y="2637540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Users</a:t>
            </a:r>
            <a:r>
              <a:rPr lang="pl-PL" dirty="0" smtClean="0"/>
              <a:t> </a:t>
            </a:r>
            <a:r>
              <a:rPr lang="pl-PL" dirty="0" err="1" smtClean="0"/>
              <a:t>Table</a:t>
            </a:r>
            <a:endParaRPr lang="pl-PL" dirty="0" smtClean="0"/>
          </a:p>
        </p:txBody>
      </p:sp>
      <p:sp>
        <p:nvSpPr>
          <p:cNvPr id="19" name="Down Arrow 18"/>
          <p:cNvSpPr/>
          <p:nvPr/>
        </p:nvSpPr>
        <p:spPr>
          <a:xfrm>
            <a:off x="5918534" y="4060172"/>
            <a:ext cx="419968" cy="7830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Down Arrow 19"/>
          <p:cNvSpPr/>
          <p:nvPr/>
        </p:nvSpPr>
        <p:spPr>
          <a:xfrm rot="16200000">
            <a:off x="6377029" y="5112084"/>
            <a:ext cx="419968" cy="7830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Down Arrow 20"/>
          <p:cNvSpPr/>
          <p:nvPr/>
        </p:nvSpPr>
        <p:spPr>
          <a:xfrm rot="14277274">
            <a:off x="8399327" y="4200824"/>
            <a:ext cx="419968" cy="7830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Rectangle 2"/>
          <p:cNvSpPr/>
          <p:nvPr/>
        </p:nvSpPr>
        <p:spPr>
          <a:xfrm>
            <a:off x="4532399" y="4252205"/>
            <a:ext cx="1308100" cy="570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UserDTO</a:t>
            </a:r>
            <a:endParaRPr lang="pl-PL" dirty="0"/>
          </a:p>
        </p:txBody>
      </p:sp>
      <p:sp>
        <p:nvSpPr>
          <p:cNvPr id="22" name="Rectangle 21"/>
          <p:cNvSpPr/>
          <p:nvPr/>
        </p:nvSpPr>
        <p:spPr>
          <a:xfrm>
            <a:off x="7197050" y="5195621"/>
            <a:ext cx="1308100" cy="570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UserEntity</a:t>
            </a:r>
            <a:endParaRPr lang="pl-PL" dirty="0"/>
          </a:p>
        </p:txBody>
      </p:sp>
      <p:sp>
        <p:nvSpPr>
          <p:cNvPr id="23" name="Rectangle 22"/>
          <p:cNvSpPr/>
          <p:nvPr/>
        </p:nvSpPr>
        <p:spPr>
          <a:xfrm>
            <a:off x="4823301" y="5266399"/>
            <a:ext cx="1308100" cy="5700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Mapping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1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340</TotalTime>
  <Words>909</Words>
  <Application>Microsoft Office PowerPoint</Application>
  <PresentationFormat>Widescreen</PresentationFormat>
  <Paragraphs>271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Century Gothic</vt:lpstr>
      <vt:lpstr>Wingdings</vt:lpstr>
      <vt:lpstr>Vapor Trail</vt:lpstr>
      <vt:lpstr>Przygody z EventSourcing i CQRS </vt:lpstr>
      <vt:lpstr>O mnie </vt:lpstr>
      <vt:lpstr>Agenda</vt:lpstr>
      <vt:lpstr>CRUDY na pudy,  czyli parę słów o dyskomforcie w programowaniu </vt:lpstr>
      <vt:lpstr>CRUDY na pudy,  czyli parę słów o dyskomforcie w programowaniu </vt:lpstr>
      <vt:lpstr>CRUDY na pudy,  czyli parę słów o dyskomforcie w programowaniu </vt:lpstr>
      <vt:lpstr>CRUDY na pudy,  czyli parę słów o dyskomforcie w programowaniu</vt:lpstr>
      <vt:lpstr>CRUDY na pudy,  czyli parę słów o dyskomforcie w programowaniu</vt:lpstr>
      <vt:lpstr>CRUDY na pudy,  czyli parę słów o dyskomforcie w programowaniu </vt:lpstr>
      <vt:lpstr>CRUDY na pudy,  czyli parę słów o dyskomforcie w programowaniu </vt:lpstr>
      <vt:lpstr>CRUDY na pudy,  czyli parę słów o dyskomforcie w programowaniu </vt:lpstr>
      <vt:lpstr>CRUDY na pudy,  czyli parę słów o dyskomforcie w programowaniu </vt:lpstr>
      <vt:lpstr>CRUDY na pudy,  czyli parę słów o dyskomforcie w programowaniu </vt:lpstr>
      <vt:lpstr>CRUDY na pudy,  czyli parę słów o dyskomforcie w programowaniu </vt:lpstr>
      <vt:lpstr>CRUDY na pudy,  czyli parę słów o dyskomforcie w programowaniu </vt:lpstr>
      <vt:lpstr>CRUDY na pudy,  czyli parę słów o dyskomforcie w programowaniu </vt:lpstr>
      <vt:lpstr>CRUDY na pudy,  czyli parę słów o dyskomforcie w programowaniu </vt:lpstr>
      <vt:lpstr>CRUDY na pudy,  czyli parę słów o dyskomforcie w programowaniu </vt:lpstr>
      <vt:lpstr>CRUDY na pudy,  czyli parę słów o dyskomforcie w programowaniu </vt:lpstr>
      <vt:lpstr>CRUDY na pudy,  czyli parę słów o dyskomforcie w programowaniu </vt:lpstr>
      <vt:lpstr>CRUDY na pudy,  czyli parę słów o dyskomforcie w programowaniu </vt:lpstr>
      <vt:lpstr>CRUDY na pudy,  czyli parę słów o dyskomforcie w programowaniu </vt:lpstr>
      <vt:lpstr>Czemu CQRS to krok wstecz i dwa do przodu</vt:lpstr>
      <vt:lpstr>Czemu CQRS to krok wstecz i dwa do przodu</vt:lpstr>
      <vt:lpstr>Czemu CQRS to krok wstecz i dwa do przodu</vt:lpstr>
      <vt:lpstr>Czemu CQRS to krok wstecz i dwa do przodu</vt:lpstr>
      <vt:lpstr>Czemu CQRS to krok wstecz i dwa do przodu</vt:lpstr>
      <vt:lpstr>Czemu CQRS to krok wstecz i dwa do przodu</vt:lpstr>
      <vt:lpstr>Czemu CQRS to krok wstecz i dwa do przodu</vt:lpstr>
      <vt:lpstr>Czemu CQRS to krok wstecz i dwa do przodu</vt:lpstr>
      <vt:lpstr>PowerPoint Presentation</vt:lpstr>
      <vt:lpstr>Czemu CQRS to krok wstecz i dwa do przodu</vt:lpstr>
      <vt:lpstr>Czemu CQRS to krok wstecz i dwa do przodu</vt:lpstr>
      <vt:lpstr>Czemu CQRS to krok wstecz i dwa do przodu</vt:lpstr>
      <vt:lpstr>Czemu CQRS to krok wstecz i dwa do przodu</vt:lpstr>
      <vt:lpstr>Czemu CQRS to krok wstecz i dwa do przodu</vt:lpstr>
      <vt:lpstr>Domain Driven Development na ratunek.</vt:lpstr>
      <vt:lpstr>Domain Driven Development na ratunek.</vt:lpstr>
      <vt:lpstr>Domain Driven Development na ratunek.</vt:lpstr>
      <vt:lpstr>Domain Driven Development na ratunek.</vt:lpstr>
      <vt:lpstr>Domain Driven Development na ratunek.</vt:lpstr>
      <vt:lpstr>Domain Driven Development na ratunek.</vt:lpstr>
      <vt:lpstr>Magia Event sourcingu</vt:lpstr>
      <vt:lpstr>Magia Event sourcingu</vt:lpstr>
      <vt:lpstr>Magia Event sourcingu</vt:lpstr>
      <vt:lpstr>Magia Event sourcingu</vt:lpstr>
      <vt:lpstr>Magia Event sourcingu</vt:lpstr>
      <vt:lpstr>dotNet Core nie taki straszny</vt:lpstr>
      <vt:lpstr>dotNet Core nie taki straszny</vt:lpstr>
      <vt:lpstr>Marten + MediatR = Teoria w praktyce.</vt:lpstr>
      <vt:lpstr>Podsumowanie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Przygody z EventSourcing i CQRS</dc:title>
  <dc:creator>Oskar Dudycz</dc:creator>
  <cp:lastModifiedBy>Oskar Dudycz</cp:lastModifiedBy>
  <cp:revision>51</cp:revision>
  <dcterms:created xsi:type="dcterms:W3CDTF">2017-02-20T16:19:43Z</dcterms:created>
  <dcterms:modified xsi:type="dcterms:W3CDTF">2017-02-20T21:59:59Z</dcterms:modified>
</cp:coreProperties>
</file>