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54"/>
  </p:notesMasterIdLst>
  <p:handoutMasterIdLst>
    <p:handoutMasterId r:id="rId55"/>
  </p:handoutMasterIdLst>
  <p:sldIdLst>
    <p:sldId id="444" r:id="rId5"/>
    <p:sldId id="465" r:id="rId6"/>
    <p:sldId id="467" r:id="rId7"/>
    <p:sldId id="470" r:id="rId8"/>
    <p:sldId id="476" r:id="rId9"/>
    <p:sldId id="506" r:id="rId10"/>
    <p:sldId id="496" r:id="rId11"/>
    <p:sldId id="487" r:id="rId12"/>
    <p:sldId id="471" r:id="rId13"/>
    <p:sldId id="475" r:id="rId14"/>
    <p:sldId id="477" r:id="rId15"/>
    <p:sldId id="480" r:id="rId16"/>
    <p:sldId id="481" r:id="rId17"/>
    <p:sldId id="472" r:id="rId18"/>
    <p:sldId id="484" r:id="rId19"/>
    <p:sldId id="483" r:id="rId20"/>
    <p:sldId id="482" r:id="rId21"/>
    <p:sldId id="474" r:id="rId22"/>
    <p:sldId id="485" r:id="rId23"/>
    <p:sldId id="486" r:id="rId24"/>
    <p:sldId id="497" r:id="rId25"/>
    <p:sldId id="468" r:id="rId26"/>
    <p:sldId id="488" r:id="rId27"/>
    <p:sldId id="498" r:id="rId28"/>
    <p:sldId id="499" r:id="rId29"/>
    <p:sldId id="500" r:id="rId30"/>
    <p:sldId id="501" r:id="rId31"/>
    <p:sldId id="490" r:id="rId32"/>
    <p:sldId id="478" r:id="rId33"/>
    <p:sldId id="493" r:id="rId34"/>
    <p:sldId id="492" r:id="rId35"/>
    <p:sldId id="494" r:id="rId36"/>
    <p:sldId id="495" r:id="rId37"/>
    <p:sldId id="508" r:id="rId38"/>
    <p:sldId id="469" r:id="rId39"/>
    <p:sldId id="489" r:id="rId40"/>
    <p:sldId id="509" r:id="rId41"/>
    <p:sldId id="502" r:id="rId42"/>
    <p:sldId id="503" r:id="rId43"/>
    <p:sldId id="504" r:id="rId44"/>
    <p:sldId id="491" r:id="rId45"/>
    <p:sldId id="505" r:id="rId46"/>
    <p:sldId id="507" r:id="rId47"/>
    <p:sldId id="510" r:id="rId48"/>
    <p:sldId id="511" r:id="rId49"/>
    <p:sldId id="512" r:id="rId50"/>
    <p:sldId id="513" r:id="rId51"/>
    <p:sldId id="422" r:id="rId52"/>
    <p:sldId id="466" r:id="rId5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DFDFD"/>
    <a:srgbClr val="CCECFF"/>
    <a:srgbClr val="F3FDF1"/>
    <a:srgbClr val="153A85"/>
    <a:srgbClr val="FF66FF"/>
    <a:srgbClr val="E5F7FF"/>
    <a:srgbClr val="004A8D"/>
    <a:srgbClr val="FFFFC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4" autoAdjust="0"/>
    <p:restoredTop sz="96115" autoAdjust="0"/>
  </p:normalViewPr>
  <p:slideViewPr>
    <p:cSldViewPr>
      <p:cViewPr varScale="1">
        <p:scale>
          <a:sx n="118" d="100"/>
          <a:sy n="118" d="100"/>
        </p:scale>
        <p:origin x="-528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077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FD418-9CA9-4D9C-B368-89487275618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4CAA5-E70C-4E58-96CE-4236B1EAE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18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6056CC-D582-462B-9F1D-BD060FA57123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F5F97D-0A91-468B-ABA7-73876577C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6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209550"/>
            <a:ext cx="6400800" cy="4095750"/>
          </a:xfrm>
          <a:prstGeom prst="rect">
            <a:avLst/>
          </a:prstGeom>
        </p:spPr>
        <p:txBody>
          <a:bodyPr/>
          <a:lstStyle>
            <a:lvl1pPr>
              <a:defRPr lang="en-US" sz="2000" dirty="0" smtClean="0">
                <a:latin typeface="Calibri" pitchFamily="34" charset="0"/>
                <a:cs typeface="Calibri" pitchFamily="34" charset="0"/>
              </a:defRPr>
            </a:lvl1pPr>
            <a:lvl2pPr>
              <a:defRPr lang="en-US" sz="1800" dirty="0" smtClean="0">
                <a:latin typeface="Calibri" pitchFamily="34" charset="0"/>
                <a:cs typeface="Calibri" pitchFamily="34" charset="0"/>
              </a:defRPr>
            </a:lvl2pPr>
            <a:lvl3pPr>
              <a:defRPr lang="en-US" sz="1600" dirty="0" smtClean="0">
                <a:latin typeface="Calibri" pitchFamily="34" charset="0"/>
                <a:cs typeface="Calibri" pitchFamily="34" charset="0"/>
              </a:defRPr>
            </a:lvl3pPr>
            <a:lvl4pPr>
              <a:defRPr lang="en-US" sz="1400" dirty="0" smtClean="0">
                <a:latin typeface="Calibri" pitchFamily="34" charset="0"/>
                <a:cs typeface="Calibri" pitchFamily="34" charset="0"/>
              </a:defRPr>
            </a:lvl4pPr>
            <a:lvl5pPr>
              <a:defRPr lang="en-US" sz="1200" dirty="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09550"/>
            <a:ext cx="20574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4069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2400" y="4095750"/>
            <a:ext cx="6400800" cy="342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3600" b="0" i="0" u="none" strike="noStrike" kern="0" cap="none" spc="0" normalizeH="0" baseline="0" noProof="0">
                <a:latin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4526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514350"/>
            <a:ext cx="4572000" cy="3143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514350"/>
            <a:ext cx="4572000" cy="3143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2400" y="4095750"/>
            <a:ext cx="6400800" cy="342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3600" b="0" i="0" u="none" strike="noStrike" kern="0" cap="none" spc="0" normalizeH="0" baseline="0" noProof="0">
                <a:latin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2" y="132262"/>
            <a:ext cx="8643257" cy="1288324"/>
          </a:xfrm>
          <a:prstGeom prst="rect">
            <a:avLst/>
          </a:prstGeom>
        </p:spPr>
        <p:txBody>
          <a:bodyPr lIns="37673" tIns="18837" rIns="37673" bIns="1883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 lIns="37673" tIns="18837" rIns="37673" bIns="1883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71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08904"/>
            <a:ext cx="9144000" cy="3345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dirty="0">
              <a:latin typeface="Segoe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4871824"/>
            <a:ext cx="965200" cy="20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87" r:id="rId2"/>
    <p:sldLayoutId id="2147483700" r:id="rId3"/>
    <p:sldLayoutId id="2147483694" r:id="rId4"/>
    <p:sldLayoutId id="2147483704" r:id="rId5"/>
    <p:sldLayoutId id="2147483711" r:id="rId6"/>
  </p:sldLayoutIdLst>
  <p:transition spd="slow" advTm="5000">
    <p:cove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dirty="0" smtClean="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forgenet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orgenet.com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wr.uni-heidelberg.de/groups/comopt/software/TSPLIB95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lkorigins.org/faqs/genalg/genalg.html" TargetMode="Externa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984778"/>
            <a:ext cx="89154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Genetic Algorithms</a:t>
            </a:r>
          </a:p>
          <a:p>
            <a:pPr algn="ctr"/>
            <a:endParaRPr lang="en-US" sz="3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3906619"/>
            <a:ext cx="71628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Solving by evolving</a:t>
            </a:r>
          </a:p>
          <a:p>
            <a:pPr algn="ctr"/>
            <a:endParaRPr lang="en-US" sz="1200" kern="0" dirty="0">
              <a:solidFill>
                <a:srgbClr val="FFFFFF"/>
              </a:solidFill>
              <a:latin typeface="Segoe UI"/>
              <a:cs typeface="Segoe U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781550"/>
            <a:ext cx="30480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Pawel Drozdowski – November 2012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371600"/>
            <a:ext cx="68008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– Chromosome and genes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47775"/>
            <a:ext cx="77724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1150"/>
            <a:ext cx="1676400" cy="310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40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- Population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71550"/>
            <a:ext cx="5186363" cy="375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7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- Fitness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0" y="4019550"/>
            <a:ext cx="5334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DNA</a:t>
            </a:r>
          </a:p>
        </p:txBody>
      </p:sp>
      <p:sp>
        <p:nvSpPr>
          <p:cNvPr id="5" name="AutoShape 2" descr="data:image/jpeg;base64,/9j/4AAQSkZJRgABAQAAAQABAAD/2wCEAAkGBhQRERQUExQVFRUWFx0YGBgVGRkaGRgXGB0aHRsZHhgeGyYeHB8jHxgYIC8gIycpLC0tGR4xNTAqNyYrLCkBCQoKDgwOGg8PGiwkHyQsLCwsLCwsLCwsLCwsLCwsLCwsKSwsLCwpLCwsLCwsKSwsLCwsLCwsLCwsLCwsKSwsLP/AABEIAMMBAgMBIgACEQEDEQH/xAAcAAACAgMBAQAAAAAAAAAAAAAABQQGAQMHAgj/xABIEAACAgAFAgQEAwYDBAgFBQABAgMRAAQSITEFQQYTIlEyYXGBByORFEJSobHBM2JygpLR4RUkQ1Nz0vDxFmOissI0VIOTs//EABgBAQEBAQEAAAAAAAAAAAAAAAABAgME/8QAIxEBAQACAwACAgIDAAAAAAAAAAECERIhMUFRYXEikRPB0f/aAAwDAQACEQMRAD8A7jgwYMAYMGDAGDBgwBgwuk60pJWINMw5Ee6j/VIfQPpd/LHqJ5qJdohZ2ADHSPbVqGo/Oh9MBPwXiAGO+qU/RVAA/Wz/ADx7/Z1YUS5v/Mw/oRibGzNZ+OIXJIiD3dgo/UnCt/F8B2j8yY//AC0NH6O2lP54nwdJgTdYo1PvpF/rVnEwnFCeDPZphr8iMD+AynzNvno0WfYGvme2T1XM/wD7Nv8A+2L/AI4bg3xjOAUrns0w2yyL/rnA/wDtjbGf2nN/9xBfb896/wD8MNcYOAU+Rm2X1SxRnv5SF/tqc/8A44izLmIvUcze3EkQKH6ldJB+h+2LBqF1e/tjVPGT9P8A12wC7p3W7X84KpHLxnVET9eU+j19ThsDitZ6Axb6AnPqW9h33Gw576bwtPWmgrSWo7+kAjtygOnf5FPqcUXjEbPdRjgXXK6ovFsaFnthV0/xYjj1duWS2AHuy1rX6kFf8xxKzHTcrnAWZYpgV0Xs1A3YBB9J35FHj2GJRNyuejlUNG6up3BUgg9u3zFY34511DwOMpJ58TugXiRAfMC91bSLk4Faudwb2w0/+OXj8oypE0TUGmikYgEkL/hlAVIuypOwB5rcm1xwYwrXuMZwUYMIuteKhlt2y87Lq061VdN/K2B54sAHscNchnkmjWSM2rCweOflyD8sBIwYMGAMGDBgDBgwYAwYMGAMac1m0iQvIwRV5ZjQH3xB8RdcXKws5K6iCI1P7z1sPp7nsMVrovSnmcyeZ5kgAJlmDSKjmwRFHqWNCKu6J34A2JDmbxC7qGiQRxk0JZ7XV80hA1t99N4UZrxJADpdnna/hZqUn/w1sEfJ8LPEuWRpdH7RNMVGl/Wq+tuULqpNHny1UVfPAHjovh7QaFhj2rU4B49HCgbDVKSduBjepJ21Md+rEvXWKgjRFGBQ7AfIcD9MTcmXfcK7D3YaB/P1fyxjLdF8oGQozv2AIL/TzGICj5LpH1x6fNm9Mk0cP/y4aZ/oWIv9EH1xj1rLP4icjqBZHyJJoWNuWAJ+oGPPm6r0sSPZFJH+9sD98Ro2W/yoHdv45bH31PbfYDExcsSPzXLE8hbRR8gB6v1Jw1pz9aNaLd6iRzbbj6hLr74zH1EWAsZP0o19SCf05xvy/TI0WkVa+dt/XEoA/L9P+eA1rmCeEb70P6m/5Yyruf3VH+1f9sbMacxno493dF/1MF/qcFZaNz++B9F3/Uk/0xFkQC7Mjf7R/otY8nxDCfhLP/4aO38wKxEm8QPY0ZWUjuztHH+gZtRP2wRtzUlkHQ9gUDuPte5/lhYzFOPMXbb1MNvob96v/wBsE/iLMufy4kjXnVI2o17kLSgH/V9LwsznXs4oJ82ID/w9Ise1lif643JTW/G3MdZzIYrGS/IKygdiQRsB7HkHviL1HxEV0/tGXjv2VwT78Lv+o77YWHxdnmdlWZRQq/LQtqPAA5433GNb+KM9wVhm23EsIBYjYk0wNfOsbk7XVjSc5kfM1Mc1ln/dkRgwX5n94YaZbMGa2V4s/QrXl3MGbCg8MoZdQ+RwhhzryEmTpauGv/B89bv5+oAe3AGNmVyWTDq0mUz2XII+GmI+YalcfazjrlNzv/rmskXW5Ilkkh/aJ4QQCshkWXLspAdWVyda8m9yp91rCnwxJHPmJFY+YssT+aD/ABXqDb8VZo9gfnQuHSc0ifFJqc2rMQUmcJenXCVHqA7irrjgYidAzeWDtKMuIiy7lR7njQLAJ/njzzWqqd4f65IweIx+YYVQEoBGdwdirtV0BdHk9sNW6uQCTBPftpQn9Q5H88I+kTKz5vQjyBpgTp9A2RRVkqT8O/bDDKt6gFWRfkJkf/6SxxlqI/UusNMnlpl3OsXblNNAjcFGYEjbkjf6Vj3k8jHl87a6YxLCAEAA1yKSSTQ5Cj+vthw2TXVr3U8miRf1A2OE3U+oL+1ZWgS+sikFv5TqQzN7RhxGSdtx7jEFjwYMGCjBgwYAwYMGAMBODBgKP4d6UeoSnPZkBozYy0RulQN8TDg3pBA3vn2qydfJjykvlyJBpQ07D0xjudIreroe9YnZXLLEiog0ogCqPYDYDfFQ8XumZaJCCyI5KgAs00q7aUW6pTy7AgH6bpBRsh0+TNhEjR40WmMjMyuUI/hNJGu9liCTXLc4u0XiGHKRCLKhJ5P3mDflqe7PJ3N9hbe9Ypninqc8P5cirGvxGGzQ32L1vKe9s1bccXr6VmjmWXS67DYbbCh9AOR8Ncgb478d90x7X3puVmzJLZjMMwv/AA4rjjHy29Tf7TG8WHJQRQrUaKo/ygDCLpTsFVLJruBQ/Wr+233w5jjs13/p/wAPvjlavGRJ88txj0kF848ySJCpZ2CgcljQwpTqT5rdS8MN7baZZB/FZ3jU9hWo8+kVeUN5uoxxnSW9XZFtmr/SLP3xGm6hKfgRV35kNmu50L/QsPtjxBkkhQ0FjTljxfuWY7n6knEE+KsvRMQaajRZQFiB9jM5WP8AQk/LFE0ZZ3+J3b6HQv6LRI+pOMR9NSM0qxq53oABj9Tz9zhVmOt5h2pfLiXn027UO9nQAPnVDtqsAxEkVVuWeRudgxjX5DTHos/NipN7A4B1Opr1yohPABLEmvfk/RRfzxozUUMIDyyhFP8A3tJ9TTeo9vTW9eq8VWfKRsC7uxsVayyfJiN2tN9Pp37bsSFOcj0GKrSLU7bK3l6wCL9yB/tMfrp4xejVTcz4sg0koJZd/wDs4zp1Hg65Cgc1vsDtxtynj8RyyE+XlotQoFswzOTR2OlQFAB+Y3oCzWHq+FQXuaZVXTSxqeNrO52J4sgG+fatWYl6fH6SzZh9vy4Q8jXW1gGlPb16eSNrOLNfS9fNV1+u5tmKxzRqR/3ECduaJDMe3f6+2JmU6V1aVhUmYCmvW7Kg+ybH+WNbfiBLq8vI5FYiLFyAuwO+/lpSr925xuXp3VM04SbNyKWv0RjygE9zpUED6kk2Kxrf6SxvzvhTOAEz58RL7vMQT+gH9cKUqEGuuersEMsoJ7CwT/IYs3T/AMH8su87yTNQvciz3N2WN/X/AIYseQ8NZPLj8uGMaR8RGogf624/XC5zWv8ATOlYfNS5hV15pJEFH0xOmrTuCQVq/lxsOMepcy82nLZNW1MR5s5UhYl2sJYon58e1ni3RSyuPy0WJexk3P1EakfzYfTG+PIttrldj8iEH6KAf1Jxz2cUHKdBjijWMoZStks+5Zm5Y3yT88esx1mHL7MY4+wUbsfkEUFj9AMSZehwv8alh7MzsP0LVjblOlQxf4cUaf6VUH9QMRUBupzSgiLLsARtJMQi79/LsyGvYgXt9t0fQUVGVS4d6LSg/mMw4Jb+3AGwFYZ4Vdd68MqEJRm1kgEUACAW3JO1gHgHjALOheKbnkys7DzUYgEVRPt9wQRt30ncW1oxxLNztJm/PsCQNrZRdMt7lWO+ki6OxFb8Y650Lqy5iOwfUp0sCKIPYkdrFH7/ACxvLHWkxy2Y4MGDGGhgwYMAYwTjOK34x6yUCZaJS82ZtAB+6lUzn6WB977EYBXP4klz5EeXXTC5P5lkNJGpKmq3VWIO4skA1RurP0roiQCxRcgAvQHpHCqP3UHZR9TZsnPQujrlYUiX90AX9BQH0AAAHsMMMEV/xP06EFc5KhkOXVtKbUdRG+45B3xScx1bMZnNBtKAKp0Cto4yVBN8sx0gXsp4Ax0frpUZacuAyiJywJoEBTtfb645vlsvHlQ7yOQGa5HAJd27RRqxJuieTsCS1XR6Y3pqe7q6dOybhLv7tt9/cKPlufcDfGr/AKa5WA6q5laxGL7Iq7uSeAPuxxWW6w+a06hphBGmJbIbfbV3kN9z6bFAHc4seY6nDlUVswablYl9Tm9hsOPaz9LxOOly3e6zk+kkt5klsedctNJ/5Yx7Ig+94h9Q8UeVL5eXRZXC25ZtKR3sus9iTZ07sa4F3hJ1HxHmOoK6QQyeUpAkEO7fNS+pVHuVQlu11eNMHT3y0R05aREiUyMXqJAe9NuzOeCygseAVG7Na9Sdm+b6iDvMfOcH/tKWFGAuljurvjVb7j6Y0Plp5DrYqD+4CoCDfkByGY1uD5dA9se5so4eLSIw4Bs7ARqL2WhqC7ncUOfWeMSQyx2CdRPJNgfZB6n97fV/fE2upCjMzyJJ5btXw0Rq1Sse5JQWQdgBsL2Hcy/+j5godY+x3JINDkgiiNu1n5DC/K9USPMq0hVVs6C4AAYAjVzpU2FAG9agd98bc34npwuUibM0vl3Hat6dWrUXBUg2N9wSCMWyxjnVgymV0oEZI2ZWLEvZAOpxI3qOxACm/nxhH1rxx+WRHIpA2Mp1JBdA/l0PMlNj9zYXuSMJjmZs0xWcLl0Ary3cnUR/G4Fgf5EB1AUxGJmU8ICSRZJD+2SaRss0QjVQaChAGah7VX3xZr5Z7qr/APSLzuC0cuaa/gJKwi+3lRgsQCT8ZH+kYtOfy4ECeaUjCj/DWGWNPnShidzQ1FD9MNc9JLGleVLEB7MlCuKA0ivlpxTup9UlViSzBd92DMDzsFWJhsNzhe3SdeGXhvpsObZkjTLRlXCs0hqWjRJRBsWIsA0KPbbHSmEWTjEcIjj70dR241GrLHYDci/fFC8FZmHOSReVBWk63k2FhOLoKbL6W4FaePbpssWr5H39j8sYvVS230nzHU1ClpBNJRGwGkE+2m6PNb/rziRkYGzAV3pYgbEQv4gf3yQLo3sBV1uRzq6pDmQjqvrDBhY2YahsQL7XXPbEroHWY5okHmRmQKC6IRa9vhu144wQ1wYMaszmVjUsxoD/ANAD3J4AxFbcLM34ly8UhieQBwASoDEgHgmgaG/OKZ1fxI+fWaGIzZeaJfMEZ0oWrYK72QwJIJQAcEEmsRpupRvPlZIxLGphm3jS2dqClCFBKi9Ta+AQPe8amNZ5LPJ4+i8uV0SRhE2kmgU5G+tWZQNJ1bkfY4rXVvFDZqMhrSOTTIiyIEI0lSjI9nXuDdE816eTF6N1RocnNMsT+bIWVpHLKsoDVDpZ2GwU8D+FrPGNsksEeWOXjjeVjLqBk0qsc7sAGDAaVUMdwLHI/exqYs22l2ZywIuwtnZ64J2sDm/cd/lQOJ/gvq4y80uuhRTUQTpMLnTr+iyFW34WV8Z6/wBLLyQpGQjGN2ZAVKF1rUqsDs2/cVR5G9VvoeedM6qAEA6o3BUglTu66eeATX1rHW6yxrnLZXdkYEWNweKxnCnwvnPMy0d1qRQjUbBpRTD5MpVvlqrthtjzPQMGDBgDCeXpLHPpmLBRcu0YFCw5dTd87j29vnhxgwBgwYU+JeuDKQ6yV1MyxprOldbmgWbsoFsfkpwCfx51hFVYSSdxI6ruSiWVX5FmUc8BWJ2BxVM34YzEiPmZdCKi2ivZFGiFVQbok96LHnna29A8Pl5Tmcxcm35XmADdt3l8uvTfpVQfUFUXV0IfiPqRzsiZWJX0+aCzqQCVjfS7cWFBDU3crt2ONS6TfygdKyk/w5ZUeUel5nIMUB4KqQKllHBoaV+Gq2M7JfhyxYtPO2pidWgAse1mRwSSfehQNDSMXPKZRIkWONQqKAFUcADtjdhyq+91F6b0yPLxLFEgREFBR/63J5JxQfFaTyZmaQx5hoYRSaVOgEKCzhLGo2T6qNadqrbpGIPW8tHJl5VmFxFDr3r01vuNx9cSXQpssTmEMgLM+kAnfSSPjokA6K+Jv3uKAJxuynhuONdbuwJ+Mkks3NUeSxJNkj5ADFSg8dPrS9T+WoFV/iSFdvSgrbalA4W8e+pz5pzH5q5kSSE0vluKUdlAFAna7qtr2vGuNjcu3vxHkIQfU7aeBGm2ogbiyTQA5I47WauJ0XpbhllpkU7pDlgQzA8FyLKrt8TG99vfFgy+XVDH5sdzAAqHUguT2jVwLru541E73iTmPMkrUwVDuAopaHLE1bciiavsK3xZnfGuGJHmEzmss8pjiH7tmY0Dxb6qs1fF8VhZN4ClmuRSqD3dNHz1bSD++LLNNISBEEjjQlWnlrsSGCDtuOa37Yi5/q0D+XF58kwBNhAS0rnYC72UCzR+uNbc7hFbyfU+owuVimMtEbCUsu21erfjbk4nN4wkjsZ7KE3RMmgHkbeuMWLNHf2++LHDlqC+WscS33ILnsPVff8Ay/qcGcy8iAsgZnsDdiAN651b2SPmduBuJbL4kw0V9N6p0t+I6B9ThXEgJOkENE9m770CPccYcyeK8gsx8qSZC2mikrBK0sQQjWvPp0kVuMIeo9AiJ1TRxSEAFiyi+aVQaHPsNO3vip9ayOVsrEjiRjSiJ20gt8jY4s1sAo53GHFLhlJt03L+JpXUuuaBMyeZl/QgQ0PVA6USsg0nfURudvTWPedIzcsLNHl50aPzFkjFTEKTqUbmmVXVtNg2CQdqxzDqkogly8VuqROAaIDFQ9kg1sd+f+OLd0d5EnhRkEbo0kkiyHQsSi1YIbJdt1kFberg7nC46c5ltdcpnjlFiCN50GgNIbZmQGvWl2StamKHcAEjisV7xb4illmZslmomEKAlE0NJvu7DUSBasqg6DyRYF2vzgeFYMxl0lhU35rRemNzZEZWwUDEH4nSj30k3jy/lr5cTuumOpIpdOh9TpKfLmULRbWoBK0SWHfGZityYzJy5zJnphmGPlnLCRFZd/zBq+zIADfrLbWMKOodZoyfs6CAsscUkMUanYs2ny5Ba6ma7F7kbnbGOs9ZMsgSVzKJWYTgZfRoYj06GZdexK7XewHfDDK9KEa+ZMfLao2MRoopiVBG4o0V0atj3DDm8deox6gydWzrujIXeQStFDKxUsdIUyo67aQKB1CvhPHONk/jVpmiGa1KjKCjp5Za1O7MWUjRYFGgLG+NeY8Qxqp8hW1LHOCVvSjTALqB5HB5PubrEDKyQTsb9LehVXTYXQulUojZQwLkUdxVHvq/mIs2QlRXeXJLNNqQIW0tLTFgSFobHTdkCrIrvid0rKRvLFnWrzz6mBU6akoaf/EGwJ72fYYg9C8Oy5eYywaSAumVpW0KQvqaQseeCt210TsBWGAzUQQyooNliJBJGwLWWWpPM3XbtwewojHPLTUOOjdQEeZuNz5byGMwgELHYoSWaLEsqKOBplWr5xdscb6ZPLKjSyxBGjkUIVNkrfqfUD8KkxkE+xrg467ksz5kaP8AxKG96sXWOVnbpjdt+DBgxGhgwYMAYrnWoBJn8mr/AAqssgU8M6aAPuNVj74seNUuVVmRiAWQkqe4JBU/qCRgIXiHqLZfLvIg1PsqD3d2CL9d2G2PPh/owy8ffzHppGJslqArV3A7fc98T8xl1kGlhYsGvmpDA/YgH7Y24gMGDBigx4liDKVYAqRRB4IPIOPeDALek+HoMqgSKNVAdnHchn5IPbb07dgBiXnM4kKF5GVEHLMaA7c4i9d67Hk4TLLq0j+EWd/lis9f6wM5liiTRIJaCiN9chBI5ogAD95fVtsavFTbX4s67HmU8tFRoipLTOhNWaIiU0SSL9Y2G1WcQBmmanYalvcWoArjVbbV963u8Num+FfyUElkKKGxs1wdyfthFkcikuaaM2yrsAwB+E7diOfn2/Tc01K0Z7p75thqkpFr3PN7AbbHYXW9HSGs4mZHwxClUL7kvWpua+QBvgDj3oE6+q5B8u+tGYoL1Kw1VZ3II70fhIo1vjdkZnnicIwMoW1JB0uCbvsfVxvxuPfGu9FnaRNmQqny6JI+JQAu/FAVt7d25sDcq2zzAgFkUDhb0k8AbAGu/F/u+2FufMwOVV5RGs/x6U06CRvtdnTWmjW4GKtmJZhFFPrDGR2AWt9tgT9a+1jGscYty14s3XM4XAHq3a9K7E7EKNt6398Q+meG5EjMjUL5LaWpdjzZ9r7Wa9hiw+B/CxcCWc2x3Nm/tVAV+uHvi1bSHLoD+ZIAfYKAbHB54498S5TyJnlvFzCXorTxz5hixI1FPdq31fz5/wCGL74O8K+csUk6swbXKSSpDM6hQVI9S7fT4b74Yde8OJl8jO1AsUJ7UCVINe3vt7fXDXwH1JZclH2KDyz/ALIFbn5V98YuX044496qsePeinKZdhBJUT7eS3Cmt9LexIuvr9kvWemvlly6IHBmRAJCTs3b1H4W+HexuBRGGn4r9ZP+ABZNfW7GwHcnt98WDpZTqWRCmmZQGXVWzDgEfqpGNbsx2zZLlpUun9D/AGdCaUoGHmqPi1C9LgPtZvSytp1bDZ+EGcy0mdmCi2cuqBBehQSFs6b0rZ3J35HcHFs8Q9XMmWUbo4BVu59mBvchTY5oA96rDL8Icsvl5mUabaUJYs+lVDcnerkOxw5ai63VRzfgHNQwSSyny1VF+BVdi4Lae9KosEt/moC8JH6Y8GaiCUJWJ0M9KoYgBWJ4UKGuu1bWavtvjPprZjKPGl6jVUUAv3YsDSjk1vtQxwrxJ1TUmssCyV9wvJv/ADb796vGcftcpp0jovTklzDDMBYzQi8uMqUkCpuSa1+oSWSQoIIX904k5fIjLdQfLayEzEZlRu2tRTc7WNOoH7HaqUeCMimaaR3X8wFY3F2XRUClWsbh6J1CjvV4n+L+tJ/0hloywXy0ZSdtnmUrQJ5KqVJ37i+cLNXS49ws6l4zzUMseh0KrHU0RvTJ69BFOAyyE0NNkA9zi1fh25CyIJA8ZVJYwNRCrKXqizE76T6exHJvHPvEPTAdAlOYqyC0aIWuxySwJ9q4A2GL/wDhssaCeKJndYyi3IKbUi6G27AlNf8A/JiZGNXTBgwYw6DBgwYAwYMGAMGDBgDBgxE6p1OPLxPLK2lEFk8/YDkknYAck4CTJIFBJIAAsk7AAd7xXOs5nM5hR+xuIlFkySLtJ7BLBav89Ab2CcLVzKdWULIyiKwwywsSmuDIxAKj5LtvWo3iFlMsiyukCPoI0hI3egxsNKRfxWDdngDucXTNramfbyDJJAkbaHVncmRwQdNq8l6gxNgcaas9sSOgTQqP+qxB44d3dVUKx32RnIJIJLE2B8Xc4rOUzZYgTanaWNxpQkl2LFBtR9CiyNqsbcY9dCaZZFiKgOLRVc7Iy7GTSLDEC6ugK2OOlx0xMl8bPV5RUxajtIisCfUL9JO9Am9ve8L8j0wjOSuoFlK4rvd/079vpjHhzISBTqljMez0iMC25IYsxujXsSfvhh0zO6sywG6kEgj68cfMf8+Thst8YJpgJ2J9v5c/3Ixz3pHi79meiVAut/4SA9mvrQHvW+2Lj+I3WygEYoWdGo0QC2wN/K7IOKFF1WHTHCzoUfzYX0hA/lqzFAzEbuSPMVttyexON4+Jb2d9e6lHngp11TDQEO4uiST/AC3/AIb+tYXp4SdKcmMBtIuqBN1dE/O6vjE/p2iWOB/NQvM5aQSABVcRuGsA8WLHG9405np+llbexGrurcgNR1fJTYqze42GOs1rTNvbqXhaeo1UjSOw+X6mvpjLQLN1NQd/KjvtsWOKr0vrRAG5tTvxY7Vfb517Vjf0HxaonzEhB7V34HbvdkDsB+uOPG9rclp/EXM6ck9AsbAoAn4tt64HFntim/hf4gpzG90E+x4s/P3Ne+GvTQeo6ldyEJHnqp2JEkh0cfv0gr+FMSvHfTIoVjzUahZEZUYLQLRt6arYGtqJ+Y+k/Ce/yJ+n9PE/Vy7sCsLM6j/NfoA3rvq+oGLOmdjh6gqIKM6lmA41giz9SCD9jis9ByGYlzMrxR+kmi7mlXez8z77e+/yV54mPq8C+YZXRrYsAoGo6fSt/PueBeNX6SeJfiRVEk4sqIXdqFj4zd2W0k8ijpNVpYUQbt+HnSjBkkLfHMTM25Na60izuaULyTve+KH4mRZ+oSxklY9pJG4/KUbqAps6tk3/AImx1bosJTLwqeVjQG/cKLxi+N4+pckYYEMAQRRB3BB5BGKv1bwDlpTJJJGZiVPo9IsiqUHYDZVQCwAL33JxasR8/mTHGzhGkKi9KVqI70DyavbvxjLblv4cu2WkaCQOkqRrqV1oix6WuzyAdj/PDTKK8sPVI0XVJ5r06qGJElfl7oQdIO4v/d5wvl6lmM/mkcxxKkBYxyRkjz7HpQhjqUEjcEEKbvjDv8Miz5OX16Zi7B/QpCyGyGvmS7/ePYgUBi57rGP0U+Es6c3GkUoqXLt5fNFxGK239RFKCBdffFt6HlfLzLVw4YsK7/llSP1P6jHO/G3S2y2YAOlfMdW1xo3o0kNqWjsaWS63onnnF26DncxL1GUyaf2fy9eWKgepHEercbnfufnXGLvc2utLlgwYMZaGDBgwBgwYMAYMGFfXetjL+UAFLyyeWgd9AvSzXdH+H27jASM71NYyq7s7AkKtXpWrbcgAWQLJ5IGKumblOZZs1CNQOuFWlTy4oxtqrvKSeSPcAgCzpnyMqZp8zHOsmYaEqImQtaqSwVQGAjSyo3s2bJN41v0ZsyyF7LxooZpqtmJtiVXdVF0ACO4+eNSMWveay088qyBZ49foJjkXTpW61MDsPUTQ5+ZoYm9f6/DkMvpjABACrW+knbUT2F9/c4h9Z6+mViEGoswBG21bjfcmuQNyfrjj3ifxes0mlOGUDjg3ZI+ZrGtM7+l28J9ePmRKSNVxaAVI1jSNTl9tlAalFksxJBuxY/GGR0TR5iJfQx/MK38a2V+gazZ7kfPHPPBcRuP0u3pBXQpcgazqpf8AKedxxtuRXXehdPzKf4mnQ2xV2s19Be9VsTscavXaTvpvy+a/JJVACws+nc37jk/88QYA2TWbMSnYi1B5BPC3e5JIH98SP21Icy0IZVj0+pDQYEhmtX1A6SK99wQODVR/EnxMHR0RyAo9Y53qq/UqPv34xjW2r0qPiProlzGo2VjAZrvSznlNQ+H02QT39u1e8Pq2Yz2XiipUMioJGTU3DKrEWLoNXO9A/LGialAjFh3Pra2DFavTIl72xFHuAfbDfwp0xxPEy3qV1f07UFcGz7XVfM7e+LWYZ9f/AAvz2Wgsok6Roq6oLLquq5G8si2NHt/bEPpniEySRBirTEqUl+I6gbSNzekyamiBawFC7j37103qGs03sP19sc3/ABO/DQWM1lVJGq5MupCKSw3kjNUrmt72N3zznd23qa2rkj+oIxAk8woJQ3/V6QNqLsEtnsNdGvVwLwqyXUFiZhYIJNkG+fn3Io8e3OBOslY/LlMkkEUZRcvr0SRO11rAFsATew3re8MY8ik0ca6hKiounQW1ZZGYgqQa1FnIock1WnfHfHLc1XKwz8IZ9ndVgYq0kzEAD91RFqJ/ygFtzhx+ITtNIqRgll39woB5P8z9h74ReF5hGsQAkiIlEbupUpIwLvZI5G6bKa9LcmiLdn+lN+1TLI4jidg+sn4kY7KpHsTVfO+Nznrcq960hN4tcZdMtAuqUKVYjt/q7f8AGsUPqGQzOVzCS5jZpON+BZF/aj9vtjpeZ6hlMiKgUEir23J2Kn76juf7Y5t1rqs/VM2FjQytuoC8Bd73OwUC7Y9ziTVu4Xfh/wCCMt+25tipOhiplPP5SGwL7eYwAr2BOO2jFV8B+F0yEBDMplkIMhFAWBQVfkB3PO524FpSQHgg/THPK7rphNR6wYMYZwNzsMZbIOseCMtmJPN0mOYG/MjOlifmOG7ci/nj34V8MfsKOvmtLrbUSwAN73xzz9qw7SQMLBsfLHrFttTU9QOrdDhzShZo1cC61XsSKPBBxH8N+HlycKIG1sqKmoivStkACzQtmPJO5w3wYijBgwYAwYMGAMGDEbqOeWCKSVrKxoztpFnSoJNDuaGA0dY6uMuE9JdpH8tQCqjUQxFsxAA9J9zdUDijRo0i5iPNZWaXOAk6kJaoWIkRVlI0pQAj9AslTW++NfVJTI00mejlky0jqMqEfcK67OkSNTMp1GyCe4PbEzqPWIYss084zGajsKrMQiFSotkUMLF3bUTzvQxWbUTpeYCBZYSsTFamgiRrsE0JNfqZ7LAkV73W+NfXPFgypZEGvMOC0gWyFKqSeeFv++K/4jY9PkAChWkUS6RoZVckKdJG8aVW25NAk4x4Z8Kz5783SyxFSHlPpaYs24Tvp0qovjc47TWt1yu/IS6M11CQItu5B9Kf4agrGy6pCaq2a7P7nzww6Z+HSifTmwI44gpZw4cs16mVQpoM1ixvQrksMXjJeHs1GgjiiWJA3AIUHgA7Gyfmd+MVfM5qfKiIq6ySNmJ+e3rdNQYkEbhiGAI53Bxi7WHR6nH01DJ5TLPMAI4F28qIEhRp/iJtiObbezhJ1vOZ9YhNOFjUWyxs9OSdq0A2G5O++3vsVvUOtySzftOn1O+lFHdtlUAcm7A+pGGU3Rs1LKfOcFyK0xgNovsCRWr3I+xOOkxZuTMOZDM7TKs0upg0hNqokKPBIWYEIARIlnYEi+91/r0Go+XrV9JtmU7Fh6dIP7wA9Njb9LxbM74XqKQo/mSwKDJCOTE59QKr/p1aePTuu4wmzoUvHrVvLmYhJOYtjVAk3uSqkj03t71m3Sl/h3wS+bl0LqtqLOwJCruLLX3AoC+QaO2Ou5bwhBk4xpEhNCyAGLECr3H/ALYReEppYJPKgQyErTqdkj9TaHZ62oX6R6iCKG2E0njWebV5hSw7RlAnDAkUASSeNq9xiY3tb4s4eYSaosvMxHwtLpCg9jQIG2G8c3lQlJ5FkkkssCRpW/n2AxzXMZjMxS+UyurmPzVViL02QAVvaz70R7DGrw/1COSRzOGZ0AJRmoR/xBhVDcgUSLsbVjVsYm4PE8WVZJJz8aalgdCQ+rcIAQdxZujYq8UnIzuSPPj87UwAawFuwASoA71ZvudrxYesdGVj5iKAmokKpNc1qC/MbfY++NUXh6ST8tLEl2CQfhB3P/Lv+uM3vxZ10b+HfECAyZIsjZddISRvS5IBAIJ4B5Ve3G94vceYbSuXm8s2tRSuupZUI3Bog1uNrsfYXz3qX4c5wg6ImKxRh02A1yAtSkE8DU7G+S2LJ4B8Rx52EZaY1Y9DD4lagSobswsEe4P2xiearoRde8ESN1CPLhtET/AFJJAWjQO17Amz7G8db6F4Ry2TiMeXiWOwAzDd2ruznc+/tvwMVvr6y5VI30ieSBw6GvUVAN3XfSTsL4OJnTurdQzCq6RxBHXUrWCKPB5s41rab0Y5/pxOpb54PsffGemoYCFFnUVFe/Op67XtjW3Tc8/xZhVHfQK/t/fEqEw5Ycs79zRYk/Xti/GvU+d+NnUM75cqk8D+d419Vy/m6XRwAORf9sQeo595iNEDt7WK/mcK87A2UUSyEC9/LLaj/bFmP9ly/o76JMVmkUn0kCh7H/niw4574WnklzBfsTZPYWOMdBGOeXrpjemcGDBjLQwYMGACcYDD3xnC3qeVlb/DevlpBxYlSp2cfD/9t/3rCbxLDNLlJ40QlmjYBmZUCmrBoE3RANd+ML5B1CM+kBh+n98Rc7+3zoylClgiwSOdsb4ufL9kfhXrEebgE0ULxeUyh0g9YUgaleNCbirU1AAqRqBvu6PTDO0yPG+aPl08jO0R/MYkRLEy6EpVFkEXtZ3xyfI5PN5KR/LMkbxyFJNDVVWFDAfED6WGx+3OOjQfiNmVZFZEdTHbaAVeyWA0Gyn7tixudtsLhfg5T5LOreGz5sS5oEGfMFbaVGkWDdhqYdlVATwN6vFjzfjCKISBXBhi/LXyiFC6QKW++3Fc9rwnzfXunqEYQTyOw1F5dUhjs0zFC+7d9hW68YhdQ6hli4jy8TZjzFDzzOxWcjUSUOpDpF1ZUD4q776m7e4zdfZxmvFzxrqiRrdSVZtTtXd9F8KPUTsPc74TeHfD75oLJ6joV4l80A+WLNHzCdI29XoBNk+1ll/8SRwBIIcgFjdNTea5JcId016W1r8B3PuCBiB4p8aZ1jGMvEIoj6XUjVbWaAYUQrDbSB/XCzK/BNT5ePC/TnnmEUdGPL5gtrrSqqI/Q3+ZizatA7j90YufROl5ltS+ascOtiG0f9ZKED02fSm9nUBdUBxeKzl/EmcbKvEMvEFKMo8gtGyWP4fVR3+W45989FzedTSf2mX1KARMVcB+f3hwfkQR88TjlV5YxiSTJp1EgZiSEIzRPswDrQDR+YCbBYLqY0QVsEE3hl+JHVYv2dMtAI3LD90KyxxgCgBwNW1Adga9wjh6IitKcy6GR5CzEnnXut9t/mRRqj2x5j6KsbNJEpaEMPN1fBwdMg7ijtfcWaG1744yy1nldWLF4L8WwQ5dY5VEFW2qyUkY2WOs76iQfiN7cmsL+keN8suYeebKCNnICSxqGOlthqBognckj2rE3J9P87WkaIy0WpqIJGkgmu5NDsPTeIuTympmSWNBuVAj2Jbn4T8LCr5oFbvbdxw3TllpO8WdUyDtHOJC80anSICAxRtiHJUhR333G9YT9TgjnEU2ViWRJUAkZ3sxNGbYM7uNB0kj7DbcY9z+HkVm/L8tzuQDsdNEmhtRBsX/AA4WZrwcSdlIFelW+E38BrvsGXfcWu2H+PGz053fjwyO2XLiMh9RXSTZTSxVh2FghvlQvD/wv0Tzo0lGqR+CWZgFonbY/wB/bCLp+agyiH9ryzzyAAxeo6HQ7DzQTpsadNkMSANjWJfSoJha5JJGjkIKSbKoQ/8AZOTtqWym1/AMTvHqmpl4tnUctIiECTUT2UnSvvuT7e+OZ9a6GuV/PheOOgdaK53+EKUANWKNgfFuL9ug9G6D+0wJKzM4cWF1ekEEgjauCCMV3x10GKARo4Zddt6APhjr06jsDZB232oAlhi242JJlvZvJnZjloJtJLMp82tidNga02LKB/mA+G6A3jdE6gXzAijnbLxyIZGXQykOCLNNGqrd9iRsN98b4I0hyQaQq4Qgj0hqLEal0WFs1yQB6brayk6v01GkWWO9UqoIyfTpohXRkoHsvq0gktsKOOc1K3d2Ok9LRTeieWcjkl6W/tX98eOpzsOZ1h+mt/17Yr3R/CTSwo6ysVYdiKFGjVbcg74nJ4C93f8A3jjf8d+s/wAtePZ6gK3z5I91QA/S8Qp8vDMdnmlYitRG1Y3yfhopNiZ1PPY4a9M8J+V8UzuPbZf+eHLGHHKt3QeniPgVt35PzOHeNcMCqKUVjZjjbt3k1BgwYMRRgwYMAY86cesGAxWNeZkKrYxtxhvngOL+PNcOdadI9STxAyITSs0JW/vpC/WzjZlcukzoYZCitExQbgmiG0N81JJ/9HEv8ZPE8QyxihTW+oEvQ0pV8NqB1dtgdiR3xynovjxo1CtZKtqRzRoVRXT9CaIxvHOxyyxldaPTi0AzAdA/mldLKKtj5VsftqJ+X1B3fsClg3nKsqoVVtKhSSAShJJIsaqN/u3745+vjuORGUyMrA6hSHQ1/u7bj/j33IwyyniyPUGaV60laVXQruDeqtLH7jvzxjdy38s8dfC7ZTKiSSJTMVK67Jqy/pGnSBQs+3yokYjoYPNYTTFlAYkhuGoAbCgp+PYb8/PFMh63CK0xSMoGgFVdZNN7diDW3qBB2HNYzP1gCRvyntgLbR6Xrf1LYpv8y/p2xNz7O/pZ8zOqg2Ge+G1huxI4329Q/wBk+2Jc3VVtKVSQtMO7VtY+ewHzsYoOZ66VGv8AY3ob6vSdHsQRv+v/ACxZfD2Wz+ZUPDBBHXqDElRID+6av+RFV9sXlimqueW6hC2XQ2BKoAYruDq332utWw7g1iKvVjHGVOlSWJcFQbvubsEEVxyBWIGe8O5+JlEccLckqjSmNhsCCGjOn5U325xpzHRupCwuXDKePzAJFvsHAFj5lb4u8TeLX8k7oXVlh1BJQEJDbadgORYHYe38D42jrsKTCV9JkoJfAA218bXek3/CQeMVmD8O+pvZby0J4vRqXe9ipFG99tj/ACxol8L9Syw0l4pNJtfRYA9tgNj7Ybidrn1HqytMsnAAWyQCvJuz+7VqeRf2OPHWsx+0BHU+WR89qFd+Ru67V+6NxWKKOoZtJdRy6EEaXVdgfmpIJ7/CxYbCqxIy3WJI4TrjkjZN6rWpA+d6lPcBrFgb1thLDta830pDAHJBQ0XUm9LOBqocg6jx76TV3dXz/hieCUS5dmR4mEgR7oaqogcUTqB+94kHxY0JRZAQW29SshGqhZDgDYoP97nFs6f1uGYBZwTQIFlr4BoknjSQR81OLu616an6Vvo3ieWKXTM8eXcuWDaZPJttaupiD6R6mWQN6dw1nnErxL4jyWeyqCVjHOEQiZI0YofSzaQXsKWX3HGJ+b6UmsgDzFPq8wrdqfSyvt2XntsD74ofVfDxvy2YIpKpHJIx8uMDX6G9lYkaW4BoGgbxOM9i8r5TLI52Ks1lo3LRSFCjker4QoFEqLAFBVu9PB2xYkzKFGRdGYSxJ6qWVSxCgporVQoD4TqOx22pmR/B/PSASwywr3U6wwPIJBWxYs/z3xZch+GmeA9bxg0wOiR11fEoIGlgQU96PrNm7GM9VdUwyniEkBsvMosHUSAHNbl3T4C3oIJABOr3OHngrxz+2emTy9ZvSYySh0gEi7IDb3pu+bArej5bwD1GRlhnAjsELmUYSEBVNJJRViCLF/QYdeHfwebKzLL+1A0wLIIzpYAgkEmQ8ixx3xi3fjc26aDgx5jjCgAAADgDYDHrBoYMGDAGDBgwBgwYMAYMGDAGDBgwC/qHQIJwRJErX3qj+o3xz/xV+EMcn/6WFB7l5G3/AJX/ADx1DBi7SyVwDN/gPm9JK+UW9g/9zWNPTvwZ6pH/AN2vyEt7fTH0LgwNOEL+GefJqiexOlK/3mcH+WNuZ/DrORC/2cvXtJZ/RWJx3LBidfScfy5B0fO5qNdAyCkd/MRiT9SxvFs6L4u0Wk2XEIH8H/lrFyKjGr9kW7rfF3+E437RMv1+FzQff2KsD/TE9JARe/3BH9cesGI28JKDwbx6IxnGqeIsKDsnzXTf/wBQIwHryV50i/oMZ0D2GMKnzJ/T/hgZD2JGA0ZrpscnxorVxqANWKPPGxIxVOo/hlCS75Zmy8jVuptaAArQeBt2Ir+WLbPliy15jr810g/0xXJ/DOc1WmeYLewIN1/vV/LFjN/So9Ry+dyJAaKSZN/zIRq2CtZZAdQJ5Ir3ontqyniDLzxsrhSCu/GzUDpr39HH1xYOqdH6koOmV5QNqDgE/OtO364oXUvCmfkJP7HLq39S6Q2/Nm97+eNzL7crj9Lf03OZiCVBlpBJEuoeTKxAq91VhtYItb962BFXPpPieKUKrnypjsY3tTqFWFJ2Yb7UT/WuPdN6T1XLnbKzMtg0wTsQeQ+424rfDtZc06hZspJpAAo0TQVRV3Ysh9+3mE4WStS2OvXjOObZfq00BLRecFBIKSK7RGvMYhQQSuwQDSwqxYO+H+Q8eIzaJY2Q3RZbZBuVskqrAWOdNCxdYxpuZRasGMK17jGcRoYMGDAGDBgwBgwYMAYMGDAGDBgwBgwYMAYMGDAGDBgwBgwYMAYMGDAGDBgwBgwYMAYMGDAGDBgwGCMR5suvsMGDAe4IwBsKxtwYMBkYMGDAGDBgwBgwYMAYMGD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95462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78320"/>
            <a:ext cx="5344789" cy="376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05884"/>
            <a:ext cx="11811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J4ApAMBIgACEQEDEQH/xAAcAAACAgMBAQAAAAAAAAAAAAAABwUGAQQIAwL/xABHEAABAgUCAgcEBwUFBwUAAAABAgMABAUGEQchEjETIkFRYXGBFEKRoQgVIzJSYrEWM5KiwXKCsuHwJEN2g5PR0iVFU2N0/8QAFAEBAAAAAAAAAAAAAAAAAAAAAP/EABQRAQAAAAAAAAAAAAAAAAAAAAD/2gAMAwEAAhEDEQA/AHjBBBAEEEEARgqABJOMRq1SoylJkXp6oPoYlWE8TjizgAf62HfCMqVdujVqqO0u3ULkqC2cOrcJSCO9xQ5n8g/zgL/dWrdsUBxTDTy6lNp2LcpgpT5rJx8MnwilDUnUC6FFNqW+GWDye6Eufzqwj0xF4tDSm27dQ267LCozyecxNDIB/KjkPmfGL0lCUpCUgBIGAByEAkDaGrdaTmfuBEmknPD7WW8f9JMZXolXZxPFUbuK3Dzyhxz5lQh4QQCLGgM0DkXOkH/8h/8AOPRWkd6U0D6ju/ODnhU88yPgOIQ8IIBGLmtY7Z67zf1qyncjgS/n+HC/hG7Sdc22nxK3PRJiUeSQlamN+HvJQrBHz9YcuIjq1QKTXZZUvV5BiabIx9ojceR5j0MB529cdHuKV9oo0+zNIGOIJOFIz+JJ3HrErmEldulU/bj/ANe6fzUw26xlZlePLgH5D739k8/GLXpjqOzdSPq6phMtWmBhbZ6ofxzUkdh709kAw4IwIzAEEEEAQQQQBBBBAEYMZiq6nV9VuWXUJ5gkTJSGWCOxa9gfTJPpAK++qnP6k3w3aFDdxTJRwh90DKSpJ67hPakcgORPmIc1u0ORt2lM0ymMBqXaHqs9qie0mKHoLbn1bayqvMJzN1NfGFKG4aGyR6nJ9RDQgCCCCAIIIIAggggCCCCAITWslmPSKxeltcUvOSqw5NpZTud/3o8R73eNzyOXLHm822+0tp1AW2sFKknkR2iArenN1tXfbTNQGEzSD0U02PdcA3x4HmPPwi0QibHLth6vT1tK4hT6gSGc8gMFbZ/VEPaAIIIIAggggCCCCAITP0kJxwU+h01sE+0PuOnB7UhIA/n+UOY8oSP0jiWJy2ZnhJShT+fQtHEBfLpq6LC09D0m2lS5OXalpZChsVYCQT5bk9+IkrDrU5cNq0+qVCWEu/MN5UlJ2V2cQ7geeIquuyC9pwtxG4RMMLOO4nH9RFg0udS7p/QigggSiUnHeMg/pAWqCCCAIIIIAggggCCCCAIXFdvufpGqFMt9+VQimTKAnpCcqWpfJQPZgjGPE+EMeEhqWRO60WzKI++2Gc+rijAeevCfqe77buBkK6VIwvh2z0SwoepCyIeQIIBByDCZ+knw/VtFHvdM58OEQ4JHiElL8f3uiTnzxAe8EEEAQQQQBBBBAEK36Q1N9qstmcSN5ObSonHuqyn9SIaURdz0hqvUCfpT2yZplTYP4Ve6fQ4PpAViQZRfGkTEstQW7NU5LZOf98gDf+NIMV76O1XW/QZ+jPnryL/GgH3UL7P4go+samglbXJP1Oz6krgmpV9bjKD3g8LiR5EZ9THhonhu/wC7UNfueJfLwdVj5ZgHdBFBvTVShWpOKkHEvTs8kDpGpfGG8/iUeR8N/SKNO6/zJKhI0FpI7FPPkn4Af1gHvBHOKddboMwhapSl9ED1mw0sZHnx84e1p3BLXPQJSryYKUPp6zajkoUNlJ9DATEEYPKFJqjqvNW3VzRqC1LuTLSQZl58FQQSMhKQCN8YJJ74BuQRzxJa9V9tX+20ynPp/wDr42yf5lRYKfr7IrKBUqJMNZPWVLupXgeRxmAcxOBns7YRenqFXfrFV7hf3Zp61llJ7ObbY/hBPnDdp9akK/QFVGkzKX5dxpXCobEHB2I7D4Qofo/VCWplHumo1B0NssFlx1Z7AA584D71tV9fX7blttpKiAC5wn/5VgH4JRn1h5DltCN0olZm8tQKnek+2QwwtQYB5BahhKf7qPmQYeQ5QGYIIIAggggCMZgVyhE1O7L2va6qhJWRMKl5Kn8RBQpKQvBxkqOclRzgcsQD2zAYVGnGpNQm60bYvJn2erJPA28pAb6RQ91SeQUeYI2Pwy2IBMawWxP0atMX3bg4XmFBU2lIzwkbBzHaCNleHrHj9HRhx43BVFkFbq0I37T1lH9YYWqc99W6f1uZGeL2fohjsK1BA/xRAaBSKZXT9EwDkzk068fDBCAP5PnAc4VBcy5PTDk9x+1qdUX+MYVx562fHOY14ZOuVsro93OVFllQkqkOlCwnqpd99PntxesLbt8IAxmOodD6dMU/T+TMylSTMuLfQlXYhR6p9QM+sJPS6yXbvryQ+hQpcqoLm3OQV3Ng95+QzHU7aW5dhKG0pbabTgAbBIAgPQ8o5X1mp8xI6h1NUwCEzRS+0T7yCMfqkj0jqGXnJaZUkS8yy7xNJeSG3ArKFfdUMe6cHB5GKZqzZIu6hBcokfWknlcsfxjtb9ezxxAcswR9ONracW24hSFoUUqSoYKSOYI74G0lawlKSpSjgJA3JgHd9GxUytFeZVkyX2J35BZ4849AM+kUGm0OsVa6KpaNMcU227PL9qT7iQ0tQ4leAz8SIf2lNtG2bMk5aYa4Jx//AGiZB5hauw+QwPSF+yk0X6RZQ1hDM/xFaR28bRJ/nTmAblr0KTtqiS1Kp6cNMJ3Uebiu1R8SYlYwIhLwuaStOiPVSoHKEkIbaBwp1Z5JHwPkAT2QE3xCAHMc+Nzupl5Sc7cUlNvSMgwlTjLLai2FhO+GwBlfbueZ2hkaPXdMXXbKl1FxK5+Ud6J5YAHGCMpUQO8fMQF8ggggI+v1KXpNGnJ6afbZbZaUeNasDONh55hU/RslUopNamuHrrmG2yfBKc4/miHqzlT1cvt6kyj65eg05R4ljcYBwV47VKOeHPIesOu3qHT7dpTVNpUuGZdvs5qUTzKj2nxgFprtbUwpuSuykJ4JynKHTqQnrcAIKV/3SPgfCLZYWoNHuySYQJlpiqcA6aTcVhXF2lOfvDt29Yt60pcQpC0hSVDCkqGQR3Qrrv0ZplQWZ22n/qmdCuINpz0RPgBuj028ICz6rSKqlp7W5dvJUGA6ABkngUF4/liE0Dn2pqwGpdB68nMOtODzVxg/BfyiltXhfNg/+n3lTXKnTD9n0ris8SOWzoznyVv5RVLRvb9iLgm3qIHJujTJyZV/qKCezffC05IzyP6B0tXaNT6/TXadVZZExLOc0q909hB7CO8Qr3tA6Sud6RmszrcpnJZLaVL9F/5GLPb+rFpVngb+sPYphQ/dTieDfu4vu/OLuhxLiUrbIUlQyFJOQR5wEfb1Cp9uUxqm0qXSzLN+OStR5qUe0woNer4eRMfsvS3y2lKAqecQrBUTulvwGNz35EPExxrd80uduqszLhJU7OvK3OcDjOB6DaAvV71qft6fsipUp4szDVvSuMfdWN8pUO0Huh9WpXZa5aBJ1aU2RMIyUE5KFDZST5HIjnXVn91Z3/Dst/WGJ9HCZWu2anLKJKGp0KTk8uJAz/hgJq+NJqNdU6uoNOrp0+5+8daQFJcPepO2/iCIzZ2klAtqabnnC5UJ1s5Q5MABLZ70pHb4nMMKIqu3FSLelvaKzUGJRvs41dZXkkbn0gJQbDeEdLOfXv0iitjDjNPK0rUk8uBopP8AOrEbF364yyWHJa15Vxx1YIE5MDhSjxSjmfXHrFCsa8nLZTOPUyQcqVw1JRSHHASlsZJ2SN1qJ3PIbDnvAdPT07K0+WXNT0yzLy6B1nHVhKU+ZMIi96wvVK86dbtvLUqnS6ipcxjZX43MdwGw7yfGNqS06vK+JlE/fFUdlJYniRLE5WB+VA6qPXfvENi1LQotpyqmaNKBtSx9q8o8Tjnmr+nKAlpSUYk5NqTl2w3LtNhtCByCQMYhIaGzsnSL0uGjOPIZ6dfBLocOCstrWOEeOCdvCHsTCq1a06TU23Lit5JYq8t9q4hrql/h3yMcnBjY9sA1cxmFRY2rMjNW8z+0CnRUGT0TjiGyoO4AwvYbE538cwQEZW9MrooVbmatp/U+jS+oqMt0nRqGTnh36qkg8s8o10yGtk6Qy9MGUQRgu9PLp+aMq+EPKCARD0lq7aOJ0Ti6uwkFTjYeMyAPFKsK/hixWtrXR6gUy1xMqpU3nhKyCtoq5c8ZTv3jbvhqxVrrsG37qSo1KSSiZI2mmMIdHrjf1BgJ9JkqpJZ+wm5R5PgtCx+hELa7dFaJVeOYoazS5k78CRxMqP8AZ5p9DjwitTVh3xYEwuds2ouT0lzVLp54/M2dleY3ibtbWuSfc9iuyTNNmwrgW62lRb4vzJPWR84BTydsH2i4qJPNFNYpzKn2FIWcL6M/aIx2goJUDser44i12zcFb01naYmdmFT1sVNCXWXN+EIIBKkA7pUM7p7Y370flZPWSgVqmvMvylS6EOLbUFIWFKLS+X5SI2KvRDM6Z1+gDgL1sVBxxkuK3DO69jzPVWoQDvZdQ80h1pQWhaQpKgdiDyMIya0XqFQvmedmHUNUN2YU+H0rBWpKiTwBPYRyydu3eLdZ96SVAt2mUi5WKhIzsrJoCuOUWtCkDYKCkBW2MbnEWFrUSz3UgpuKQAP43eH9YCvak6Zs3LSZP6n4ZeepzCWJZKz1FtJ5IJ7Mdhjc0ctGdtK23mqqlKJ6af6VbaVBXRpAACcjIJ2J274l1agWgkZNx070fBjWXqXaf2gl6kubU2krUJSVddwB3lKSB6mA1dVb5/Y2jt+yJQ5UptRRLIVuEgc1kdoGRt3kQmEW5PzVbdqN8PPv9FTnKnNsrdPS8G4bQTySVHGEjkO7suNelZq/dTrdmUSj8rSky6JhAn0hPTttuBSylIJ5hSBviIu+J1TtoXFXR9+u1pMqhQP+4YCgPTKDARGm2mL15MLqc5Nex01LpQA0nK3COYTnYAZxk58ofVsWfQrXa4KRINtuEYU+ocTq/NR39OUU2gXdbVg2FR5OemwqcMql5cowAt0rWOM5A2G5xkkcorD19X1qA+7KWfIKkZHPAp9B6yf7Tp2Scdidx4wDYui8qBazfFV59Dbp+6wgcbivJI/U4EK2d1Pu275pchYdIW0jkXyAtzzKj1EeufOJe2NE5Np0T12TrlSm1HjWyhRDfF+ZR6yvlDTkJCUp0siVp8szLMI+62ygJSPQQCU/ZTWCQzPS9eVMvq3Mv7eV4/uuDg+EfL1G1krqFyU/MGUlXk8LhL7KE47R9nlWP1h7QQFHsrTilW9Q0Sc223OzKllx55aNiogDCQeQAAgi8QQBBBBAEEYyIMjOO2AMRX7psug3SyU1eRQt7GEzCOq6jyUP0ORHldV9W/a6FfWU+kzCRkSrGFuq/u529SBCtm77vbUCZVIWXIOyMlyW+PvAfmc5J8hvAV2ZtCVtfVuh0die9qYVMy72VABSev8AcVjt6vhsRF+vDhkLhv1lH/uVupmlZ/E2FNbekL647Sm9Oa7bdSqE2JxxcymYfW2CEhSFpJSFHc5HacQ7r7syTvKnJW1MmVnktKSxONnmhQ3Qoe8g/wCvEKvK3S5TLmQ7dFOep5TRQ10rIL7ShxgheUjKR2dYDeNG3K5RnWLBbVUZImXemjMpW6kdHll3HFnlkkfGN1FbrFvV/wBqvCjPstppnsYnae2p9hRCs8Rx1kg9xGYg6FWbWW1YrU5M00Ll1TAn0vJSODLTnDx5H4iOfbiA2KtVaSLWvNtE9JdI7cTa2kh1OVoC5Y5G+6dlbjuMSE7eVDFZu/2eeM37ZINoYEo2p4KIaUD90HAHaTtEJVZy2v2Vu8Mv0vp115CpUIKOIshcvko7eHAVy25xKzN30RuvXQ3SQ9UBPyLTEq1TJcu8a+BQPLYYyID4kqxUWp2j1Ccp6ZJiVtuaVK8boUtzhQ2SpQGyQSBgZzvEbelLalNBLeRgpU0tl8A8wpwLKv8AGYnqfZdbus0ly6GE0qnU+UEuJRp0l+ZHV4gsjZKTwjYbxrfSGnGpa3KTR2AEremeNLSMfcQkjGPNQ+EB86Y6WW9MUSn12qcVRemWUuhhZAZbJ7CkfeI5bn0hvsS7MsyhmXaQ00gYShCQlKR4AQhkaf33ZbbdRtGpGYQtCXHpZvZWcDILauqvz5+ETlua2NJeEheNOep80k8K3m0HhSfzIPWTv5wDigjTpdUkKtKJmqZOMzTCuTjSwoeXgfCNzMAQRjMZgCCCCAIU2ql519i5JC07SV0U9MJSpx0JSVHiyAkZB4dgSTDYPKFXrBZNQqMxL3Tba1iqyCQVNt/fcSg8SVI/MN9u30wQhDaWrkuj2pu4g49zLQmyT808JjxNM1mrYMjPzipRhRwpwrZaGPNocUXTS7UVm7WPq+oBLFaYT9o3jAeA5qSOzxHZDBPhAKq19E6PJFMzcMy5VZkniUjJQ1nx3yr1O/dDLZbkqVJBDSGJSUZTySAhCAPkIod7auUa21uydPT9Z1JCihTTasNtqzghS8cx3DPpFKZt2/8AU532ivzLlLpCiChpaClOPytbFXmqA9dZ73t25Ke3RKShyoTrcwlbcyyPs0HkQO1eQSNtuRztFg0WvhNQp6baq6y3U5EFDPSnCnkD3d/eTyx3AeMW2z7At+00BdPlOkm8YVNv9Zw+XYkeAxFa1J0w+vJv68tt0SVZQQtQB4UvEciCPur8e3t74BmjeNKZotLm8+1U6UdzueNlJz8oTMnqpd1qcMneNvuv9GQkzCgWlKHfxYKV+YxmLRJa32o+gGYTPyyvwrY4vmkmAuKLQtttzpEUKmpXzyJVGf0iWl5WXlU8Msw0ynubQEj5RQVa0WYBtNzRPcJVUQNV13ks9DQKLNTb6jhJfUEDzCU5J8toBq1aqSVHp709UphDEsynK3FnHp4nuEczVy8FV++Je56rT5l6jSsylLUsNghKdwkqxjiJ6xHjjliLU1bV86nzzMzdC3aXSEK4kNKb4Mf2GzuTj3ld+2eUOSm23R6bQ00WXkWTTwkpUy4gLDmeZVnmT3wGnat60G6mQqlTyS/jK5V3CXUd/V7fMZEe9x2nQ7nY6Ks09p8gYS791xHkobj9IX91aLyzjpn7Pm10ycQSpLClngz+VQ6yPn6RDU/Ue7rHm002+qY/Ny4PCmYIAWR3pX91z5HvMBsVHSOv29PGoWHW3Eq7WXV8C8d2Rssb8iPjHm3SdZawejnKmZJAOOIuNNZH/LTkw3LauGmXNTU1CkTKX2SeFQxhTavwqHYY3Z+bl6fJvzk48lqXYQVuuK5JSOZgEZU1ao2AyKlN1IVGntqAcyvpkYP4goBQ37RDjs6vNXPbUjWWWy0mZQSpsnPApJKVDPbuDCXr9crurtbTRLeZcl6Iy4FOOuDAOPfc/oj/AEHdbdGlbeocnSZEHoJVHCknmok5Kj4kkn1gJOCCCAIwRmMwQCNqDKKL9ImScbAbbnSlRSgcIJW0UH4qGfOL1qxeSLUttfsrqRVJsFuVTndP4l47gPniK5rZasw85LXbSZpMtOU1I6QnIJCTxIUk4O4Odj3/ABgtPbMnb4qbV13fUEz7KSOBhW5cI5BQwAEDnwjn8chYtHLAl5GkNV6tyyH6pOfbNdOniLCDy5+8c5J574hrRhIATgDAHZGYAggggPN5lt9stvNocQeaVpBHwMQE1YdpzZJet2mcR3JRLpQT/DiLHBAVRGm9moUCLektu9JP6mJmm0Cj0rJplKkZMnmWJdCCfUCJKCAIIIIAjTqVNkqrJrk6lKszMssYU26kKBjcg5wCAleLSbVBMop5aaBUEgkrJwG1EgEnvQrt7vOGXq3Ool9OKw6FgpdZS2kp5HjUB/WN2+7Mp95UsSs5lqYbJVLzKB1miefmD2j/ALQil27dM1WGtPpittrlGVh1CVKUW0jkCNs7DPV5Z+MA3NC5VMvp3IupbCVTDrzijjc9cpHySIYEaNEpjFGpMpTZXPQSrSWkZ5kAcz4xvQBBBB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28600" y="4095750"/>
            <a:ext cx="9144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4861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Fitness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function: 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/>
            </a:r>
            <a:b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Strength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+ Endurance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5700" y="12001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9500" y="1270787"/>
            <a:ext cx="9144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Score: 24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59600" y="1299784"/>
            <a:ext cx="9144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Score: 21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14366" y="1299784"/>
            <a:ext cx="9144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Score: 42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95700" y="3200981"/>
            <a:ext cx="9144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Score: 20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94328" y="3191709"/>
            <a:ext cx="9144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Score: 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1800" y="3203079"/>
            <a:ext cx="9144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Score: 22</a:t>
            </a:r>
          </a:p>
        </p:txBody>
      </p:sp>
    </p:spTree>
    <p:extLst>
      <p:ext uri="{BB962C8B-B14F-4D97-AF65-F5344CB8AC3E}">
        <p14:creationId xmlns:p14="http://schemas.microsoft.com/office/powerpoint/2010/main" val="377508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- Selection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0" y="4019550"/>
            <a:ext cx="5334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DNA</a:t>
            </a:r>
          </a:p>
        </p:txBody>
      </p:sp>
      <p:sp>
        <p:nvSpPr>
          <p:cNvPr id="5" name="AutoShape 2" descr="data:image/jpeg;base64,/9j/4AAQSkZJRgABAQAAAQABAAD/2wCEAAkGBhQRERQUExQVFRUWFx0YGBgVGRkaGRgXGB0aHRsZHhgeGyYeHB8jHxgYIC8gIycpLC0tGR4xNTAqNyYrLCkBCQoKDgwOGg8PGiwkHyQsLCwsLCwsLCwsLCwsLCwsLCwsKSwsLCwpLCwsLCwsKSwsLCwsLCwsLCwsLCwsKSwsLP/AABEIAMMBAgMBIgACEQEDEQH/xAAcAAACAgMBAQAAAAAAAAAAAAAABQQGAQMHAgj/xABIEAACAgAFAgQEAwYDBAgFBQABAgMRAAQSITEFQQYTIlEyYXGBByORFEJSobHBM2JygpLR4RUkQ1Nz0vDxFmOissI0VIOTs//EABgBAQEBAQEAAAAAAAAAAAAAAAABAgME/8QAIxEBAQACAwACAgIDAAAAAAAAAAECERIhMUFRYXEikRPB0f/aAAwDAQACEQMRAD8A7jgwYMAYMGDAGDBgwBgwuk60pJWINMw5Ee6j/VIfQPpd/LHqJ5qJdohZ2ADHSPbVqGo/Oh9MBPwXiAGO+qU/RVAA/Wz/ADx7/Z1YUS5v/Mw/oRibGzNZ+OIXJIiD3dgo/UnCt/F8B2j8yY//AC0NH6O2lP54nwdJgTdYo1PvpF/rVnEwnFCeDPZphr8iMD+AynzNvno0WfYGvme2T1XM/wD7Nv8A+2L/AI4bg3xjOAUrns0w2yyL/rnA/wDtjbGf2nN/9xBfb896/wD8MNcYOAU+Rm2X1SxRnv5SF/tqc/8A44izLmIvUcze3EkQKH6ldJB+h+2LBqF1e/tjVPGT9P8A12wC7p3W7X84KpHLxnVET9eU+j19ThsDitZ6Axb6AnPqW9h33Gw576bwtPWmgrSWo7+kAjtygOnf5FPqcUXjEbPdRjgXXK6ovFsaFnthV0/xYjj1duWS2AHuy1rX6kFf8xxKzHTcrnAWZYpgV0Xs1A3YBB9J35FHj2GJRNyuejlUNG6up3BUgg9u3zFY34511DwOMpJ58TugXiRAfMC91bSLk4Faudwb2w0/+OXj8oypE0TUGmikYgEkL/hlAVIuypOwB5rcm1xwYwrXuMZwUYMIuteKhlt2y87Lq061VdN/K2B54sAHscNchnkmjWSM2rCweOflyD8sBIwYMGAMGDBgDBgwYAwYMGAMac1m0iQvIwRV5ZjQH3xB8RdcXKws5K6iCI1P7z1sPp7nsMVrovSnmcyeZ5kgAJlmDSKjmwRFHqWNCKu6J34A2JDmbxC7qGiQRxk0JZ7XV80hA1t99N4UZrxJADpdnna/hZqUn/w1sEfJ8LPEuWRpdH7RNMVGl/Wq+tuULqpNHny1UVfPAHjovh7QaFhj2rU4B49HCgbDVKSduBjepJ21Md+rEvXWKgjRFGBQ7AfIcD9MTcmXfcK7D3YaB/P1fyxjLdF8oGQozv2AIL/TzGICj5LpH1x6fNm9Mk0cP/y4aZ/oWIv9EH1xj1rLP4icjqBZHyJJoWNuWAJ+oGPPm6r0sSPZFJH+9sD98Ro2W/yoHdv45bH31PbfYDExcsSPzXLE8hbRR8gB6v1Jw1pz9aNaLd6iRzbbj6hLr74zH1EWAsZP0o19SCf05xvy/TI0WkVa+dt/XEoA/L9P+eA1rmCeEb70P6m/5Yyruf3VH+1f9sbMacxno493dF/1MF/qcFZaNz++B9F3/Uk/0xFkQC7Mjf7R/otY8nxDCfhLP/4aO38wKxEm8QPY0ZWUjuztHH+gZtRP2wRtzUlkHQ9gUDuPte5/lhYzFOPMXbb1MNvob96v/wBsE/iLMufy4kjXnVI2o17kLSgH/V9LwsznXs4oJ82ID/w9Ise1lif643JTW/G3MdZzIYrGS/IKygdiQRsB7HkHviL1HxEV0/tGXjv2VwT78Lv+o77YWHxdnmdlWZRQq/LQtqPAA5433GNb+KM9wVhm23EsIBYjYk0wNfOsbk7XVjSc5kfM1Mc1ln/dkRgwX5n94YaZbMGa2V4s/QrXl3MGbCg8MoZdQ+RwhhzryEmTpauGv/B89bv5+oAe3AGNmVyWTDq0mUz2XII+GmI+YalcfazjrlNzv/rmskXW5Ilkkh/aJ4QQCshkWXLspAdWVyda8m9yp91rCnwxJHPmJFY+YssT+aD/ABXqDb8VZo9gfnQuHSc0ifFJqc2rMQUmcJenXCVHqA7irrjgYidAzeWDtKMuIiy7lR7njQLAJ/njzzWqqd4f65IweIx+YYVQEoBGdwdirtV0BdHk9sNW6uQCTBPftpQn9Q5H88I+kTKz5vQjyBpgTp9A2RRVkqT8O/bDDKt6gFWRfkJkf/6SxxlqI/UusNMnlpl3OsXblNNAjcFGYEjbkjf6Vj3k8jHl87a6YxLCAEAA1yKSSTQ5Cj+vthw2TXVr3U8miRf1A2OE3U+oL+1ZWgS+sikFv5TqQzN7RhxGSdtx7jEFjwYMGCjBgwYAwYMGAMBODBgKP4d6UeoSnPZkBozYy0RulQN8TDg3pBA3vn2qydfJjykvlyJBpQ07D0xjudIreroe9YnZXLLEiog0ogCqPYDYDfFQ8XumZaJCCyI5KgAs00q7aUW6pTy7AgH6bpBRsh0+TNhEjR40WmMjMyuUI/hNJGu9liCTXLc4u0XiGHKRCLKhJ5P3mDflqe7PJ3N9hbe9Ypninqc8P5cirGvxGGzQ32L1vKe9s1bccXr6VmjmWXS67DYbbCh9AOR8Ncgb478d90x7X3puVmzJLZjMMwv/AA4rjjHy29Tf7TG8WHJQRQrUaKo/ygDCLpTsFVLJruBQ/Wr+233w5jjs13/p/wAPvjlavGRJ88txj0kF848ySJCpZ2CgcljQwpTqT5rdS8MN7baZZB/FZ3jU9hWo8+kVeUN5uoxxnSW9XZFtmr/SLP3xGm6hKfgRV35kNmu50L/QsPtjxBkkhQ0FjTljxfuWY7n6knEE+KsvRMQaajRZQFiB9jM5WP8AQk/LFE0ZZ3+J3b6HQv6LRI+pOMR9NSM0qxq53oABj9Tz9zhVmOt5h2pfLiXn027UO9nQAPnVDtqsAxEkVVuWeRudgxjX5DTHos/NipN7A4B1Opr1yohPABLEmvfk/RRfzxozUUMIDyyhFP8A3tJ9TTeo9vTW9eq8VWfKRsC7uxsVayyfJiN2tN9Pp37bsSFOcj0GKrSLU7bK3l6wCL9yB/tMfrp4xejVTcz4sg0koJZd/wDs4zp1Hg65Cgc1vsDtxtynj8RyyE+XlotQoFswzOTR2OlQFAB+Y3oCzWHq+FQXuaZVXTSxqeNrO52J4sgG+fatWYl6fH6SzZh9vy4Q8jXW1gGlPb16eSNrOLNfS9fNV1+u5tmKxzRqR/3ECduaJDMe3f6+2JmU6V1aVhUmYCmvW7Kg+ybH+WNbfiBLq8vI5FYiLFyAuwO+/lpSr925xuXp3VM04SbNyKWv0RjygE9zpUED6kk2Kxrf6SxvzvhTOAEz58RL7vMQT+gH9cKUqEGuuersEMsoJ7CwT/IYs3T/AMH8su87yTNQvciz3N2WN/X/AIYseQ8NZPLj8uGMaR8RGogf624/XC5zWv8ATOlYfNS5hV15pJEFH0xOmrTuCQVq/lxsOMepcy82nLZNW1MR5s5UhYl2sJYon58e1ni3RSyuPy0WJexk3P1EakfzYfTG+PIttrldj8iEH6KAf1Jxz2cUHKdBjijWMoZStks+5Zm5Y3yT88esx1mHL7MY4+wUbsfkEUFj9AMSZehwv8alh7MzsP0LVjblOlQxf4cUaf6VUH9QMRUBupzSgiLLsARtJMQi79/LsyGvYgXt9t0fQUVGVS4d6LSg/mMw4Jb+3AGwFYZ4Vdd68MqEJRm1kgEUACAW3JO1gHgHjALOheKbnkys7DzUYgEVRPt9wQRt30ncW1oxxLNztJm/PsCQNrZRdMt7lWO+ki6OxFb8Y650Lqy5iOwfUp0sCKIPYkdrFH7/ACxvLHWkxy2Y4MGDGGhgwYMAYwTjOK34x6yUCZaJS82ZtAB+6lUzn6WB977EYBXP4klz5EeXXTC5P5lkNJGpKmq3VWIO4skA1RurP0roiQCxRcgAvQHpHCqP3UHZR9TZsnPQujrlYUiX90AX9BQH0AAAHsMMMEV/xP06EFc5KhkOXVtKbUdRG+45B3xScx1bMZnNBtKAKp0Cto4yVBN8sx0gXsp4Ax0frpUZacuAyiJywJoEBTtfb645vlsvHlQ7yOQGa5HAJd27RRqxJuieTsCS1XR6Y3pqe7q6dOybhLv7tt9/cKPlufcDfGr/AKa5WA6q5laxGL7Iq7uSeAPuxxWW6w+a06hphBGmJbIbfbV3kN9z6bFAHc4seY6nDlUVswablYl9Tm9hsOPaz9LxOOly3e6zk+kkt5klsedctNJ/5Yx7Ig+94h9Q8UeVL5eXRZXC25ZtKR3sus9iTZ07sa4F3hJ1HxHmOoK6QQyeUpAkEO7fNS+pVHuVQlu11eNMHT3y0R05aREiUyMXqJAe9NuzOeCygseAVG7Na9Sdm+b6iDvMfOcH/tKWFGAuljurvjVb7j6Y0Plp5DrYqD+4CoCDfkByGY1uD5dA9se5so4eLSIw4Bs7ARqL2WhqC7ncUOfWeMSQyx2CdRPJNgfZB6n97fV/fE2upCjMzyJJ5btXw0Rq1Sse5JQWQdgBsL2Hcy/+j5godY+x3JINDkgiiNu1n5DC/K9USPMq0hVVs6C4AAYAjVzpU2FAG9agd98bc34npwuUibM0vl3Hat6dWrUXBUg2N9wSCMWyxjnVgymV0oEZI2ZWLEvZAOpxI3qOxACm/nxhH1rxx+WRHIpA2Mp1JBdA/l0PMlNj9zYXuSMJjmZs0xWcLl0Ary3cnUR/G4Fgf5EB1AUxGJmU8ICSRZJD+2SaRss0QjVQaChAGah7VX3xZr5Z7qr/APSLzuC0cuaa/gJKwi+3lRgsQCT8ZH+kYtOfy4ECeaUjCj/DWGWNPnShidzQ1FD9MNc9JLGleVLEB7MlCuKA0ivlpxTup9UlViSzBd92DMDzsFWJhsNzhe3SdeGXhvpsObZkjTLRlXCs0hqWjRJRBsWIsA0KPbbHSmEWTjEcIjj70dR241GrLHYDci/fFC8FZmHOSReVBWk63k2FhOLoKbL6W4FaePbpssWr5H39j8sYvVS230nzHU1ClpBNJRGwGkE+2m6PNb/rziRkYGzAV3pYgbEQv4gf3yQLo3sBV1uRzq6pDmQjqvrDBhY2YahsQL7XXPbEroHWY5okHmRmQKC6IRa9vhu144wQ1wYMaszmVjUsxoD/ANAD3J4AxFbcLM34ly8UhieQBwASoDEgHgmgaG/OKZ1fxI+fWaGIzZeaJfMEZ0oWrYK72QwJIJQAcEEmsRpupRvPlZIxLGphm3jS2dqClCFBKi9Ta+AQPe8amNZ5LPJ4+i8uV0SRhE2kmgU5G+tWZQNJ1bkfY4rXVvFDZqMhrSOTTIiyIEI0lSjI9nXuDdE816eTF6N1RocnNMsT+bIWVpHLKsoDVDpZ2GwU8D+FrPGNsksEeWOXjjeVjLqBk0qsc7sAGDAaVUMdwLHI/exqYs22l2ZywIuwtnZ64J2sDm/cd/lQOJ/gvq4y80uuhRTUQTpMLnTr+iyFW34WV8Z6/wBLLyQpGQjGN2ZAVKF1rUqsDs2/cVR5G9VvoeedM6qAEA6o3BUglTu66eeATX1rHW6yxrnLZXdkYEWNweKxnCnwvnPMy0d1qRQjUbBpRTD5MpVvlqrthtjzPQMGDBgDCeXpLHPpmLBRcu0YFCw5dTd87j29vnhxgwBgwYU+JeuDKQ6yV1MyxprOldbmgWbsoFsfkpwCfx51hFVYSSdxI6ruSiWVX5FmUc8BWJ2BxVM34YzEiPmZdCKi2ivZFGiFVQbok96LHnna29A8Pl5Tmcxcm35XmADdt3l8uvTfpVQfUFUXV0IfiPqRzsiZWJX0+aCzqQCVjfS7cWFBDU3crt2ONS6TfygdKyk/w5ZUeUel5nIMUB4KqQKllHBoaV+Gq2M7JfhyxYtPO2pidWgAse1mRwSSfehQNDSMXPKZRIkWONQqKAFUcADtjdhyq+91F6b0yPLxLFEgREFBR/63J5JxQfFaTyZmaQx5hoYRSaVOgEKCzhLGo2T6qNadqrbpGIPW8tHJl5VmFxFDr3r01vuNx9cSXQpssTmEMgLM+kAnfSSPjokA6K+Jv3uKAJxuynhuONdbuwJ+Mkks3NUeSxJNkj5ADFSg8dPrS9T+WoFV/iSFdvSgrbalA4W8e+pz5pzH5q5kSSE0vluKUdlAFAna7qtr2vGuNjcu3vxHkIQfU7aeBGm2ogbiyTQA5I47WauJ0XpbhllpkU7pDlgQzA8FyLKrt8TG99vfFgy+XVDH5sdzAAqHUguT2jVwLru541E73iTmPMkrUwVDuAopaHLE1bciiavsK3xZnfGuGJHmEzmss8pjiH7tmY0Dxb6qs1fF8VhZN4ClmuRSqD3dNHz1bSD++LLNNISBEEjjQlWnlrsSGCDtuOa37Yi5/q0D+XF58kwBNhAS0rnYC72UCzR+uNbc7hFbyfU+owuVimMtEbCUsu21erfjbk4nN4wkjsZ7KE3RMmgHkbeuMWLNHf2++LHDlqC+WscS33ILnsPVff8Ay/qcGcy8iAsgZnsDdiAN651b2SPmduBuJbL4kw0V9N6p0t+I6B9ThXEgJOkENE9m770CPccYcyeK8gsx8qSZC2mikrBK0sQQjWvPp0kVuMIeo9AiJ1TRxSEAFiyi+aVQaHPsNO3vip9ayOVsrEjiRjSiJ20gt8jY4s1sAo53GHFLhlJt03L+JpXUuuaBMyeZl/QgQ0PVA6USsg0nfURudvTWPedIzcsLNHl50aPzFkjFTEKTqUbmmVXVtNg2CQdqxzDqkogly8VuqROAaIDFQ9kg1sd+f+OLd0d5EnhRkEbo0kkiyHQsSi1YIbJdt1kFberg7nC46c5ltdcpnjlFiCN50GgNIbZmQGvWl2StamKHcAEjisV7xb4illmZslmomEKAlE0NJvu7DUSBasqg6DyRYF2vzgeFYMxl0lhU35rRemNzZEZWwUDEH4nSj30k3jy/lr5cTuumOpIpdOh9TpKfLmULRbWoBK0SWHfGZityYzJy5zJnphmGPlnLCRFZd/zBq+zIADfrLbWMKOodZoyfs6CAsscUkMUanYs2ny5Ba6ma7F7kbnbGOs9ZMsgSVzKJWYTgZfRoYj06GZdexK7XewHfDDK9KEa+ZMfLao2MRoopiVBG4o0V0atj3DDm8deox6gydWzrujIXeQStFDKxUsdIUyo67aQKB1CvhPHONk/jVpmiGa1KjKCjp5Za1O7MWUjRYFGgLG+NeY8Qxqp8hW1LHOCVvSjTALqB5HB5PubrEDKyQTsb9LehVXTYXQulUojZQwLkUdxVHvq/mIs2QlRXeXJLNNqQIW0tLTFgSFobHTdkCrIrvid0rKRvLFnWrzz6mBU6akoaf/EGwJ72fYYg9C8Oy5eYywaSAumVpW0KQvqaQseeCt210TsBWGAzUQQyooNliJBJGwLWWWpPM3XbtwewojHPLTUOOjdQEeZuNz5byGMwgELHYoSWaLEsqKOBplWr5xdscb6ZPLKjSyxBGjkUIVNkrfqfUD8KkxkE+xrg467ksz5kaP8AxKG96sXWOVnbpjdt+DBgxGhgwYMAYrnWoBJn8mr/AAqssgU8M6aAPuNVj74seNUuVVmRiAWQkqe4JBU/qCRgIXiHqLZfLvIg1PsqD3d2CL9d2G2PPh/owy8ffzHppGJslqArV3A7fc98T8xl1kGlhYsGvmpDA/YgH7Y24gMGDBigx4liDKVYAqRRB4IPIOPeDALek+HoMqgSKNVAdnHchn5IPbb07dgBiXnM4kKF5GVEHLMaA7c4i9d67Hk4TLLq0j+EWd/lis9f6wM5liiTRIJaCiN9chBI5ogAD95fVtsavFTbX4s67HmU8tFRoipLTOhNWaIiU0SSL9Y2G1WcQBmmanYalvcWoArjVbbV963u8Num+FfyUElkKKGxs1wdyfthFkcikuaaM2yrsAwB+E7diOfn2/Tc01K0Z7p75thqkpFr3PN7AbbHYXW9HSGs4mZHwxClUL7kvWpua+QBvgDj3oE6+q5B8u+tGYoL1Kw1VZ3II70fhIo1vjdkZnnicIwMoW1JB0uCbvsfVxvxuPfGu9FnaRNmQqny6JI+JQAu/FAVt7d25sDcq2zzAgFkUDhb0k8AbAGu/F/u+2FufMwOVV5RGs/x6U06CRvtdnTWmjW4GKtmJZhFFPrDGR2AWt9tgT9a+1jGscYty14s3XM4XAHq3a9K7E7EKNt6398Q+meG5EjMjUL5LaWpdjzZ9r7Wa9hiw+B/CxcCWc2x3Nm/tVAV+uHvi1bSHLoD+ZIAfYKAbHB54498S5TyJnlvFzCXorTxz5hixI1FPdq31fz5/wCGL74O8K+csUk6swbXKSSpDM6hQVI9S7fT4b74Yde8OJl8jO1AsUJ7UCVINe3vt7fXDXwH1JZclH2KDyz/ALIFbn5V98YuX044496qsePeinKZdhBJUT7eS3Cmt9LexIuvr9kvWemvlly6IHBmRAJCTs3b1H4W+HexuBRGGn4r9ZP+ABZNfW7GwHcnt98WDpZTqWRCmmZQGXVWzDgEfqpGNbsx2zZLlpUun9D/AGdCaUoGHmqPi1C9LgPtZvSytp1bDZ+EGcy0mdmCi2cuqBBehQSFs6b0rZ3J35HcHFs8Q9XMmWUbo4BVu59mBvchTY5oA96rDL8Icsvl5mUabaUJYs+lVDcnerkOxw5ai63VRzfgHNQwSSyny1VF+BVdi4Lae9KosEt/moC8JH6Y8GaiCUJWJ0M9KoYgBWJ4UKGuu1bWavtvjPprZjKPGl6jVUUAv3YsDSjk1vtQxwrxJ1TUmssCyV9wvJv/ADb796vGcftcpp0jovTklzDDMBYzQi8uMqUkCpuSa1+oSWSQoIIX904k5fIjLdQfLayEzEZlRu2tRTc7WNOoH7HaqUeCMimaaR3X8wFY3F2XRUClWsbh6J1CjvV4n+L+tJ/0hloywXy0ZSdtnmUrQJ5KqVJ37i+cLNXS49ws6l4zzUMseh0KrHU0RvTJ69BFOAyyE0NNkA9zi1fh25CyIJA8ZVJYwNRCrKXqizE76T6exHJvHPvEPTAdAlOYqyC0aIWuxySwJ9q4A2GL/wDhssaCeKJndYyi3IKbUi6G27AlNf8A/JiZGNXTBgwYw6DBgwYAwYMGAMGDBgDBgxE6p1OPLxPLK2lEFk8/YDkknYAck4CTJIFBJIAAsk7AAd7xXOs5nM5hR+xuIlFkySLtJ7BLBav89Ab2CcLVzKdWULIyiKwwywsSmuDIxAKj5LtvWo3iFlMsiyukCPoI0hI3egxsNKRfxWDdngDucXTNramfbyDJJAkbaHVncmRwQdNq8l6gxNgcaas9sSOgTQqP+qxB44d3dVUKx32RnIJIJLE2B8Xc4rOUzZYgTanaWNxpQkl2LFBtR9CiyNqsbcY9dCaZZFiKgOLRVc7Iy7GTSLDEC6ugK2OOlx0xMl8bPV5RUxajtIisCfUL9JO9Am9ve8L8j0wjOSuoFlK4rvd/079vpjHhzISBTqljMez0iMC25IYsxujXsSfvhh0zO6sywG6kEgj68cfMf8+Thst8YJpgJ2J9v5c/3Ixz3pHi79meiVAut/4SA9mvrQHvW+2Lj+I3WygEYoWdGo0QC2wN/K7IOKFF1WHTHCzoUfzYX0hA/lqzFAzEbuSPMVttyexON4+Jb2d9e6lHngp11TDQEO4uiST/AC3/AIb+tYXp4SdKcmMBtIuqBN1dE/O6vjE/p2iWOB/NQvM5aQSABVcRuGsA8WLHG9405np+llbexGrurcgNR1fJTYqze42GOs1rTNvbqXhaeo1UjSOw+X6mvpjLQLN1NQd/KjvtsWOKr0vrRAG5tTvxY7Vfb517Vjf0HxaonzEhB7V34HbvdkDsB+uOPG9rclp/EXM6ck9AsbAoAn4tt64HFntim/hf4gpzG90E+x4s/P3Ne+GvTQeo6ldyEJHnqp2JEkh0cfv0gr+FMSvHfTIoVjzUahZEZUYLQLRt6arYGtqJ+Y+k/Ce/yJ+n9PE/Vy7sCsLM6j/NfoA3rvq+oGLOmdjh6gqIKM6lmA41giz9SCD9jis9ByGYlzMrxR+kmi7mlXez8z77e+/yV54mPq8C+YZXRrYsAoGo6fSt/PueBeNX6SeJfiRVEk4sqIXdqFj4zd2W0k8ijpNVpYUQbt+HnSjBkkLfHMTM25Na60izuaULyTve+KH4mRZ+oSxklY9pJG4/KUbqAps6tk3/AImx1bosJTLwqeVjQG/cKLxi+N4+pckYYEMAQRRB3BB5BGKv1bwDlpTJJJGZiVPo9IsiqUHYDZVQCwAL33JxasR8/mTHGzhGkKi9KVqI70DyavbvxjLblv4cu2WkaCQOkqRrqV1oix6WuzyAdj/PDTKK8sPVI0XVJ5r06qGJElfl7oQdIO4v/d5wvl6lmM/mkcxxKkBYxyRkjz7HpQhjqUEjcEEKbvjDv8Miz5OX16Zi7B/QpCyGyGvmS7/ePYgUBi57rGP0U+Es6c3GkUoqXLt5fNFxGK239RFKCBdffFt6HlfLzLVw4YsK7/llSP1P6jHO/G3S2y2YAOlfMdW1xo3o0kNqWjsaWS63onnnF26DncxL1GUyaf2fy9eWKgepHEercbnfufnXGLvc2utLlgwYMZaGDBgwBgwYMAYMGFfXetjL+UAFLyyeWgd9AvSzXdH+H27jASM71NYyq7s7AkKtXpWrbcgAWQLJ5IGKumblOZZs1CNQOuFWlTy4oxtqrvKSeSPcAgCzpnyMqZp8zHOsmYaEqImQtaqSwVQGAjSyo3s2bJN41v0ZsyyF7LxooZpqtmJtiVXdVF0ACO4+eNSMWveay088qyBZ49foJjkXTpW61MDsPUTQ5+ZoYm9f6/DkMvpjABACrW+knbUT2F9/c4h9Z6+mViEGoswBG21bjfcmuQNyfrjj3ifxes0mlOGUDjg3ZI+ZrGtM7+l28J9ePmRKSNVxaAVI1jSNTl9tlAalFksxJBuxY/GGR0TR5iJfQx/MK38a2V+gazZ7kfPHPPBcRuP0u3pBXQpcgazqpf8AKedxxtuRXXehdPzKf4mnQ2xV2s19Be9VsTscavXaTvpvy+a/JJVACws+nc37jk/88QYA2TWbMSnYi1B5BPC3e5JIH98SP21Icy0IZVj0+pDQYEhmtX1A6SK99wQODVR/EnxMHR0RyAo9Y53qq/UqPv34xjW2r0qPiProlzGo2VjAZrvSznlNQ+H02QT39u1e8Pq2Yz2XiipUMioJGTU3DKrEWLoNXO9A/LGialAjFh3Pra2DFavTIl72xFHuAfbDfwp0xxPEy3qV1f07UFcGz7XVfM7e+LWYZ9f/AAvz2Wgsok6Roq6oLLquq5G8si2NHt/bEPpniEySRBirTEqUl+I6gbSNzekyamiBawFC7j37103qGs03sP19sc3/ABO/DQWM1lVJGq5MupCKSw3kjNUrmt72N3zznd23qa2rkj+oIxAk8woJQ3/V6QNqLsEtnsNdGvVwLwqyXUFiZhYIJNkG+fn3Io8e3OBOslY/LlMkkEUZRcvr0SRO11rAFsATew3re8MY8ik0ca6hKiounQW1ZZGYgqQa1FnIock1WnfHfHLc1XKwz8IZ9ndVgYq0kzEAD91RFqJ/ygFtzhx+ITtNIqRgll39woB5P8z9h74ReF5hGsQAkiIlEbupUpIwLvZI5G6bKa9LcmiLdn+lN+1TLI4jidg+sn4kY7KpHsTVfO+Nznrcq960hN4tcZdMtAuqUKVYjt/q7f8AGsUPqGQzOVzCS5jZpON+BZF/aj9vtjpeZ6hlMiKgUEir23J2Kn76juf7Y5t1rqs/VM2FjQytuoC8Bd73OwUC7Y9ziTVu4Xfh/wCCMt+25tipOhiplPP5SGwL7eYwAr2BOO2jFV8B+F0yEBDMplkIMhFAWBQVfkB3PO524FpSQHgg/THPK7rphNR6wYMYZwNzsMZbIOseCMtmJPN0mOYG/MjOlifmOG7ci/nj34V8MfsKOvmtLrbUSwAN73xzz9qw7SQMLBsfLHrFttTU9QOrdDhzShZo1cC61XsSKPBBxH8N+HlycKIG1sqKmoivStkACzQtmPJO5w3wYijBgwYAwYMGAMGDEbqOeWCKSVrKxoztpFnSoJNDuaGA0dY6uMuE9JdpH8tQCqjUQxFsxAA9J9zdUDijRo0i5iPNZWaXOAk6kJaoWIkRVlI0pQAj9AslTW++NfVJTI00mejlky0jqMqEfcK67OkSNTMp1GyCe4PbEzqPWIYss084zGajsKrMQiFSotkUMLF3bUTzvQxWbUTpeYCBZYSsTFamgiRrsE0JNfqZ7LAkV73W+NfXPFgypZEGvMOC0gWyFKqSeeFv++K/4jY9PkAChWkUS6RoZVckKdJG8aVW25NAk4x4Z8Kz5783SyxFSHlPpaYs24Tvp0qovjc47TWt1yu/IS6M11CQItu5B9Kf4agrGy6pCaq2a7P7nzww6Z+HSifTmwI44gpZw4cs16mVQpoM1ixvQrksMXjJeHs1GgjiiWJA3AIUHgA7Gyfmd+MVfM5qfKiIq6ySNmJ+e3rdNQYkEbhiGAI53Bxi7WHR6nH01DJ5TLPMAI4F28qIEhRp/iJtiObbezhJ1vOZ9YhNOFjUWyxs9OSdq0A2G5O++3vsVvUOtySzftOn1O+lFHdtlUAcm7A+pGGU3Rs1LKfOcFyK0xgNovsCRWr3I+xOOkxZuTMOZDM7TKs0upg0hNqokKPBIWYEIARIlnYEi+91/r0Go+XrV9JtmU7Fh6dIP7wA9Njb9LxbM74XqKQo/mSwKDJCOTE59QKr/p1aePTuu4wmzoUvHrVvLmYhJOYtjVAk3uSqkj03t71m3Sl/h3wS+bl0LqtqLOwJCruLLX3AoC+QaO2Ou5bwhBk4xpEhNCyAGLECr3H/ALYReEppYJPKgQyErTqdkj9TaHZ62oX6R6iCKG2E0njWebV5hSw7RlAnDAkUASSeNq9xiY3tb4s4eYSaosvMxHwtLpCg9jQIG2G8c3lQlJ5FkkkssCRpW/n2AxzXMZjMxS+UyurmPzVViL02QAVvaz70R7DGrw/1COSRzOGZ0AJRmoR/xBhVDcgUSLsbVjVsYm4PE8WVZJJz8aalgdCQ+rcIAQdxZujYq8UnIzuSPPj87UwAawFuwASoA71ZvudrxYesdGVj5iKAmokKpNc1qC/MbfY++NUXh6ST8tLEl2CQfhB3P/Lv+uM3vxZ10b+HfECAyZIsjZddISRvS5IBAIJ4B5Ve3G94vceYbSuXm8s2tRSuupZUI3Bog1uNrsfYXz3qX4c5wg6ImKxRh02A1yAtSkE8DU7G+S2LJ4B8Rx52EZaY1Y9DD4lagSobswsEe4P2xiearoRde8ESN1CPLhtET/AFJJAWjQO17Amz7G8db6F4Ry2TiMeXiWOwAzDd2ruznc+/tvwMVvr6y5VI30ieSBw6GvUVAN3XfSTsL4OJnTurdQzCq6RxBHXUrWCKPB5s41rab0Y5/pxOpb54PsffGemoYCFFnUVFe/Op67XtjW3Tc8/xZhVHfQK/t/fEqEw5Ycs79zRYk/Xti/GvU+d+NnUM75cqk8D+d419Vy/m6XRwAORf9sQeo595iNEDt7WK/mcK87A2UUSyEC9/LLaj/bFmP9ly/o76JMVmkUn0kCh7H/niw4574WnklzBfsTZPYWOMdBGOeXrpjemcGDBjLQwYMGACcYDD3xnC3qeVlb/DevlpBxYlSp2cfD/9t/3rCbxLDNLlJ40QlmjYBmZUCmrBoE3RANd+ML5B1CM+kBh+n98Rc7+3zoylClgiwSOdsb4ufL9kfhXrEebgE0ULxeUyh0g9YUgaleNCbirU1AAqRqBvu6PTDO0yPG+aPl08jO0R/MYkRLEy6EpVFkEXtZ3xyfI5PN5KR/LMkbxyFJNDVVWFDAfED6WGx+3OOjQfiNmVZFZEdTHbaAVeyWA0Gyn7tixudtsLhfg5T5LOreGz5sS5oEGfMFbaVGkWDdhqYdlVATwN6vFjzfjCKISBXBhi/LXyiFC6QKW++3Fc9rwnzfXunqEYQTyOw1F5dUhjs0zFC+7d9hW68YhdQ6hli4jy8TZjzFDzzOxWcjUSUOpDpF1ZUD4q776m7e4zdfZxmvFzxrqiRrdSVZtTtXd9F8KPUTsPc74TeHfD75oLJ6joV4l80A+WLNHzCdI29XoBNk+1ll/8SRwBIIcgFjdNTea5JcId016W1r8B3PuCBiB4p8aZ1jGMvEIoj6XUjVbWaAYUQrDbSB/XCzK/BNT5ePC/TnnmEUdGPL5gtrrSqqI/Q3+ZizatA7j90YufROl5ltS+ascOtiG0f9ZKED02fSm9nUBdUBxeKzl/EmcbKvEMvEFKMo8gtGyWP4fVR3+W45989FzedTSf2mX1KARMVcB+f3hwfkQR88TjlV5YxiSTJp1EgZiSEIzRPswDrQDR+YCbBYLqY0QVsEE3hl+JHVYv2dMtAI3LD90KyxxgCgBwNW1Adga9wjh6IitKcy6GR5CzEnnXut9t/mRRqj2x5j6KsbNJEpaEMPN1fBwdMg7ijtfcWaG1744yy1nldWLF4L8WwQ5dY5VEFW2qyUkY2WOs76iQfiN7cmsL+keN8suYeebKCNnICSxqGOlthqBognckj2rE3J9P87WkaIy0WpqIJGkgmu5NDsPTeIuTympmSWNBuVAj2Jbn4T8LCr5oFbvbdxw3TllpO8WdUyDtHOJC80anSICAxRtiHJUhR333G9YT9TgjnEU2ViWRJUAkZ3sxNGbYM7uNB0kj7DbcY9z+HkVm/L8tzuQDsdNEmhtRBsX/AA4WZrwcSdlIFelW+E38BrvsGXfcWu2H+PGz053fjwyO2XLiMh9RXSTZTSxVh2FghvlQvD/wv0Tzo0lGqR+CWZgFonbY/wB/bCLp+agyiH9ryzzyAAxeo6HQ7DzQTpsadNkMSANjWJfSoJha5JJGjkIKSbKoQ/8AZOTtqWym1/AMTvHqmpl4tnUctIiECTUT2UnSvvuT7e+OZ9a6GuV/PheOOgdaK53+EKUANWKNgfFuL9ug9G6D+0wJKzM4cWF1ekEEgjauCCMV3x10GKARo4Zddt6APhjr06jsDZB232oAlhi242JJlvZvJnZjloJtJLMp82tidNga02LKB/mA+G6A3jdE6gXzAijnbLxyIZGXQykOCLNNGqrd9iRsN98b4I0hyQaQq4Qgj0hqLEal0WFs1yQB6brayk6v01GkWWO9UqoIyfTpohXRkoHsvq0gktsKOOc1K3d2Ok9LRTeieWcjkl6W/tX98eOpzsOZ1h+mt/17Yr3R/CTSwo6ysVYdiKFGjVbcg74nJ4C93f8A3jjf8d+s/wAtePZ6gK3z5I91QA/S8Qp8vDMdnmlYitRG1Y3yfhopNiZ1PPY4a9M8J+V8UzuPbZf+eHLGHHKt3QeniPgVt35PzOHeNcMCqKUVjZjjbt3k1BgwYMRRgwYMAY86cesGAxWNeZkKrYxtxhvngOL+PNcOdadI9STxAyITSs0JW/vpC/WzjZlcukzoYZCitExQbgmiG0N81JJ/9HEv8ZPE8QyxihTW+oEvQ0pV8NqB1dtgdiR3xynovjxo1CtZKtqRzRoVRXT9CaIxvHOxyyxldaPTi0AzAdA/mldLKKtj5VsftqJ+X1B3fsClg3nKsqoVVtKhSSAShJJIsaqN/u3745+vjuORGUyMrA6hSHQ1/u7bj/j33IwyyniyPUGaV60laVXQruDeqtLH7jvzxjdy38s8dfC7ZTKiSSJTMVK67Jqy/pGnSBQs+3yokYjoYPNYTTFlAYkhuGoAbCgp+PYb8/PFMh63CK0xSMoGgFVdZNN7diDW3qBB2HNYzP1gCRvyntgLbR6Xrf1LYpv8y/p2xNz7O/pZ8zOqg2Ge+G1huxI4329Q/wBk+2Jc3VVtKVSQtMO7VtY+ewHzsYoOZ66VGv8AY3ob6vSdHsQRv+v/ACxZfD2Wz+ZUPDBBHXqDElRID+6av+RFV9sXlimqueW6hC2XQ2BKoAYruDq332utWw7g1iKvVjHGVOlSWJcFQbvubsEEVxyBWIGe8O5+JlEccLckqjSmNhsCCGjOn5U325xpzHRupCwuXDKePzAJFvsHAFj5lb4u8TeLX8k7oXVlh1BJQEJDbadgORYHYe38D42jrsKTCV9JkoJfAA218bXek3/CQeMVmD8O+pvZby0J4vRqXe9ipFG99tj/ACxol8L9Syw0l4pNJtfRYA9tgNj7Ybidrn1HqytMsnAAWyQCvJuz+7VqeRf2OPHWsx+0BHU+WR89qFd+Ru67V+6NxWKKOoZtJdRy6EEaXVdgfmpIJ7/CxYbCqxIy3WJI4TrjkjZN6rWpA+d6lPcBrFgb1thLDta830pDAHJBQ0XUm9LOBqocg6jx76TV3dXz/hieCUS5dmR4mEgR7oaqogcUTqB+94kHxY0JRZAQW29SshGqhZDgDYoP97nFs6f1uGYBZwTQIFlr4BoknjSQR81OLu616an6Vvo3ieWKXTM8eXcuWDaZPJttaupiD6R6mWQN6dw1nnErxL4jyWeyqCVjHOEQiZI0YofSzaQXsKWX3HGJ+b6UmsgDzFPq8wrdqfSyvt2XntsD74ofVfDxvy2YIpKpHJIx8uMDX6G9lYkaW4BoGgbxOM9i8r5TLI52Ks1lo3LRSFCjker4QoFEqLAFBVu9PB2xYkzKFGRdGYSxJ6qWVSxCgporVQoD4TqOx22pmR/B/PSASwywr3U6wwPIJBWxYs/z3xZch+GmeA9bxg0wOiR11fEoIGlgQU96PrNm7GM9VdUwyniEkBsvMosHUSAHNbl3T4C3oIJABOr3OHngrxz+2emTy9ZvSYySh0gEi7IDb3pu+bArej5bwD1GRlhnAjsELmUYSEBVNJJRViCLF/QYdeHfwebKzLL+1A0wLIIzpYAgkEmQ8ixx3xi3fjc26aDgx5jjCgAAADgDYDHrBoYMGDAGDBgwBgwYMAYMGDAGDBgwC/qHQIJwRJErX3qj+o3xz/xV+EMcn/6WFB7l5G3/AJX/ADx1DBi7SyVwDN/gPm9JK+UW9g/9zWNPTvwZ6pH/AN2vyEt7fTH0LgwNOEL+GefJqiexOlK/3mcH+WNuZ/DrORC/2cvXtJZ/RWJx3LBidfScfy5B0fO5qNdAyCkd/MRiT9SxvFs6L4u0Wk2XEIH8H/lrFyKjGr9kW7rfF3+E437RMv1+FzQff2KsD/TE9JARe/3BH9cesGI28JKDwbx6IxnGqeIsKDsnzXTf/wBQIwHryV50i/oMZ0D2GMKnzJ/T/hgZD2JGA0ZrpscnxorVxqANWKPPGxIxVOo/hlCS75Zmy8jVuptaAArQeBt2Ir+WLbPliy15jr810g/0xXJ/DOc1WmeYLewIN1/vV/LFjN/So9Ry+dyJAaKSZN/zIRq2CtZZAdQJ5Ir3ontqyniDLzxsrhSCu/GzUDpr39HH1xYOqdH6koOmV5QNqDgE/OtO364oXUvCmfkJP7HLq39S6Q2/Nm97+eNzL7crj9Lf03OZiCVBlpBJEuoeTKxAq91VhtYItb962BFXPpPieKUKrnypjsY3tTqFWFJ2Yb7UT/WuPdN6T1XLnbKzMtg0wTsQeQ+424rfDtZc06hZspJpAAo0TQVRV3Ysh9+3mE4WStS2OvXjOObZfq00BLRecFBIKSK7RGvMYhQQSuwQDSwqxYO+H+Q8eIzaJY2Q3RZbZBuVskqrAWOdNCxdYxpuZRasGMK17jGcRoYMGDAGDBgwBgwYMAYMGDAGDBgwBgwYMAYMGDAGDBgwBgwYMAYMGDAGDBgwBgwYMAYMGDAGDBgwGCMR5suvsMGDAe4IwBsKxtwYMBkYMGDAGDBgwBgwYMAYMGD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95462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78320"/>
            <a:ext cx="5344789" cy="376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05884"/>
            <a:ext cx="11811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J4ApAMBIgACEQEDEQH/xAAcAAACAgMBAQAAAAAAAAAAAAAABwUGAQQIAwL/xABHEAABAgUCAgcEBwUFBwUAAAABAgMABAUGEQchEjETIkFRYXGBFEKRoQgVIzJSYrEWM5KiwXKCsuHwJEN2g5PR0iVFU2N0/8QAFAEBAAAAAAAAAAAAAAAAAAAAAP/EABQRAQAAAAAAAAAAAAAAAAAAAAD/2gAMAwEAAhEDEQA/AHjBBBAEEEEARgqABJOMRq1SoylJkXp6oPoYlWE8TjizgAf62HfCMqVdujVqqO0u3ULkqC2cOrcJSCO9xQ5n8g/zgL/dWrdsUBxTDTy6lNp2LcpgpT5rJx8MnwilDUnUC6FFNqW+GWDye6Eufzqwj0xF4tDSm27dQ267LCozyecxNDIB/KjkPmfGL0lCUpCUgBIGAByEAkDaGrdaTmfuBEmknPD7WW8f9JMZXolXZxPFUbuK3Dzyhxz5lQh4QQCLGgM0DkXOkH/8h/8AOPRWkd6U0D6ju/ODnhU88yPgOIQ8IIBGLmtY7Z67zf1qyncjgS/n+HC/hG7Sdc22nxK3PRJiUeSQlamN+HvJQrBHz9YcuIjq1QKTXZZUvV5BiabIx9ojceR5j0MB529cdHuKV9oo0+zNIGOIJOFIz+JJ3HrErmEldulU/bj/ANe6fzUw26xlZlePLgH5D739k8/GLXpjqOzdSPq6phMtWmBhbZ6ofxzUkdh709kAw4IwIzAEEEEAQQQQBBBBAEYMZiq6nV9VuWXUJ5gkTJSGWCOxa9gfTJPpAK++qnP6k3w3aFDdxTJRwh90DKSpJ67hPakcgORPmIc1u0ORt2lM0ymMBqXaHqs9qie0mKHoLbn1bayqvMJzN1NfGFKG4aGyR6nJ9RDQgCCCCAIIIIAggggCCCCAITWslmPSKxeltcUvOSqw5NpZTud/3o8R73eNzyOXLHm822+0tp1AW2sFKknkR2iArenN1tXfbTNQGEzSD0U02PdcA3x4HmPPwi0QibHLth6vT1tK4hT6gSGc8gMFbZ/VEPaAIIIIAggggCCCCAITP0kJxwU+h01sE+0PuOnB7UhIA/n+UOY8oSP0jiWJy2ZnhJShT+fQtHEBfLpq6LC09D0m2lS5OXalpZChsVYCQT5bk9+IkrDrU5cNq0+qVCWEu/MN5UlJ2V2cQ7geeIquuyC9pwtxG4RMMLOO4nH9RFg0udS7p/QigggSiUnHeMg/pAWqCCCAIIIIAggggCCCCAIXFdvufpGqFMt9+VQimTKAnpCcqWpfJQPZgjGPE+EMeEhqWRO60WzKI++2Gc+rijAeevCfqe77buBkK6VIwvh2z0SwoepCyIeQIIBByDCZ+knw/VtFHvdM58OEQ4JHiElL8f3uiTnzxAe8EEEAQQQQBBBBAEK36Q1N9qstmcSN5ObSonHuqyn9SIaURdz0hqvUCfpT2yZplTYP4Ve6fQ4PpAViQZRfGkTEstQW7NU5LZOf98gDf+NIMV76O1XW/QZ+jPnryL/GgH3UL7P4go+samglbXJP1Oz6krgmpV9bjKD3g8LiR5EZ9THhonhu/wC7UNfueJfLwdVj5ZgHdBFBvTVShWpOKkHEvTs8kDpGpfGG8/iUeR8N/SKNO6/zJKhI0FpI7FPPkn4Af1gHvBHOKddboMwhapSl9ED1mw0sZHnx84e1p3BLXPQJSryYKUPp6zajkoUNlJ9DATEEYPKFJqjqvNW3VzRqC1LuTLSQZl58FQQSMhKQCN8YJJ74BuQRzxJa9V9tX+20ynPp/wDr42yf5lRYKfr7IrKBUqJMNZPWVLupXgeRxmAcxOBns7YRenqFXfrFV7hf3Zp61llJ7ObbY/hBPnDdp9akK/QFVGkzKX5dxpXCobEHB2I7D4Qofo/VCWplHumo1B0NssFlx1Z7AA584D71tV9fX7blttpKiAC5wn/5VgH4JRn1h5DltCN0olZm8tQKnek+2QwwtQYB5BahhKf7qPmQYeQ5QGYIIIAggggCMZgVyhE1O7L2va6qhJWRMKl5Kn8RBQpKQvBxkqOclRzgcsQD2zAYVGnGpNQm60bYvJn2erJPA28pAb6RQ91SeQUeYI2Pwy2IBMawWxP0atMX3bg4XmFBU2lIzwkbBzHaCNleHrHj9HRhx43BVFkFbq0I37T1lH9YYWqc99W6f1uZGeL2fohjsK1BA/xRAaBSKZXT9EwDkzk068fDBCAP5PnAc4VBcy5PTDk9x+1qdUX+MYVx562fHOY14ZOuVsro93OVFllQkqkOlCwnqpd99PntxesLbt8IAxmOodD6dMU/T+TMylSTMuLfQlXYhR6p9QM+sJPS6yXbvryQ+hQpcqoLm3OQV3Ng95+QzHU7aW5dhKG0pbabTgAbBIAgPQ8o5X1mp8xI6h1NUwCEzRS+0T7yCMfqkj0jqGXnJaZUkS8yy7xNJeSG3ArKFfdUMe6cHB5GKZqzZIu6hBcokfWknlcsfxjtb9ezxxAcswR9ONracW24hSFoUUqSoYKSOYI74G0lawlKSpSjgJA3JgHd9GxUytFeZVkyX2J35BZ4849AM+kUGm0OsVa6KpaNMcU227PL9qT7iQ0tQ4leAz8SIf2lNtG2bMk5aYa4Jx//AGiZB5hauw+QwPSF+yk0X6RZQ1hDM/xFaR28bRJ/nTmAblr0KTtqiS1Kp6cNMJ3Uebiu1R8SYlYwIhLwuaStOiPVSoHKEkIbaBwp1Z5JHwPkAT2QE3xCAHMc+Nzupl5Sc7cUlNvSMgwlTjLLai2FhO+GwBlfbueZ2hkaPXdMXXbKl1FxK5+Ud6J5YAHGCMpUQO8fMQF8ggggI+v1KXpNGnJ6afbZbZaUeNasDONh55hU/RslUopNamuHrrmG2yfBKc4/miHqzlT1cvt6kyj65eg05R4ljcYBwV47VKOeHPIesOu3qHT7dpTVNpUuGZdvs5qUTzKj2nxgFprtbUwpuSuykJ4JynKHTqQnrcAIKV/3SPgfCLZYWoNHuySYQJlpiqcA6aTcVhXF2lOfvDt29Yt60pcQpC0hSVDCkqGQR3Qrrv0ZplQWZ22n/qmdCuINpz0RPgBuj028ICz6rSKqlp7W5dvJUGA6ABkngUF4/liE0Dn2pqwGpdB68nMOtODzVxg/BfyiltXhfNg/+n3lTXKnTD9n0ris8SOWzoznyVv5RVLRvb9iLgm3qIHJujTJyZV/qKCezffC05IzyP6B0tXaNT6/TXadVZZExLOc0q909hB7CO8Qr3tA6Sud6RmszrcpnJZLaVL9F/5GLPb+rFpVngb+sPYphQ/dTieDfu4vu/OLuhxLiUrbIUlQyFJOQR5wEfb1Cp9uUxqm0qXSzLN+OStR5qUe0woNer4eRMfsvS3y2lKAqecQrBUTulvwGNz35EPExxrd80uduqszLhJU7OvK3OcDjOB6DaAvV71qft6fsipUp4szDVvSuMfdWN8pUO0Huh9WpXZa5aBJ1aU2RMIyUE5KFDZST5HIjnXVn91Z3/Dst/WGJ9HCZWu2anLKJKGp0KTk8uJAz/hgJq+NJqNdU6uoNOrp0+5+8daQFJcPepO2/iCIzZ2klAtqabnnC5UJ1s5Q5MABLZ70pHb4nMMKIqu3FSLelvaKzUGJRvs41dZXkkbn0gJQbDeEdLOfXv0iitjDjNPK0rUk8uBopP8AOrEbF364yyWHJa15Vxx1YIE5MDhSjxSjmfXHrFCsa8nLZTOPUyQcqVw1JRSHHASlsZJ2SN1qJ3PIbDnvAdPT07K0+WXNT0yzLy6B1nHVhKU+ZMIi96wvVK86dbtvLUqnS6ipcxjZX43MdwGw7yfGNqS06vK+JlE/fFUdlJYniRLE5WB+VA6qPXfvENi1LQotpyqmaNKBtSx9q8o8Tjnmr+nKAlpSUYk5NqTl2w3LtNhtCByCQMYhIaGzsnSL0uGjOPIZ6dfBLocOCstrWOEeOCdvCHsTCq1a06TU23Lit5JYq8t9q4hrql/h3yMcnBjY9sA1cxmFRY2rMjNW8z+0CnRUGT0TjiGyoO4AwvYbE538cwQEZW9MrooVbmatp/U+jS+oqMt0nRqGTnh36qkg8s8o10yGtk6Qy9MGUQRgu9PLp+aMq+EPKCARD0lq7aOJ0Ti6uwkFTjYeMyAPFKsK/hixWtrXR6gUy1xMqpU3nhKyCtoq5c8ZTv3jbvhqxVrrsG37qSo1KSSiZI2mmMIdHrjf1BgJ9JkqpJZ+wm5R5PgtCx+hELa7dFaJVeOYoazS5k78CRxMqP8AZ5p9DjwitTVh3xYEwuds2ouT0lzVLp54/M2dleY3ibtbWuSfc9iuyTNNmwrgW62lRb4vzJPWR84BTydsH2i4qJPNFNYpzKn2FIWcL6M/aIx2goJUDser44i12zcFb01naYmdmFT1sVNCXWXN+EIIBKkA7pUM7p7Y370flZPWSgVqmvMvylS6EOLbUFIWFKLS+X5SI2KvRDM6Z1+gDgL1sVBxxkuK3DO69jzPVWoQDvZdQ80h1pQWhaQpKgdiDyMIya0XqFQvmedmHUNUN2YU+H0rBWpKiTwBPYRyydu3eLdZ96SVAt2mUi5WKhIzsrJoCuOUWtCkDYKCkBW2MbnEWFrUSz3UgpuKQAP43eH9YCvak6Zs3LSZP6n4ZeepzCWJZKz1FtJ5IJ7Mdhjc0ctGdtK23mqqlKJ6af6VbaVBXRpAACcjIJ2J274l1agWgkZNx070fBjWXqXaf2gl6kubU2krUJSVddwB3lKSB6mA1dVb5/Y2jt+yJQ5UptRRLIVuEgc1kdoGRt3kQmEW5PzVbdqN8PPv9FTnKnNsrdPS8G4bQTySVHGEjkO7suNelZq/dTrdmUSj8rSky6JhAn0hPTttuBSylIJ5hSBviIu+J1TtoXFXR9+u1pMqhQP+4YCgPTKDARGm2mL15MLqc5Nex01LpQA0nK3COYTnYAZxk58ofVsWfQrXa4KRINtuEYU+ocTq/NR39OUU2gXdbVg2FR5OemwqcMql5cowAt0rWOM5A2G5xkkcorD19X1qA+7KWfIKkZHPAp9B6yf7Tp2Scdidx4wDYui8qBazfFV59Dbp+6wgcbivJI/U4EK2d1Pu275pchYdIW0jkXyAtzzKj1EeufOJe2NE5Np0T12TrlSm1HjWyhRDfF+ZR6yvlDTkJCUp0siVp8szLMI+62ygJSPQQCU/ZTWCQzPS9eVMvq3Mv7eV4/uuDg+EfL1G1krqFyU/MGUlXk8LhL7KE47R9nlWP1h7QQFHsrTilW9Q0Sc223OzKllx55aNiogDCQeQAAgi8QQBBBBAEEYyIMjOO2AMRX7psug3SyU1eRQt7GEzCOq6jyUP0ORHldV9W/a6FfWU+kzCRkSrGFuq/u529SBCtm77vbUCZVIWXIOyMlyW+PvAfmc5J8hvAV2ZtCVtfVuh0die9qYVMy72VABSev8AcVjt6vhsRF+vDhkLhv1lH/uVupmlZ/E2FNbekL647Sm9Oa7bdSqE2JxxcymYfW2CEhSFpJSFHc5HacQ7r7syTvKnJW1MmVnktKSxONnmhQ3Qoe8g/wCvEKvK3S5TLmQ7dFOep5TRQ10rIL7ShxgheUjKR2dYDeNG3K5RnWLBbVUZImXemjMpW6kdHll3HFnlkkfGN1FbrFvV/wBqvCjPstppnsYnae2p9hRCs8Rx1kg9xGYg6FWbWW1YrU5M00Ll1TAn0vJSODLTnDx5H4iOfbiA2KtVaSLWvNtE9JdI7cTa2kh1OVoC5Y5G+6dlbjuMSE7eVDFZu/2eeM37ZINoYEo2p4KIaUD90HAHaTtEJVZy2v2Vu8Mv0vp115CpUIKOIshcvko7eHAVy25xKzN30RuvXQ3SQ9UBPyLTEq1TJcu8a+BQPLYYyID4kqxUWp2j1Ccp6ZJiVtuaVK8boUtzhQ2SpQGyQSBgZzvEbelLalNBLeRgpU0tl8A8wpwLKv8AGYnqfZdbus0ly6GE0qnU+UEuJRp0l+ZHV4gsjZKTwjYbxrfSGnGpa3KTR2AEremeNLSMfcQkjGPNQ+EB86Y6WW9MUSn12qcVRemWUuhhZAZbJ7CkfeI5bn0hvsS7MsyhmXaQ00gYShCQlKR4AQhkaf33ZbbdRtGpGYQtCXHpZvZWcDILauqvz5+ETlua2NJeEheNOep80k8K3m0HhSfzIPWTv5wDigjTpdUkKtKJmqZOMzTCuTjSwoeXgfCNzMAQRjMZgCCCCAIU2ql519i5JC07SV0U9MJSpx0JSVHiyAkZB4dgSTDYPKFXrBZNQqMxL3Tba1iqyCQVNt/fcSg8SVI/MN9u30wQhDaWrkuj2pu4g49zLQmyT808JjxNM1mrYMjPzipRhRwpwrZaGPNocUXTS7UVm7WPq+oBLFaYT9o3jAeA5qSOzxHZDBPhAKq19E6PJFMzcMy5VZkniUjJQ1nx3yr1O/dDLZbkqVJBDSGJSUZTySAhCAPkIod7auUa21uydPT9Z1JCihTTasNtqzghS8cx3DPpFKZt2/8AU532ivzLlLpCiChpaClOPytbFXmqA9dZ73t25Ke3RKShyoTrcwlbcyyPs0HkQO1eQSNtuRztFg0WvhNQp6baq6y3U5EFDPSnCnkD3d/eTyx3AeMW2z7At+00BdPlOkm8YVNv9Zw+XYkeAxFa1J0w+vJv68tt0SVZQQtQB4UvEciCPur8e3t74BmjeNKZotLm8+1U6UdzueNlJz8oTMnqpd1qcMneNvuv9GQkzCgWlKHfxYKV+YxmLRJa32o+gGYTPyyvwrY4vmkmAuKLQtttzpEUKmpXzyJVGf0iWl5WXlU8Msw0ynubQEj5RQVa0WYBtNzRPcJVUQNV13ks9DQKLNTb6jhJfUEDzCU5J8toBq1aqSVHp709UphDEsynK3FnHp4nuEczVy8FV++Je56rT5l6jSsylLUsNghKdwkqxjiJ6xHjjliLU1bV86nzzMzdC3aXSEK4kNKb4Mf2GzuTj3ld+2eUOSm23R6bQ00WXkWTTwkpUy4gLDmeZVnmT3wGnat60G6mQqlTyS/jK5V3CXUd/V7fMZEe9x2nQ7nY6Ks09p8gYS791xHkobj9IX91aLyzjpn7Pm10ycQSpLClngz+VQ6yPn6RDU/Ue7rHm002+qY/Ny4PCmYIAWR3pX91z5HvMBsVHSOv29PGoWHW3Eq7WXV8C8d2Rssb8iPjHm3SdZawejnKmZJAOOIuNNZH/LTkw3LauGmXNTU1CkTKX2SeFQxhTavwqHYY3Z+bl6fJvzk48lqXYQVuuK5JSOZgEZU1ao2AyKlN1IVGntqAcyvpkYP4goBQ37RDjs6vNXPbUjWWWy0mZQSpsnPApJKVDPbuDCXr9crurtbTRLeZcl6Iy4FOOuDAOPfc/oj/AEHdbdGlbeocnSZEHoJVHCknmok5Kj4kkn1gJOCCCAIwRmMwQCNqDKKL9ImScbAbbnSlRSgcIJW0UH4qGfOL1qxeSLUttfsrqRVJsFuVTndP4l47gPniK5rZasw85LXbSZpMtOU1I6QnIJCTxIUk4O4Odj3/ABgtPbMnb4qbV13fUEz7KSOBhW5cI5BQwAEDnwjn8chYtHLAl5GkNV6tyyH6pOfbNdOniLCDy5+8c5J574hrRhIATgDAHZGYAggggPN5lt9stvNocQeaVpBHwMQE1YdpzZJet2mcR3JRLpQT/DiLHBAVRGm9moUCLektu9JP6mJmm0Cj0rJplKkZMnmWJdCCfUCJKCAIIIIAjTqVNkqrJrk6lKszMssYU26kKBjcg5wCAleLSbVBMop5aaBUEgkrJwG1EgEnvQrt7vOGXq3Ool9OKw6FgpdZS2kp5HjUB/WN2+7Mp95UsSs5lqYbJVLzKB1miefmD2j/ALQil27dM1WGtPpittrlGVh1CVKUW0jkCNs7DPV5Z+MA3NC5VMvp3IupbCVTDrzijjc9cpHySIYEaNEpjFGpMpTZXPQSrSWkZ5kAcz4xvQBBBB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16" y="2835247"/>
            <a:ext cx="5810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47750"/>
            <a:ext cx="5810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00350"/>
            <a:ext cx="5810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095750"/>
            <a:ext cx="9144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4861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Fitness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function: 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/>
            </a:r>
            <a:b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Strength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+ Endurance &gt; 22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5700" y="12001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500" y="1270787"/>
            <a:ext cx="914400" cy="228600"/>
          </a:xfrm>
          <a:prstGeom prst="rect">
            <a:avLst/>
          </a:prstGeom>
          <a:solidFill>
            <a:srgbClr val="00B050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Score: 24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59600" y="1299784"/>
            <a:ext cx="914400" cy="228600"/>
          </a:xfrm>
          <a:prstGeom prst="rect">
            <a:avLst/>
          </a:prstGeom>
          <a:solidFill>
            <a:srgbClr val="FF9999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Score: 21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14366" y="1299784"/>
            <a:ext cx="914400" cy="228600"/>
          </a:xfrm>
          <a:prstGeom prst="rect">
            <a:avLst/>
          </a:prstGeom>
          <a:solidFill>
            <a:srgbClr val="00B050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Score: 42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95700" y="3200981"/>
            <a:ext cx="914400" cy="228600"/>
          </a:xfrm>
          <a:prstGeom prst="rect">
            <a:avLst/>
          </a:prstGeom>
          <a:solidFill>
            <a:srgbClr val="FF9999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Score: 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94328" y="3191709"/>
            <a:ext cx="914400" cy="228600"/>
          </a:xfrm>
          <a:prstGeom prst="rect">
            <a:avLst/>
          </a:prstGeom>
          <a:solidFill>
            <a:srgbClr val="FF9999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Score: 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1800" y="3203079"/>
            <a:ext cx="914400" cy="228600"/>
          </a:xfrm>
          <a:prstGeom prst="rect">
            <a:avLst/>
          </a:prstGeom>
          <a:solidFill>
            <a:srgbClr val="00B050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Score: 22</a:t>
            </a:r>
          </a:p>
        </p:txBody>
      </p:sp>
    </p:spTree>
    <p:extLst>
      <p:ext uri="{BB962C8B-B14F-4D97-AF65-F5344CB8AC3E}">
        <p14:creationId xmlns:p14="http://schemas.microsoft.com/office/powerpoint/2010/main" val="40091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- Selection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55" y="986896"/>
            <a:ext cx="5209645" cy="382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5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- Selection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30921"/>
            <a:ext cx="50958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518809" y="2495550"/>
            <a:ext cx="2320391" cy="762000"/>
          </a:xfrm>
          <a:prstGeom prst="wedgeEllipseCallout">
            <a:avLst>
              <a:gd name="adj1" fmla="val -52916"/>
              <a:gd name="adj2" fmla="val 43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 have no sword so I won’t reproduce </a:t>
            </a:r>
            <a:r>
              <a:rPr lang="en-GB" sz="1200" dirty="0" smtClean="0">
                <a:solidFill>
                  <a:schemeClr val="tx1"/>
                </a:solidFill>
                <a:sym typeface="Wingdings" pitchFamily="2" charset="2"/>
              </a:rPr>
              <a:t>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- Crossover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72" y="971550"/>
            <a:ext cx="480337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5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- Crossover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1550"/>
            <a:ext cx="8077200" cy="37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78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- Mutation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0" y="4019550"/>
            <a:ext cx="5334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DNA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8292"/>
            <a:ext cx="8267700" cy="370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61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- Mutation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0" y="4019550"/>
            <a:ext cx="5334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DNA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8001000" cy="355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6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514350" marR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Introduction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GA basics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Solving simple problem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GA more advanced topics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Solving complex problem</a:t>
            </a:r>
            <a:endParaRPr lang="en-US" sz="2800" b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Question and Answers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Agenda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3528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– Repeat all steps until dragon slain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0" y="4019550"/>
            <a:ext cx="5334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DNA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8001000" cy="355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0"/>
            <a:ext cx="3614737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3300" y="3028950"/>
            <a:ext cx="914400" cy="228600"/>
          </a:xfrm>
          <a:prstGeom prst="rect">
            <a:avLst/>
          </a:prstGeom>
          <a:solidFill>
            <a:srgbClr val="00B050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Score: 32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3094529"/>
            <a:ext cx="914400" cy="228600"/>
          </a:xfrm>
          <a:prstGeom prst="rect">
            <a:avLst/>
          </a:prstGeom>
          <a:solidFill>
            <a:srgbClr val="00B050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Score: 34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817" y="3143250"/>
            <a:ext cx="914400" cy="228600"/>
          </a:xfrm>
          <a:prstGeom prst="rect">
            <a:avLst/>
          </a:prstGeom>
          <a:solidFill>
            <a:srgbClr val="FFFF00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Score: 64</a:t>
            </a:r>
          </a:p>
        </p:txBody>
      </p:sp>
    </p:spTree>
    <p:extLst>
      <p:ext uri="{BB962C8B-B14F-4D97-AF65-F5344CB8AC3E}">
        <p14:creationId xmlns:p14="http://schemas.microsoft.com/office/powerpoint/2010/main" val="42491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– Stop condition met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0" y="4019550"/>
            <a:ext cx="5334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DNA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8001000" cy="355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0"/>
            <a:ext cx="3614737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17" y="1123950"/>
            <a:ext cx="1295400" cy="136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3300" y="3028950"/>
            <a:ext cx="914400" cy="228600"/>
          </a:xfrm>
          <a:prstGeom prst="rect">
            <a:avLst/>
          </a:prstGeom>
          <a:solidFill>
            <a:srgbClr val="00B050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Score: 32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3094529"/>
            <a:ext cx="914400" cy="228600"/>
          </a:xfrm>
          <a:prstGeom prst="rect">
            <a:avLst/>
          </a:prstGeom>
          <a:solidFill>
            <a:srgbClr val="00B050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Score: 34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817" y="3143250"/>
            <a:ext cx="914400" cy="228600"/>
          </a:xfrm>
          <a:prstGeom prst="rect">
            <a:avLst/>
          </a:prstGeom>
          <a:solidFill>
            <a:srgbClr val="FFFF00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Score: 64</a:t>
            </a:r>
          </a:p>
        </p:txBody>
      </p:sp>
    </p:spTree>
    <p:extLst>
      <p:ext uri="{BB962C8B-B14F-4D97-AF65-F5344CB8AC3E}">
        <p14:creationId xmlns:p14="http://schemas.microsoft.com/office/powerpoint/2010/main" val="22867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0">
            <a:off x="5705981" y="1320629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514350" marR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514350" marR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800" b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DEMO1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Flies </a:t>
            </a:r>
            <a:r>
              <a:rPr lang="en-US" sz="28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vs</a:t>
            </a:r>
            <a:r>
              <a:rPr lang="en-US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 Tomatoes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Solving simple problems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3" name="AutoShape 2" descr="data:image/jpeg;base64,/9j/4AAQSkZJRgABAQAAAQABAAD/2wCEAAkGBhQQEBUUDxQUEBUUFA8PDw8PEA8PEA8PFBAVFBQQFBQXHCYeFxkjGRQUHy8gIycpLCwsFR4xNTAqNSYrLCkBCQoKDgwOGA8PGiwlHCQsKSwpLikpLyksLCkpKS0pKSwsLC0pKSkqKSkpKSwsKSksLCwvLCwpLCwsKSwuLCwpLP/AABEIANMA7wMBIgACEQEDEQH/xAAcAAABBQEBAQAAAAAAAAAAAAAAAgMEBQYBBwj/xAA/EAACAQIEAwUGAwUHBQEAAAAAAQIDEQQFEiEGMUETUWFxkQciMoGhsUJSwRRicoKSIzOi0eHw8RckQ1PCFf/EABoBAAIDAQEAAAAAAAAAAAAAAAABAgMEBQb/xAAwEQACAgEDAgQFAgcBAAAAAAAAAQIDEQQSITFBBRMiURQyYYGRcbFCUqHB0eHwFf/aAAwDAQACEQMRAD8A9xAAAAAAAAAAAAAAAAAAACo4nzJ4egpxdm6uHgvKVaKa9LluYn2t4p0sBGUear0WvNKUl9UjW5bjFWo06i5VIQqLylFS/UjnnBFPlokgBFzDMYUISnVkoqMZSd2k2kr2S6skSJCmr26qza6pPl9mKMTw9xtRWH7XETbqVpTqyhGEpOEXJqEO5JRS69STP2lYZco1X46IxX1kUu+tdZI0w0l81mMHj9DWgY7/AKn4brCsv5YP/wCiRR9pODk95Th/HSlb/DcFqK3/ABIm9DqF/A/wakCuwPEGHrf3VanPwU0pf0vcsS1NPoZZRlF4ksAAAMiAAAAAAAAAAAAAAAAAAAAAAAAACZzS3bS5K7dt27JeooAAAAAAAI+Lx0KUb1HbuXOUvBJbsTeBpNvCMT7ZZf8AY049XXg/6YTY7wXxTThluHi7zqRg6TpxTbWiTSu+S2SKP2pY6dalSlKPZw1VOzUvib0r3pdFt0JPshcKlCrGVnKE4y/llH7XiZ3JuXpCKULmrPbsXWJzLF13aN6Me6mve+c3v6WMbxvhqlDDynO7lO1KLlJybcub335fc9acoR7keWe1PNI18XhMNBrSp05VF4zqJb/KP1ITpXWTyzofFNRcYRwnx+SPLJJU6cU+kYrbwS6FfOlbaxusfiYTdlbyRWYvJtWlJXlUemPla8peSV36GCdGX6Tv1azZD1rBk50722G5UmavEcO9muRQY2hpZRKqUOpvq1EbPlK5om4HinFYe3ZVppL8Enrh/TK6INSViPUmKMnHlF8qY2LEkmvqehZR7WmrLF0r99Sj93B/ozb5RxHh8Wv7CrGb6w+GovOL3Pn+cxuGJlCSlBuMlvGUW4yT701yNtermuvJydR4LVPmv0v+h9LgeO8N+1qrRahjF28Nl2isq0F3vpP52fieq5VnFLFU1Uw841IvrF7xf5ZLnF+DOjXdGzoeb1Oit0z9a49+xNAALTGAAAAAAAAAAAAAAAAMY7BRrU5U6ivGacZW2dn1T6PqZmPEssBUjQzC7g9sPjkvdqR/LWXSa6tc+ZrSFm+U08VSlSrLVF8n1jLpOL6NCwRlnsSqVZTipRaknupRaaa700LPKZV8XkdXT/f4eTbje6hJeD/BPw+5psPxUsxShhW6aaTrXaVVd8F3L95EHZjr1J0rzJben6l5is2u3ChacltKfOEH3eL8BvDZatWuq3OX5pfZdyJGGwcKMElZWRU5zn6pp2fkhN4WZG2uLk9lS+5Q+1mpCWEhHk1VTT7k6ck/0MBwVncsLWq25Spx8tpLfyJvEmdyxF9e9mnDqlvvsZzCytVi/wA0ZQ89tvsZZWb4yaFOj4bWVQs74z93g2eO4sqT5StdrZXX/Bjv2x1sd2knyldPnbSrR+w7isVbxtvflexW5K7uTf5rL/fzMkJPbKTfY7mvrir6KoLhvL+2P9m3y3HSdRWbe6V2upveGmqtapWfwwX7PRfRvnVmvnZfJnm2Cm6d2ue0YX6ylsvkbrLM1hRowhF7Ril5vm5fN3fzLNLLHLKvEY+bPbDt1L/N4xcWecZ5JJs0WOzxSXMx2a4m7ZLU2KXQu8OplB8lZWqEWch6oMSZzj0SY1JjchySG2NEmxqZOyHiKtgqvaYeWl8pRe8KkfyzXVEOSGpItjJp5RRZCM4uMllH0HwfxnSzGnePuVYpdrRb3j+9Hvj4miPmDLM1qYarGrRk4Ti7pr6p968D3/g3i2GYUFONo1I2Vanf4Zd6/dfQ61F29YfU8Z4hoXp5bo/L+xoAADScsAAAAAAAAAAAAAAqOI837Ck9L9+Saj4LvE2kssnXB2SUY9WU3F2aqq/2aFmnbtW7P+Vf5mBzvIKmCkq1GUlG+04tqUJPo2vuX2Ai5Scn5jmd4y8NFrpppp7po52/OZSO1b4fGUY1R6rv9SBgPaNOpT0VvjXKey1rukukvuUGaZ1Ko223z5Mp8ZT0y92657vp4PvQQq6tpbPknvt/oV2bprMWR0Wr/wDPt8nVxx7S/wC7fX8jdetvv1ut+XItuG8FCV5ygqsoycYQk/dV1dzsvi5/IqsRhnpfqn0dvEqMszWrQVXs5tWnBNN3urTsvoQqjJxaXUPHdtkq7YPs+V+V+56LnuT0JUJPs1QnaelwcldaficW+V9jCcPR91t2W7vfp1d/99BVDOKtWVqkrrTJ2TaV0ub7xGFl2cp2StL3oq99nsou+/xW+SZb5b2NM5em1Uo2xsm28Zxnnt/k0FGTm9S+GGy/javb5J+siZ+0bcxGHpOFNR67yqPleb3kMTdjmueXweu0dbjX6ur5f6sclj31IVWtcKgwyR0YxSOuQ3JC0g0iJZwMuIiUR9xESQxbiNJDckPzQzJE0PIxJFvwpxHPA4mNWG6+GpC+04PnFlVNDZdXJp5M19asi4s+osux8K9KFWm7xnFSi/Po/FcvkSTyf2Q8T2k8LUe0ryo3fKaW8V5r6rxPWDsQlujk8PqKXTY4MAACZQAAAAAAAAJqVFFNvkt2efZ9i3Wqv0S7l0Rq+Icbohp+cv0RjsA1Opd95kvn0idfw+vanay8ybJfdu0Scfw9GUXddCzwFVKKQvMan9m7dz3fJFqjHaZ56ix2ZyePcR5Jpm7fpsZatSlD4lePz2/0Nzm6c23fWt/7u8/tsvUpq2Dk7tq0bO7lebe3K0OT+ZyfXGeYrg6Wr1Wksp8q95f05a+5mHVqWdn8uae23/JU0E3KupR0tqnLrtaWl2/qNrSySKUtUtPKyk4J79yvsQ8TkkW5ShLXLTocVazi5xbe3OyTfTkbI2R+55XfJZgnmPYp6NPRG8vinFfywTv9bIKVZdpHZWjZyl1lZ3t5IZzCstT/AKVbkktl9EJpLU1bZbJvbpzE+jbNdVTzFI0cs2cuRKwmHnV2jFv5MayL3WpRg5W5y0uSNjl/GFNPTVio/vJW9TFVRHvweud84LEI5M5iclnBe9FoqqtKxts9zyFRe400Y3EVLsLYxi/SatNbZNZmsEdIVYEdKDS2JaG5RHGIkAkxicRiaJMxioTRYiPNDUkPSGmTiKRLyjHSo1Yzg9MotSi+5p3TPpHJcyWJw9OrH8cVJrulykvk7o+YYPc9p9kGb66FSjJ/A1Uh/DLaS9Uv6jo6afODzfitOUprsehAAG488AAAABycrK76bnSDm+I0U34ibwhxWXgxvFmZ8/H7FDlmPsxjO68qtR29W7JDOFzanh7qknVqNW7V2UY+ELp+pxJtzs3N4R6mLhRSq0t032X9/ZG1w+auC97Zv4Yt78uq5+hyUKuKdpfDf4Pwpd8lfTfzb8jI4XHVKklsorbVu25/xSe8vJ7eBvMkxSsnK23TojZVbGfpRx9RpbV6rML6IjYvhjTH3Xu79L2vzsnsvkkZjFZTGEr1Z6n+9K9vCxts1zpP3Ke8n9DM4rh7V7056m+aWyI6inf8pbo1GtetY+3Jk8yr0dLjGEW3tdK1vFWKXL+Hq9WX9i3HnZ1LNW9O432H4WjKWyXM1+U8PRpJX+xlq01ifDNGplptvK5PH8T7LsUlqWmr1tBu/o+ZRLCOnU01E42dpRas1vysfR1bFQproeS+0BxqVtcbX6vvNN1ahHLfJLw2SlPbswvc1uQ4vD0cPFU0ndXbduZk+LJ06ktUUk/DYzuDzKUY6U36hPEN89zPPUtx24OlToPLsc8keNdrYd13E9nckUsKzNyzotpDaBkl4RjE6dh7WV7kxtsRJimNyYiSESGJjs2MTkTRNDUhtjjY3IkgYlG+9lmO7PGQV9pqVN/NXX1SMCaThTEdnWpz/LOEvSSZrpeJHM10d1bR9DgCA6h40AAAADMcY43TBq9rLfwXNmnMBxnX1Skum6+XIqufpZr0kN1iPP8AMat5Nve/nsvmGBpdX9O4bxz94TRrpKxwprL5PZ11qFaUfv8AUvcPiVHly8EPyz9raL/Qzk8UNxxJKLcehW9OpdTU4XNbbskTz65kJY4QsYyTukQ+Di3lm7wHEaiydiOM0lszzb9sY3PGPvH8RNLCE/Dq5PLNVmnFcp3s/Iy+Nxjm99yNKsNuRQ5Sl1N9dEKliKOdR6mrjSROwdLcEsjnLCJeBwdzSYLJbrcjZZQRp8EtjfTWu5wNXqZZ4M/i8r0lHjsLY3GYxVjLZh1HbWkGlukzM1UMSZMxMSHNGPaduLyhubGJsckNSHgmIYiQtjbGhM4X2SLcooR3NJklI01Lkwat+hn0Bg5XpwffGD9YoeGMBG1Kmu6EF/hQ+dU8WwAAAQHmnFEvfl5v7npZ5rxXC1Sa8X9yq35TfoHiww2N5kB1Cwx6KirI5M48nsqpZQudYT2pGlM5qKWXEntTnajGoFIWAySNYlzGlILhgaY5qFJjSYu4YBsdgyfg5FdFkmhUsHQqmso1mBrF3QxyS3MXh8dYkPM33mmFu049umc2aDHZl4mfxmJuRauPuRKuIuOVm4vp02w5WZEqDsqhHqTKzdFYGpjMmOTkMyYiw4xLBnUgQmO4andmx4dweqUV3uK9XYzeXUNz0TgfA6sRT7o3m/5VdfWxtpicbXW4iz1GMbK3dsdADoHlQAAAAMDxph7VZPvs/ob4y/G2EvCM/OL+6/UjNZRo00ttiPKcwiUmIRo8ypbsocTA51kT11FnBXSC4upEaZkaNqlkVcLibhcjgeReo7cbR1AGRxMWpDSZ1MQDqkORmMajqkIZLVYV25D1nVMWBYJDqiXUGtYlyJIMDjqDUpiZSE3JiBsQxRywxZEpD9Gnc5CkTsLQLIxKrJ4RYZZh90ercA5fphKo+vuR8lu/0PPsowjbSSu20ku9s9jyzB9jShBfhST8Zc2/U6NUTzHiFueCYBwDQck6AAAAQ82wfbUZQ6tXj/Et0TDjAaeHk8azbDWbM3iqR6bxplGiprivdnv5T6r9TAY7D2Zksiej0l26KKCrAjSgWVamRJwMconXhIitHLDzgJ0FTRbkbOoVpOWI4HkEdOWOiwPJ1HbiTthYGmduFxNjoYHk6mDYJCtI8EWxDCw5pOaSaRByEaRyEDqQ5CJJIg5DlKmWmDobkGhE0OUYNzkklduyRoriYNRbtRreB8qvPtJL3YcvGb5enP0N6pFNldBUacYR6c33y6ssoVDoRWEeXtnvk2SkxQzGQ4mSKhYAAABw6cACHmeBVenKEuvJ/ll0Z5XnGWuEpRkrNOzPXJMzvE2TqtHVH44r+uPd5kJxyatNd5csPoeRYrDldVpmpxuDKXE4YxTiekqtyVTiIcSVOmNOBQ0a1IYcTjgPaDmkjgkpDOg5pHtJxoWCW4a0ndI5Y4LA9wix2x0A2i3AkKRwUkPaRcgscsLURSiSSK3MRGI7CJ2NMk0qJYolE7MC8LT3N9wzgezjrl8TXuruj3/MzuSZbd6p8lyX5n/kayhUNdcMcnD1mo3Pai9o1idSqFLQqFhQmXnNLSnIfiyFRkSoMYiSAAMQCRRxgA1MhV2TZoh14iGZTP8AKlJucFv+Jfm8V4mOxeEPR8XAzmZYDVutn9yqccm7T6nZxIw1fCkSdE0WJw3eV1agZZRO3C7KKl0xDiTalIZlAr2l6mRXES0PSiIsLBYpDTRxod0ClTDaG8Y0gojzgc0j2i3iFEUoi1AXGmNRIOwRGI9GkLhSJVGhfkTUDNO5JcjNKgW2By++8uXd1f8AoKw2ES57/ZFhSiaIV46nIv1blxEl0SdRZCoxJ1GJaYSwoSLGgyvoRLGhEYFhRZMgQ6KJkENESUAAMQHDpxgAiSI1WBLaGpRACpxFIqsThjRVaRCrYcQzJY3LlLmvmuZn8dlk47pal3x5+hvq2EINbBEJQTNFV86+nQ83qkaaN9jMkhU+KKfjyfqimxPCKfwSlHwklJfoyl1M6MNdB/NwZWURGgvavDFVctMvm4v6oizyOsv/ABt+Ti/1K/LfsaFqq33RWqB3STf/AMur/wCuXohSyqr+SXzsv1GoMl8RD3X5IDgCplnHJqj/AApeckPQyKXVpeSbJqtlUtXWu5VRpDtOjd7K/kXVPJorneXnsvREqGDtyVvIsVXuY7Nd/Kioo5e/xei/zJ9LD25KxNjhR6GFLFFLoYJ2ym/UyLTokqlRJFPCkulhRkBijRJ9GiLpYYm0cOA8nKFIsKFMTSoEylTAQ5SiSYIRCA9FDEOgAAAAAABwSzgAA3NEeojoCGRKkSLVigAAItSCI04I6AARpwQzKCABiGnBCHBAAAJcEc0IAAA0IUoIAAByMEPQggAAH6cUSacUAABKpxJdKIAICVTRIggAYD0Rx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81" y="2800350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data:image/jpeg;base64,/9j/4AAQSkZJRgABAQAAAQABAAD/2wCEAAkGBhQSEBUTExMWFRUUGBgYGBgUFhYVFBgbGRcXFRoXGxUYHScgHBkkGxcYITAgIycpLCwtFx8xNTAqNSYrLCoBCQoKDgwOFw8PGikfHhwsLCksKSwsLCwsLCwsKSksLCwsLCwpLCwsLCksKSkpLCwpLCwsKSwsKSwsLCksLCwpLP/AABEIANIA8AMBIgACEQEDEQH/xAAcAAEAAgMBAQEAAAAAAAAAAAAABQYDBAcCAQj/xABDEAABBAAEAwYDBQQIBQUAAAABAAIDEQQSITEFQVEGEyJhcYEHMpFCUqGxwXKCktEUIzNisuHw8RUWNHOzCCRTY6L/xAAYAQEBAQEBAAAAAAAAAAAAAAAAAQIDBP/EAB4RAQEBAQADAAMBAAAAAAAAAAABEQISITEDQVEi/9oADAMBAAIRAxEAPwDuKIiAiIgIiICIiAiIgIiICIiAiIgIiICIiAi0OL8dhwzc0rwCdGtGsjzyaxg1c49AsfBsTiJMz5ohE013bM2aQD/7OQdoNBYF7lBJoiICIiAiIgIiICIiAiIgIiICIiAiIgIiICLBPjmMvM4ChZF670NN9ToOpWVjrF1SD0iIgIiICpzsfPxGV7MNN3OEjOR08dGWVw+ZsbjYa0VWb3Cg+0/avE47EuwHDtGC2zTDXTZwa7ZrRqM25O1c79wPg7MLh44IxTIxQ6nmSfMkk+6g1eDdkcNhSXxx3Id5JHOklP77yT9KUyiKgiIgIiICIiAiIgIiICIiAiIgIiICIiAqx2i4oIXkPxHdANMgz1lcGgggVTrG+l7t0Oysksoa0ucQ1rQSSTQAGpJPRcN+JfbfD4+UQRF1MsZzoCSdS0b7VqeQOi599ZHT8fO1C9oPirLM9haMuUkkhxNvDiGyMJ8TCG1QB3BOuymOEfG2eBoE4bNQqqDDfI2Btty+i50OAyZnNoktNAgFzdgQQdiCCCprEdnXySgPhIytaDlBLLLWnQjUjfkuWdfY6y8/KvGF/wDUI4v8eFZl/uvcD9SD+S6h2V7WQ4+HvISdDTmu+Zp8+oPIrgLezMcZBk8LfLIHH0zE/kr98Pe0OFgmfHFGY2FrcxdIZHvdrWmUAVZ2HNa56632fk44z/LrSonbHtJLPN/w3Am5XaTSDaJvMXydW55bbnTN297eMwzI4IXt7/EnI11ioQS1pkcN9M2np5Ka7KdmocHAGxeJz/E+Q6vkJ1zE9NTQ8/Urtrz499l+zUeBgELKPNzqouPU6lTCIqgiIgIiICIiAiIgIiICIiAiIgIiICIiAiIg5z8ZeLvZh44GEgSkl9cw2qHpZv2C5DgezwkNkacupPQHYa7nYczyX6J7TdnY8S1rnRiR8JLmNcSGOP3XVu2wD7c9jw7tNxR8ckrXubnF52x0GtA5eHQAagDl6krh3xfLyr08fkk58Y+T8YgwOHMcjTMd2+K6f+jTf+SrUvbnFyU4NDAWtZbQQCASRueVlYsRgc7cz/mcMwBumjoTzdWtcltxsaQaaXGtbobi6GvQ/gtzbMc99orFyzG3EknmSHf4v9bLc4X3ZYHHvGvFZhm0IvkasAjTQ2Fty2G5b0ujd/Lr+Oyj8NAYg7xGtbaNSOhFbFTwkL1Uvj+NsxGPh7tojjia1jWD5QScziB5k9OWuq/TXDnXE2ui/JmIdcgLQXO31ADgRtyFggeui7T8NPiWyZrIZHtzVQaXf1l3yDj4x5N1C3yx06mi+Ar6tMiIiAiIgIiICIiAiIgIiIC+Er6sWJwzZGOY8W1wII6g6IMqKvf8nNZ/02IxGHH3WPzx+0cocB7UtY9m8eLLeKPJvZ+HgLfTQAoLSSoTivbXCYY1LO0O3ytBe76NBr3UbN2LxE7SMTxCZ1/ZhDYY/do1PuvfDPhrhIjme107/vTOLvbLt9bQaL/ivC85cPh553cg1lA/iT+C2G8a4rKC6PBQxDkJ5DnPs2q96Vrw2DZGKYxrB0a0NH0CzIORYn4ySxOkgxuDMTtrjcSBqPmaRmDavxNzcqCp/FomSiQRvjkM+uaNtMaAM2UamgLO4BPPfTtHa7sXDjYyHsBdXhd9pvoV+fcXwc4TEuY91N1I1I6gGhqdlPitTDyuqq8AJ3s2CTz6+ZWzJiCGkt1006Xtv0TExERCxQJscxR1By+4WjieV6mtaJH0T4M0mJr56vmAVhfNkqqqzpVeHl+q+TyWLrlqdzutUt2BsD0/ULI2+JW+N0jW0YyNRfiadDqNt+al+xmFgxeJp0bG95tCSACdBbM24u9AQ4cjyOjwyAOtpcGsLadpZNgjT039lXZc8bjf2TltoqiDyP6+aX1ZW+fcyv1p2cc6NrYXuLxkzRucS45QaLC52ttsb661Zq1OL889mvjccJBlmw7p5R8r+9yAit3eEm9N9bFdFcuzPxE4txCFz8PgYQA6g973NZRF1lcQXEdQa8lrYx411RY34hoBJOg09+nmfJc9m4Vx6YU/EwQ3f9mNfS8pI9QV4i+H/EH053FJQ4cvGMvKm04DbTMB/JNMdGjeSLqvXf6cl6tc7m+Fc0g8fEsSTyzFxr6SfyWuzCYjgsjZXvdiMGabMTbpInXpKOeU8xr6nQppjpqLFhsS2RjXscHNcAWuabBB1BBWVVBERAREQEREBERAREQEREBERB8e6ha4P8SeEEYtjgGgStyve63NyudlLyDswEENoj5Ry1d3eQaGt6KpfxDwUbcNPK9vgGFe0EDUObfd+1ur3Cfon1w7BTiSIEOsRANcALOpOVw1uso19a5LHNwh3zO+R2or00s/ooXCSOZLqAxrtJK2yOqzpzF36hWmIu7qQxf2dFrRqRZdkJaT5nfUb6qTOo11PGtOPAjYNIvb6E6nrQ/AoMC0O/rDlANE3W+xB5/onFePue8CMsA3cGtBDSDoA47+u3LVRmKxZkALvEa5/lWw9lMTUnK6Fjzbi5o00LXEgmrJboBysH2VUGNNyaUJL0HIXde36Kw8MhaWlniyGy8jxEDc73Qr6Kswttwre9L/ACTqemubtSHDGmUtjNeE211AmzrRvcGtvVfqLsZ2pbPAGSN7qeFrRJGRl/uh7BzjcRpWx03C/McOIbGWW8gt1YRf9WbsH2I16g3yU7g+1mImfrI4SAkskY6pGE620jdpoEt2NCqIFc+bnt06m+n6kBX1fn7sn2s47FK5xEmLhg/tWENcS0i7Dw0vujYIu6Oh1XZuy/a+DHxCSF1HTMx1B7SeRAOvqNCusuuNmJteJYg5pa4BzXAggiwQdCCDuF7RVFFZwPFcMkc7BN7/AAbjmOGJ/rIiT4jE4nUc8v8AuprA9vcHJYM7Ynjdk57p4PSn1+CsC0+IcIhnFTRMkrbO0EjzB3B9EG2x4IBGx2X1EQEREBERAREQEREBERARFEdoO1WHwUfeTvyj7Iolzz0aK1KCXJXG/id8ZcKYZcJhR3z3AsdJVRMB0cWk6vdV0QKujZpTMUuP4y6w52DwB08Ok8o5jN0Oo08P7Wyw9qPg9w+HAYuSKIiRsL3te57n5SxubQE86I91nWpP64niYGwSRktzNfE0kXrZa15rzAUS3EvY2muOU0S3dp5ixsfVWftD2YdhxFJMHASMJZ1IaNRr5EfRRGJ4U7umSZQGm2b6mia/Ij6LhxcejuaseDiinjD2lo0OYDXIBmoOsDWmk8x5rQOAMZ8TCQ75SNWnfYj8FX5MJKGh4DgzqNANNdvJeJMfO7KHyyOaNg57iBpWlmhpovRux5sxKYqdrYu5aSZXHxEFwaG9ANiSDre1Hqo2YZabuOgNehut9V9wsJDrrdbUcIBJdrWnlZH+ymau48YYtc7IWnXY63VbV639K0UlhOEltAfNux19NxpuL6dQd1qxRHLfQjbo708wprh0wIyONAnQ/ceNnX906A+RB+ysWY3Lq69mOMTju5oWtM0VNlbnLe8ZdmMjLXm111eo0JCm+0fCHRlvGOGCrGaeKiNL8biwcxRD272Mw1BuodmwXynujlmZfhJ8LwNXNI+p/lur5wDtD3EheQWxvNYiN27CAB3zetCg8VeWnVpqh0t/ZTtKzGwCRpF6Zmj7J+psHkeamlyXtNwp3CMS3HYbXCSEZ2tJyszG8tjaNxNtP2TpsV0vgfF4sTAyaF2Zjh1sg82m+YXVyb6IiAiIgIiICIiAiIgIiICIq/264tJhsBPNFo5jLB0JBJDRQPqg0e2HbWPCnumF02JfQZDGdQXbZi0WB5bn8VDdn/h5JO84viTu9lcRljLszGNDgdeVUNGjTrZUj8PuxTIGf0mQmWebxZ37gO1sXZzG9XXfpqrqAp9X4+MYAKH+uaoXxg7ZRYPAyQusy4ljo2NFbEU551sNHWtTp6X9cB7Vdl3cT4lxPE94RHgWaA+LMWRvpjeQbmY8+/UpSK/xeLE4qUTTZgwRuLQRQrJIaYOnh3UA6S2Brs3ytc0croZhV6bbrsXbA3JAA22uw5B6AmKctHqaPsCueca4MGzOB+y94DR5P09qcFxn3Ha/NQmD4g6J4dFn7qmiUSEOaXUWn5QPCRoOan8LwyBxzhhMZPjbfym9h001H+YqPwjRHL4gCx4NggEab6EVp+QUy3C9w4CM2x+jbOx3Ebjpp913svRz8cKhuM8A7uZojDu7d4mlzcrsvO/oVr4mCotqsufsdRenpoQuoSEYzCnvKZKyxrV7D8xp5EKmcewNNEbYy0kAFw+0ByA5AkWeY0CqK7DbSARQkGX67H+IBYJIXFocfvZHDWwQLafdtj90qf4lwlzoy0nUeIczppr0NfppqV84YAJngtD45Ggua7nQD7HRwt2vqs2K2eywlbiWPaKc0gEuJAdrQN1p0J9CV2T/AIYzENL8gEoFSRvFB1cnAbb6Obq27Fg0ee4R7M0TmgigWuvXMBQDuWtAEj+550ukQvLmtc05ZWAAH7wH2XHnXX/MHM5btYuF92xn9ClGbCygxsbKbdESP+meeYI1jfzGl2G3VOz3DpOC8Q7iaVwwmJcRDLdssatbKDoHUct6XQO21xxODbiGO0p1U5rtOd5SRqNdWuGrTRHnkw0bMbh34PFjOQN3UHOaDQf/AHZWnR1bGj8rgrjK0IqFwvj0vDJG4PHuLoTph8VRLSBtHL91wHP/AHV7jkDgC0gg6gg2COoKqPSIiAiIgIiICIiAiIgKq/FF1cIxX7AH1ewBWpVD4iRd+yDBNOuJmZmHPu4/G93tQ+iCy8KjywRA7iNg+jQFtL40UK6L6g8ybGlyr4eRd83jDfmMjnN/ibMK09V1SVoIN7fguc/CWu/4gB/8kZ/8o/RRY+P4UBhuGMBLjKYnvcTZdbGNJPoH15ADoqr2u4K44qR8Y07ynDydFmse7HK9cPfmdgRuIYwNNdcr2n6GJn1Wjj+HvMs0zSCxskYkYR9ltOL2nqA9wIOhHmsY6b+nIS8yB7AKcy3svclurm+7LP7iy8D4oA7uZAXRuAqtXAfd6mjzGooK68Z7DGLEOlZqGFpHQ2bBrmDRB9a5qG432RYxzZWX3E2rSPmjfzjJ8ifcUVvmsdRtz49rMOZC3NksknctzAajrlIW8cQ2eBr4/E0ixlNO5bD7w52q3jCe4kikHiynK4Cgdht7KG7LdpHYFxaT3kRIzR3Xu07h3nzpdHPVkdgXSO0cCRdg36nTdRjoe6eA7QtebvTQBumvr+KvGFEGLj7+B2Ytq6AzDllcLsHz2UTxHhLZZWsbfhvNY0JLta9KAKzWo88Crvc9eB1AbOryNddfxsc10vg8Xgy3eWqI1tpFtd9PxBUJwHgrY2jQkVRFAlvOwR9k+ntuRY8LEyORhYRT7aQCOheDXLZ38SQrI/CkHO35x9HD7v8AL/VYMZFYbPFo5hvXkQK8XlXhd/d13Y1TAYsEkeR2cbO0ePwDv9eSI2miLFQjOwPY8askaHUdQWkHSwbB8wVBO7FPhs4LFy4Yco3Bs0A5mmP1F+RW/wAKHdTui+xIM7PUUCPpX8JPNTaitXhkMjYmCZ4kkA8bgA0E86AAoLaREBERAREQEREBERAKrnBuAy/0ybF4osdIf6uEMstjiGuhOuZxOp8uhpWNEBERB4ljzCjt9L8lzH4V4gDiXEohpRaR+7LMPprS6e86GhZ6dVzLsRwY4fj+NDnWXQNedNzJI2T8DY90Ex2ew4a9o1/tcaTflOIwPQNAFKXwGBzMmB+1If8ACxaPBW/+4kH3ZMV/+p2O/UKU4a8gP/7jv0CYaj4xmjYHalgMTvPJoPqAD+8oPiHCwxkgcM0Lvnbz2oEdHg7HndKwujyzvHKQB4/abTXfhk+hX2WEOLWHYkk+zT+pC1ia4px7s9M8OjaSS0U1xJFADM5v7QtYoPhNK0nvXH+rDScovwuJ+1vsLArmei7bguz7HsIcLJzkH9p38gp4YRpskauAvndbKK4F/wAmzYQl8AksEAPjLhYc3MNW0eu/3fZdE7N8JfLh2mZmSVmjrAt+gp56Eje+oOivbcEwCqG1fiT+p+qyd2PfqmiEwuCDa8vZbc4pt9CD9CCfwtbsmHBWB8R5j+SI8tmb196NfxbfiveW7B2KxtcvUTfu1+zy9jy/JBp4puUNefmheDY+6Tlf7FjifoppQvE7yPoE20tc2vFrYaa5izVjy6KaUUREQEREBERAREQEREBERAREQFS+Ei+0GMPTDQA+pN/kroqf2LgMmLx+MPyyyiJnm2EZLHlensVBt4RmXGTjq5x/ijwrvzDlmwT9Hf8Acd+i+41mTGA8pGD6t7xp/wAcX0XzBjV46PJ+oC0j5jWGg8C3RnNQ3I1Dh7tJ96XqJuch/KvD1o0bPrQ0/nps5FhwxAcWA2NxWw11be2+tefkqNzDClvrUwzdVtqUgiIooiIgxOw4XgQ0thEGvJhg+rGxB89Df5gLYREBERAREQEREBERAREQEREBERBCdrf6S6Ax4RgL5TkLy4Dumu0LwOZAPtvrVLf4PwpmGgZDGKbGKF7nmSfMkk+63EQRHaOIhjZRvE4OP7Jq/aw137qwt0kJGzwCPbUfhf0U3JGHAgiwRRB2IOhCgWR92DEd4gMp+8wfKfWhlPnfUKjblIy0ftUNN+pH0tfBIPTp5L13ebLXIF318I/Ny1sS15oAeIGh7/oiJbCDS+qzrzGygB0FL0ooiIgIiICIiAiIgIiICIiAiIgIiICIiAiIgIiICIiAtfG4ISDeiPlcNx/MHmFsIgjuHYZ8dh4uqALdiAN6Oo1J0/Ereaxe0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3950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8" descr="data:image/jpeg;base64,/9j/4AAQSkZJRgABAQAAAQABAAD/2wCEAAkGBhQSEBUTExMWFRUUGBgYGBgUFhYVFBgbGRcXFRoXGxUYHScgHBkkGxcYITAgIycpLCwtFx8xNTAqNSYrLCoBCQoKDgwOFw8PGikfHhwsLCksKSwsLCwsLCwsKSksLCwsLCwpLCwsLCksKSkpLCwpLCwsKSwsKSwsLCksLCwpLP/AABEIANIA8AMBIgACEQEDEQH/xAAcAAEAAgMBAQEAAAAAAAAAAAAABQYDBAcCAQj/xABDEAABBAAEAwYDBQQIBQUAAAABAAIDEQQSITEFQVEGEyJhcYEHMpFCUqGxwXKCktEUIzNisuHw8RUWNHOzCCRTY6L/xAAYAQEBAQEBAAAAAAAAAAAAAAAAAQIDBP/EAB4RAQEBAQADAAMBAAAAAAAAAAABEQISITEDQVEi/9oADAMBAAIRAxEAPwDuKIiAiIgIiICIiAiIgIiICIiAiIgIiICIiAi0OL8dhwzc0rwCdGtGsjzyaxg1c49AsfBsTiJMz5ohE013bM2aQD/7OQdoNBYF7lBJoiICIiAiIgIiICIiAiIgIiICIiAiIgIiICLBPjmMvM4ChZF670NN9ToOpWVjrF1SD0iIgIiICpzsfPxGV7MNN3OEjOR08dGWVw+ZsbjYa0VWb3Cg+0/avE47EuwHDtGC2zTDXTZwa7ZrRqM25O1c79wPg7MLh44IxTIxQ6nmSfMkk+6g1eDdkcNhSXxx3Id5JHOklP77yT9KUyiKgiIgIiICIiAiIgIiICIiAiIgIiICIiAqx2i4oIXkPxHdANMgz1lcGgggVTrG+l7t0Oysksoa0ucQ1rQSSTQAGpJPRcN+JfbfD4+UQRF1MsZzoCSdS0b7VqeQOi599ZHT8fO1C9oPirLM9haMuUkkhxNvDiGyMJ8TCG1QB3BOuymOEfG2eBoE4bNQqqDDfI2Btty+i50OAyZnNoktNAgFzdgQQdiCCCprEdnXySgPhIytaDlBLLLWnQjUjfkuWdfY6y8/KvGF/wDUI4v8eFZl/uvcD9SD+S6h2V7WQ4+HvISdDTmu+Zp8+oPIrgLezMcZBk8LfLIHH0zE/kr98Pe0OFgmfHFGY2FrcxdIZHvdrWmUAVZ2HNa56632fk44z/LrSonbHtJLPN/w3Am5XaTSDaJvMXydW55bbnTN297eMwzI4IXt7/EnI11ioQS1pkcN9M2np5Ka7KdmocHAGxeJz/E+Q6vkJ1zE9NTQ8/Urtrz499l+zUeBgELKPNzqouPU6lTCIqgiIgIiICIiAiIgIiICIiAiIgIiICIiAiIg5z8ZeLvZh44GEgSkl9cw2qHpZv2C5DgezwkNkacupPQHYa7nYczyX6J7TdnY8S1rnRiR8JLmNcSGOP3XVu2wD7c9jw7tNxR8ckrXubnF52x0GtA5eHQAagDl6krh3xfLyr08fkk58Y+T8YgwOHMcjTMd2+K6f+jTf+SrUvbnFyU4NDAWtZbQQCASRueVlYsRgc7cz/mcMwBumjoTzdWtcltxsaQaaXGtbobi6GvQ/gtzbMc99orFyzG3EknmSHf4v9bLc4X3ZYHHvGvFZhm0IvkasAjTQ2Fty2G5b0ujd/Lr+Oyj8NAYg7xGtbaNSOhFbFTwkL1Uvj+NsxGPh7tojjia1jWD5QScziB5k9OWuq/TXDnXE2ui/JmIdcgLQXO31ADgRtyFggeui7T8NPiWyZrIZHtzVQaXf1l3yDj4x5N1C3yx06mi+Ar6tMiIiAiIgIiICIiAiIgIiIC+Er6sWJwzZGOY8W1wII6g6IMqKvf8nNZ/02IxGHH3WPzx+0cocB7UtY9m8eLLeKPJvZ+HgLfTQAoLSSoTivbXCYY1LO0O3ytBe76NBr3UbN2LxE7SMTxCZ1/ZhDYY/do1PuvfDPhrhIjme107/vTOLvbLt9bQaL/ivC85cPh553cg1lA/iT+C2G8a4rKC6PBQxDkJ5DnPs2q96Vrw2DZGKYxrB0a0NH0CzIORYn4ySxOkgxuDMTtrjcSBqPmaRmDavxNzcqCp/FomSiQRvjkM+uaNtMaAM2UamgLO4BPPfTtHa7sXDjYyHsBdXhd9pvoV+fcXwc4TEuY91N1I1I6gGhqdlPitTDyuqq8AJ3s2CTz6+ZWzJiCGkt1006Xtv0TExERCxQJscxR1By+4WjieV6mtaJH0T4M0mJr56vmAVhfNkqqqzpVeHl+q+TyWLrlqdzutUt2BsD0/ULI2+JW+N0jW0YyNRfiadDqNt+al+xmFgxeJp0bG95tCSACdBbM24u9AQ4cjyOjwyAOtpcGsLadpZNgjT039lXZc8bjf2TltoqiDyP6+aX1ZW+fcyv1p2cc6NrYXuLxkzRucS45QaLC52ttsb661Zq1OL889mvjccJBlmw7p5R8r+9yAit3eEm9N9bFdFcuzPxE4txCFz8PgYQA6g973NZRF1lcQXEdQa8lrYx411RY34hoBJOg09+nmfJc9m4Vx6YU/EwQ3f9mNfS8pI9QV4i+H/EH053FJQ4cvGMvKm04DbTMB/JNMdGjeSLqvXf6cl6tc7m+Fc0g8fEsSTyzFxr6SfyWuzCYjgsjZXvdiMGabMTbpInXpKOeU8xr6nQppjpqLFhsS2RjXscHNcAWuabBB1BBWVVBERAREQEREBERAREQEREBERB8e6ha4P8SeEEYtjgGgStyve63NyudlLyDswEENoj5Ry1d3eQaGt6KpfxDwUbcNPK9vgGFe0EDUObfd+1ur3Cfon1w7BTiSIEOsRANcALOpOVw1uso19a5LHNwh3zO+R2or00s/ooXCSOZLqAxrtJK2yOqzpzF36hWmIu7qQxf2dFrRqRZdkJaT5nfUb6qTOo11PGtOPAjYNIvb6E6nrQ/AoMC0O/rDlANE3W+xB5/onFePue8CMsA3cGtBDSDoA47+u3LVRmKxZkALvEa5/lWw9lMTUnK6Fjzbi5o00LXEgmrJboBysH2VUGNNyaUJL0HIXde36Kw8MhaWlniyGy8jxEDc73Qr6Kswttwre9L/ACTqemubtSHDGmUtjNeE211AmzrRvcGtvVfqLsZ2pbPAGSN7qeFrRJGRl/uh7BzjcRpWx03C/McOIbGWW8gt1YRf9WbsH2I16g3yU7g+1mImfrI4SAkskY6pGE620jdpoEt2NCqIFc+bnt06m+n6kBX1fn7sn2s47FK5xEmLhg/tWENcS0i7Dw0vujYIu6Oh1XZuy/a+DHxCSF1HTMx1B7SeRAOvqNCusuuNmJteJYg5pa4BzXAggiwQdCCDuF7RVFFZwPFcMkc7BN7/AAbjmOGJ/rIiT4jE4nUc8v8AuprA9vcHJYM7Ynjdk57p4PSn1+CsC0+IcIhnFTRMkrbO0EjzB3B9EG2x4IBGx2X1EQEREBERAREQEREBERARFEdoO1WHwUfeTvyj7Iolzz0aK1KCXJXG/id8ZcKYZcJhR3z3AsdJVRMB0cWk6vdV0QKujZpTMUuP4y6w52DwB08Ok8o5jN0Oo08P7Wyw9qPg9w+HAYuSKIiRsL3te57n5SxubQE86I91nWpP64niYGwSRktzNfE0kXrZa15rzAUS3EvY2muOU0S3dp5ixsfVWftD2YdhxFJMHASMJZ1IaNRr5EfRRGJ4U7umSZQGm2b6mia/Ij6LhxcejuaseDiinjD2lo0OYDXIBmoOsDWmk8x5rQOAMZ8TCQ75SNWnfYj8FX5MJKGh4DgzqNANNdvJeJMfO7KHyyOaNg57iBpWlmhpovRux5sxKYqdrYu5aSZXHxEFwaG9ANiSDre1Hqo2YZabuOgNehut9V9wsJDrrdbUcIBJdrWnlZH+ymau48YYtc7IWnXY63VbV639K0UlhOEltAfNux19NxpuL6dQd1qxRHLfQjbo708wprh0wIyONAnQ/ceNnX906A+RB+ysWY3Lq69mOMTju5oWtM0VNlbnLe8ZdmMjLXm111eo0JCm+0fCHRlvGOGCrGaeKiNL8biwcxRD272Mw1BuodmwXynujlmZfhJ8LwNXNI+p/lur5wDtD3EheQWxvNYiN27CAB3zetCg8VeWnVpqh0t/ZTtKzGwCRpF6Zmj7J+psHkeamlyXtNwp3CMS3HYbXCSEZ2tJyszG8tjaNxNtP2TpsV0vgfF4sTAyaF2Zjh1sg82m+YXVyb6IiAiIgIiICIiAiIgIiICIq/264tJhsBPNFo5jLB0JBJDRQPqg0e2HbWPCnumF02JfQZDGdQXbZi0WB5bn8VDdn/h5JO84viTu9lcRljLszGNDgdeVUNGjTrZUj8PuxTIGf0mQmWebxZ37gO1sXZzG9XXfpqrqAp9X4+MYAKH+uaoXxg7ZRYPAyQusy4ljo2NFbEU551sNHWtTp6X9cB7Vdl3cT4lxPE94RHgWaA+LMWRvpjeQbmY8+/UpSK/xeLE4qUTTZgwRuLQRQrJIaYOnh3UA6S2Brs3ytc0croZhV6bbrsXbA3JAA22uw5B6AmKctHqaPsCueca4MGzOB+y94DR5P09qcFxn3Ha/NQmD4g6J4dFn7qmiUSEOaXUWn5QPCRoOan8LwyBxzhhMZPjbfym9h001H+YqPwjRHL4gCx4NggEab6EVp+QUy3C9w4CM2x+jbOx3Ebjpp913svRz8cKhuM8A7uZojDu7d4mlzcrsvO/oVr4mCotqsufsdRenpoQuoSEYzCnvKZKyxrV7D8xp5EKmcewNNEbYy0kAFw+0ByA5AkWeY0CqK7DbSARQkGX67H+IBYJIXFocfvZHDWwQLafdtj90qf4lwlzoy0nUeIczppr0NfppqV84YAJngtD45Ggua7nQD7HRwt2vqs2K2eywlbiWPaKc0gEuJAdrQN1p0J9CV2T/AIYzENL8gEoFSRvFB1cnAbb6Obq27Fg0ee4R7M0TmgigWuvXMBQDuWtAEj+550ukQvLmtc05ZWAAH7wH2XHnXX/MHM5btYuF92xn9ClGbCygxsbKbdESP+meeYI1jfzGl2G3VOz3DpOC8Q7iaVwwmJcRDLdssatbKDoHUct6XQO21xxODbiGO0p1U5rtOd5SRqNdWuGrTRHnkw0bMbh34PFjOQN3UHOaDQf/AHZWnR1bGj8rgrjK0IqFwvj0vDJG4PHuLoTph8VRLSBtHL91wHP/AHV7jkDgC0gg6gg2COoKqPSIiAiIgIiICIiAiIgKq/FF1cIxX7AH1ewBWpVD4iRd+yDBNOuJmZmHPu4/G93tQ+iCy8KjywRA7iNg+jQFtL40UK6L6g8ybGlyr4eRd83jDfmMjnN/ibMK09V1SVoIN7fguc/CWu/4gB/8kZ/8o/RRY+P4UBhuGMBLjKYnvcTZdbGNJPoH15ADoqr2u4K44qR8Y07ynDydFmse7HK9cPfmdgRuIYwNNdcr2n6GJn1Wjj+HvMs0zSCxskYkYR9ltOL2nqA9wIOhHmsY6b+nIS8yB7AKcy3svclurm+7LP7iy8D4oA7uZAXRuAqtXAfd6mjzGooK68Z7DGLEOlZqGFpHQ2bBrmDRB9a5qG432RYxzZWX3E2rSPmjfzjJ8ifcUVvmsdRtz49rMOZC3NksknctzAajrlIW8cQ2eBr4/E0ixlNO5bD7w52q3jCe4kikHiynK4Cgdht7KG7LdpHYFxaT3kRIzR3Xu07h3nzpdHPVkdgXSO0cCRdg36nTdRjoe6eA7QtebvTQBumvr+KvGFEGLj7+B2Ytq6AzDllcLsHz2UTxHhLZZWsbfhvNY0JLta9KAKzWo88Crvc9eB1AbOryNddfxsc10vg8Xgy3eWqI1tpFtd9PxBUJwHgrY2jQkVRFAlvOwR9k+ntuRY8LEyORhYRT7aQCOheDXLZ38SQrI/CkHO35x9HD7v8AL/VYMZFYbPFo5hvXkQK8XlXhd/d13Y1TAYsEkeR2cbO0ePwDv9eSI2miLFQjOwPY8askaHUdQWkHSwbB8wVBO7FPhs4LFy4Yco3Bs0A5mmP1F+RW/wAKHdTui+xIM7PUUCPpX8JPNTaitXhkMjYmCZ4kkA8bgA0E86AAoLaREBERAREQEREBERAKrnBuAy/0ybF4osdIf6uEMstjiGuhOuZxOp8uhpWNEBERB4ljzCjt9L8lzH4V4gDiXEohpRaR+7LMPprS6e86GhZ6dVzLsRwY4fj+NDnWXQNedNzJI2T8DY90Ex2ew4a9o1/tcaTflOIwPQNAFKXwGBzMmB+1If8ACxaPBW/+4kH3ZMV/+p2O/UKU4a8gP/7jv0CYaj4xmjYHalgMTvPJoPqAD+8oPiHCwxkgcM0Lvnbz2oEdHg7HndKwujyzvHKQB4/abTXfhk+hX2WEOLWHYkk+zT+pC1ia4px7s9M8OjaSS0U1xJFADM5v7QtYoPhNK0nvXH+rDScovwuJ+1vsLArmei7bguz7HsIcLJzkH9p38gp4YRpskauAvndbKK4F/wAmzYQl8AksEAPjLhYc3MNW0eu/3fZdE7N8JfLh2mZmSVmjrAt+gp56Eje+oOivbcEwCqG1fiT+p+qyd2PfqmiEwuCDa8vZbc4pt9CD9CCfwtbsmHBWB8R5j+SI8tmb196NfxbfiveW7B2KxtcvUTfu1+zy9jy/JBp4puUNefmheDY+6Tlf7FjifoppQvE7yPoE20tc2vFrYaa5izVjy6KaUUREQEREBERAREQEREBERAREQFS+Ei+0GMPTDQA+pN/kroqf2LgMmLx+MPyyyiJnm2EZLHlensVBt4RmXGTjq5x/ijwrvzDlmwT9Hf8Acd+i+41mTGA8pGD6t7xp/wAcX0XzBjV46PJ+oC0j5jWGg8C3RnNQ3I1Dh7tJ96XqJuch/KvD1o0bPrQ0/nps5FhwxAcWA2NxWw11be2+tefkqNzDClvrUwzdVtqUgiIooiIgxOw4XgQ0thEGvJhg+rGxB89Df5gLYREBERAREQEREBERAREQEREBERBCdrf6S6Ax4RgL5TkLy4Dumu0LwOZAPtvrVLf4PwpmGgZDGKbGKF7nmSfMkk+63EQRHaOIhjZRvE4OP7Jq/aw137qwt0kJGzwCPbUfhf0U3JGHAgiwRRB2IOhCgWR92DEd4gMp+8wfKfWhlPnfUKjblIy0ftUNN+pH0tfBIPTp5L13ebLXIF318I/Ny1sS15oAeIGh7/oiJbCDS+qzrzGygB0FL0ooiIgIiICIiAiIgIiICIiAiIgIiICIiAiIgIiICIiAtfG4ISDeiPlcNx/MHmFsIgjuHYZ8dh4uqALdiAN6Oo1J0/Ereaxe0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4531034"/>
            <a:ext cx="4949826" cy="3267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This demo uses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AForge.Net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library,</a:t>
            </a:r>
            <a:r>
              <a:rPr kumimoji="0" lang="en-GB" sz="12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check: </a:t>
            </a:r>
            <a:r>
              <a:rPr kumimoji="0" lang="en-GB" sz="1200" b="0" i="0" u="sng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  <a:hlinkClick r:id="rId4"/>
              </a:rPr>
              <a:t>www.aforgenet.com</a:t>
            </a:r>
            <a:endParaRPr kumimoji="0" lang="en-GB" sz="1200" b="0" i="0" u="sng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Definition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There are tomatoes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and flies in the space. 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Flies likes to eat tomatoes.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noProof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Task</a:t>
            </a:r>
            <a:endParaRPr lang="en-US" sz="2800" b="1" kern="0" dirty="0">
              <a:solidFill>
                <a:schemeClr val="accent2">
                  <a:lumMod val="7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i="1" kern="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Depending on different distribution of tomatoes 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i="1" kern="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in space find out most likely place where 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flies would be.</a:t>
            </a:r>
          </a:p>
          <a:p>
            <a:pPr marL="514350" marR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800" b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Flies </a:t>
            </a:r>
            <a:r>
              <a:rPr lang="en-US" sz="32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vs</a:t>
            </a:r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 Tomatoes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6769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noProof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Chromosome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b="1" i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Array of 2 double values represented as sequence of bits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 { X  Y }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i="1" kern="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Example: {0.41, 0.32}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noProof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X,Y pair defines location of </a:t>
            </a:r>
            <a:r>
              <a:rPr lang="en-US" sz="2400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a fly in the space</a:t>
            </a:r>
          </a:p>
          <a:p>
            <a:pPr marL="514350" marR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800" b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Flies </a:t>
            </a:r>
            <a:r>
              <a:rPr lang="en-US" sz="32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vs</a:t>
            </a:r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 Tomatoes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95550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9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2550"/>
            <a:ext cx="379714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895350"/>
            <a:ext cx="43053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 eaLnBrk="0" hangingPunct="0"/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Crossover</a:t>
            </a:r>
            <a:b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</a:b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Single cut</a:t>
            </a:r>
            <a:endParaRPr lang="en-US" sz="2800" b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Flies </a:t>
            </a:r>
            <a:r>
              <a:rPr lang="en-US" sz="32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vs</a:t>
            </a:r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 Tomatoes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06" y="1885950"/>
            <a:ext cx="1568694" cy="25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895350"/>
            <a:ext cx="3886200" cy="38862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eaLnBrk="0" hangingPunct="0"/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Mutation</a:t>
            </a:r>
          </a:p>
          <a:p>
            <a:pPr algn="ctr" eaLnBrk="0" hangingPunct="0"/>
            <a:r>
              <a:rPr lang="en-US" sz="14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Gene value swap</a:t>
            </a:r>
            <a:endParaRPr lang="en-US" sz="1400" b="1" kern="0" dirty="0">
              <a:solidFill>
                <a:schemeClr val="accent2">
                  <a:lumMod val="7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06" y="2781300"/>
            <a:ext cx="156869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102353" y="2343150"/>
            <a:ext cx="13318" cy="38100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102353" y="3333750"/>
            <a:ext cx="13318" cy="45720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53200" y="1581150"/>
            <a:ext cx="304800" cy="304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3200" y="2571750"/>
            <a:ext cx="304800" cy="304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53200" y="3562350"/>
            <a:ext cx="304800" cy="304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15200" y="1581150"/>
            <a:ext cx="304800" cy="304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2571750"/>
            <a:ext cx="304800" cy="304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40453" y="3562350"/>
            <a:ext cx="708147" cy="304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  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62600" y="971550"/>
            <a:ext cx="0" cy="3581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67150"/>
            <a:ext cx="1524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5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407" y="2325568"/>
            <a:ext cx="3977709" cy="231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noProof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Fitness function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i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 </a:t>
            </a:r>
            <a:endParaRPr lang="en-US" sz="2400" b="1" i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514350" marR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800" b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Flies </a:t>
            </a:r>
            <a:r>
              <a:rPr lang="en-US" sz="32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vs</a:t>
            </a:r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 Tomatoes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2400" y="2410850"/>
            <a:ext cx="4976410" cy="1932363"/>
            <a:chOff x="878030" y="2162175"/>
            <a:chExt cx="6969028" cy="209495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495550"/>
              <a:ext cx="819656" cy="723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256" y="3019154"/>
              <a:ext cx="4572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4947">
              <a:off x="2667000" y="3486150"/>
              <a:ext cx="4572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80753">
              <a:off x="914400" y="2190750"/>
              <a:ext cx="4572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17220">
              <a:off x="5867400" y="2190750"/>
              <a:ext cx="4572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5859">
              <a:off x="7315200" y="3456864"/>
              <a:ext cx="4572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858256" y="3486150"/>
              <a:ext cx="551944" cy="3024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egoe" pitchFamily="34" charset="0"/>
                  <a:ea typeface="+mj-ea"/>
                  <a:cs typeface="Segoe" pitchFamily="34" charset="0"/>
                </a:rPr>
                <a:t>0.95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52964" y="2554912"/>
              <a:ext cx="551944" cy="3024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egoe" pitchFamily="34" charset="0"/>
                  <a:ea typeface="+mj-ea"/>
                  <a:cs typeface="Segoe" pitchFamily="34" charset="0"/>
                </a:rPr>
                <a:t>0.75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38502" y="3954681"/>
              <a:ext cx="551944" cy="3024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egoe" pitchFamily="34" charset="0"/>
                  <a:ea typeface="+mj-ea"/>
                  <a:cs typeface="Segoe" pitchFamily="34" charset="0"/>
                </a:rPr>
                <a:t>0.5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95114" y="3824058"/>
              <a:ext cx="551944" cy="3024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egoe" pitchFamily="34" charset="0"/>
                  <a:ea typeface="+mj-ea"/>
                  <a:cs typeface="Segoe" pitchFamily="34" charset="0"/>
                </a:rPr>
                <a:t>0.4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8030" y="2642933"/>
              <a:ext cx="551944" cy="3024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egoe" pitchFamily="34" charset="0"/>
                  <a:ea typeface="+mj-ea"/>
                  <a:cs typeface="Segoe" pitchFamily="34" charset="0"/>
                </a:rPr>
                <a:t>0.2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429974" y="2390775"/>
              <a:ext cx="2608626" cy="40338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148714" y="3105150"/>
              <a:ext cx="889886" cy="4572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4858256" y="2495550"/>
              <a:ext cx="994708" cy="210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4858256" y="2857364"/>
              <a:ext cx="2436858" cy="70498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4858256" y="2945385"/>
              <a:ext cx="94744" cy="737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52550"/>
            <a:ext cx="312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3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57138"/>
            <a:ext cx="2376487" cy="244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020056" y="1276350"/>
            <a:ext cx="551944" cy="783210"/>
            <a:chOff x="878030" y="2162175"/>
            <a:chExt cx="551944" cy="783210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80753">
              <a:off x="914400" y="2190750"/>
              <a:ext cx="4572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78030" y="2642933"/>
              <a:ext cx="551944" cy="3024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egoe" pitchFamily="34" charset="0"/>
                  <a:ea typeface="+mj-ea"/>
                  <a:cs typeface="Segoe" pitchFamily="34" charset="0"/>
                </a:rPr>
                <a:t>0.2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600" y="895350"/>
            <a:ext cx="8610600" cy="68966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noProof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Selection - </a:t>
            </a:r>
            <a:r>
              <a:rPr lang="en-US" sz="2400" b="1" i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Roulette wheel</a:t>
            </a:r>
            <a:endParaRPr kumimoji="0" lang="en-US" sz="32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Flies </a:t>
            </a:r>
            <a:r>
              <a:rPr lang="en-US" sz="32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vs</a:t>
            </a:r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 Tomatoes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620256" y="2107102"/>
            <a:ext cx="551944" cy="769448"/>
            <a:chOff x="4858256" y="3019154"/>
            <a:chExt cx="551944" cy="769448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256" y="3019154"/>
              <a:ext cx="4572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858256" y="3486150"/>
              <a:ext cx="551944" cy="3024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egoe" pitchFamily="34" charset="0"/>
                  <a:ea typeface="+mj-ea"/>
                  <a:cs typeface="Segoe" pitchFamily="34" charset="0"/>
                </a:rPr>
                <a:t>0.95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05400" y="4162561"/>
            <a:ext cx="551944" cy="695189"/>
            <a:chOff x="5852964" y="2162175"/>
            <a:chExt cx="551944" cy="695189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17220">
              <a:off x="5867400" y="2190750"/>
              <a:ext cx="4572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852964" y="2554912"/>
              <a:ext cx="551944" cy="3024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egoe" pitchFamily="34" charset="0"/>
                  <a:ea typeface="+mj-ea"/>
                  <a:cs typeface="Segoe" pitchFamily="34" charset="0"/>
                </a:rPr>
                <a:t>0.75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25494" y="3296192"/>
            <a:ext cx="551944" cy="799558"/>
            <a:chOff x="2638502" y="3457575"/>
            <a:chExt cx="551944" cy="79955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4947">
              <a:off x="2667000" y="3486150"/>
              <a:ext cx="4572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638502" y="3954681"/>
              <a:ext cx="551944" cy="3024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egoe" pitchFamily="34" charset="0"/>
                  <a:ea typeface="+mj-ea"/>
                  <a:cs typeface="Segoe" pitchFamily="34" charset="0"/>
                </a:rPr>
                <a:t>0.5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1962150"/>
            <a:ext cx="551944" cy="669646"/>
            <a:chOff x="7295114" y="3456864"/>
            <a:chExt cx="551944" cy="669646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5859">
              <a:off x="7315200" y="3456864"/>
              <a:ext cx="4572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295114" y="3824058"/>
              <a:ext cx="551944" cy="3024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egoe" pitchFamily="34" charset="0"/>
                  <a:ea typeface="+mj-ea"/>
                  <a:cs typeface="Segoe" pitchFamily="34" charset="0"/>
                </a:rPr>
                <a:t>0.4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162800" y="350081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Take a note that every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fly has a chance to propagate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kern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its</a:t>
            </a:r>
            <a: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 genes!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Features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GA can find optimal solutions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GA can adjust solution in changing environment</a:t>
            </a:r>
            <a:endParaRPr kumimoji="0" lang="en-US" sz="2400" b="1" i="1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noProof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Issues</a:t>
            </a:r>
            <a:endParaRPr lang="en-US" sz="2800" b="1" kern="0" dirty="0">
              <a:solidFill>
                <a:schemeClr val="accent2">
                  <a:lumMod val="7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i="1" kern="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May stuck in local optimum</a:t>
            </a:r>
          </a:p>
          <a:p>
            <a:pPr algn="ctr" eaLnBrk="0" hangingPunct="0"/>
            <a:r>
              <a:rPr lang="en-US" sz="2400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Chromosome construction and related operations </a:t>
            </a:r>
          </a:p>
          <a:p>
            <a:pPr algn="ctr" eaLnBrk="0" hangingPunct="0"/>
            <a:r>
              <a:rPr lang="en-US" sz="2400" b="1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c</a:t>
            </a:r>
            <a:r>
              <a:rPr lang="en-US" sz="2400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an lead to </a:t>
            </a:r>
            <a:r>
              <a:rPr lang="en-US" sz="2400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distortions in GA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i="1" kern="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(for more search for schema theory, alleles)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514350" marR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800" b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Flies </a:t>
            </a:r>
            <a:r>
              <a:rPr lang="en-US" sz="32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vs</a:t>
            </a:r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 Tomatoes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5912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– Role of mutation over time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9" y="971550"/>
            <a:ext cx="221538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0919" y="1733550"/>
            <a:ext cx="4267200" cy="2819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Mutation creates variation…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kern="0" dirty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…favourable mutations gets selected…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…reproduction and mutation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again…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kern="0" dirty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eaLnBrk="0" hangingPunct="0"/>
            <a: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cs typeface="Segoe" pitchFamily="34" charset="0"/>
              </a:rPr>
              <a:t>…</a:t>
            </a:r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cs typeface="Segoe" pitchFamily="34" charset="0"/>
              </a:rPr>
              <a:t>f</a:t>
            </a:r>
            <a: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cs typeface="Segoe" pitchFamily="34" charset="0"/>
              </a:rPr>
              <a:t>avourable </a:t>
            </a:r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cs typeface="Segoe" pitchFamily="34" charset="0"/>
              </a:rPr>
              <a:t>mutations gets </a:t>
            </a:r>
            <a: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cs typeface="Segoe" pitchFamily="34" charset="0"/>
              </a:rPr>
              <a:t>selected…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kern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kern="0" baseline="0" dirty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eaLnBrk="0" hangingPunct="0"/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cs typeface="Segoe" pitchFamily="34" charset="0"/>
              </a:rPr>
              <a:t>…reproduction and mutation again…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kern="0" dirty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1040476"/>
            <a:ext cx="3951316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Changes</a:t>
            </a:r>
            <a:r>
              <a:rPr kumimoji="0" lang="en-GB" sz="1600" b="1" i="1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done by mutation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that are leading towards solution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are </a:t>
            </a:r>
            <a:r>
              <a:rPr kumimoji="0" lang="en-GB" sz="1600" b="1" i="1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propagating and cumulating over time.</a:t>
            </a:r>
            <a:endParaRPr kumimoji="0" lang="en-GB" sz="16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724900" cy="54768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Evolution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Introduction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3037"/>
            <a:ext cx="20955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80927" y="3943350"/>
            <a:ext cx="2186873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Charles Darwin 1809 -1882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733550"/>
            <a:ext cx="6553200" cy="189071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 eaLnBrk="0" hangingPunct="0"/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Evolution is </a:t>
            </a:r>
            <a:r>
              <a:rPr lang="en-US" b="1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the change of </a:t>
            </a:r>
            <a:r>
              <a:rPr lang="en-US" b="1" i="1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inherited </a:t>
            </a:r>
            <a:r>
              <a:rPr lang="en-US" b="1" i="1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characteristics </a:t>
            </a:r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/>
            </a:r>
            <a:b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</a:br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of </a:t>
            </a:r>
            <a:r>
              <a:rPr lang="en-US" b="1" i="1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populations</a:t>
            </a:r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 over successive generations </a:t>
            </a:r>
            <a:b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</a:br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what leads to greater </a:t>
            </a:r>
            <a:r>
              <a:rPr lang="en-US" b="1" i="1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diversity</a:t>
            </a:r>
            <a:r>
              <a:rPr lang="en-US" b="1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 </a:t>
            </a:r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in this populations.</a:t>
            </a:r>
          </a:p>
          <a:p>
            <a:pPr algn="ctr" eaLnBrk="0" hangingPunct="0"/>
            <a:endParaRPr lang="en-US" b="1" i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cs typeface="Segoe" pitchFamily="34" charset="0"/>
            </a:endParaRPr>
          </a:p>
          <a:p>
            <a:pPr algn="ctr" eaLnBrk="0" hangingPunct="0"/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Greater diversity leads to greater chance of </a:t>
            </a:r>
            <a:r>
              <a:rPr lang="en-US" b="1" i="1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survival</a:t>
            </a:r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/>
            </a:r>
            <a:b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</a:br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in changing </a:t>
            </a:r>
            <a:r>
              <a:rPr lang="en-US" b="1" i="1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environment</a:t>
            </a:r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.</a:t>
            </a:r>
            <a:endParaRPr lang="en-US" b="1" i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cs typeface="Segoe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7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– Wide selection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1624" y="1657350"/>
            <a:ext cx="3533776" cy="2819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By doing </a:t>
            </a:r>
            <a:r>
              <a:rPr lang="en-GB" sz="1400" b="1" u="sng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roulette wheel</a:t>
            </a:r>
            <a:r>
              <a:rPr kumimoji="0" lang="en-GB" sz="1400" b="1" i="0" u="sng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selection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/>
            </a:r>
            <a:b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</a:b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(</a:t>
            </a:r>
            <a:r>
              <a:rPr kumimoji="0" lang="en-GB" sz="1400" b="0" i="1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giving chance to all guys proportionally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i="1" kern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to their fitness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) </a:t>
            </a:r>
            <a: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we can </a:t>
            </a:r>
            <a:r>
              <a:rPr lang="en-GB" sz="1400" u="sng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loose a lot of  time</a:t>
            </a:r>
            <a: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doing exploration of too many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possible solutions…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kern="0" dirty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Who knows? </a:t>
            </a:r>
            <a:r>
              <a:rPr lang="en-GB" sz="14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Maybe only endurance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i</a:t>
            </a:r>
            <a:r>
              <a:rPr lang="en-GB" sz="14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s important so why bother with the rest?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kern="0" dirty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/>
            </a:r>
            <a:b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</a:br>
            <a:endParaRPr lang="en-GB" sz="1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7" y="932270"/>
            <a:ext cx="50928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6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– Narrow selection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1624" y="1657350"/>
            <a:ext cx="3533776" cy="2819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By doing </a:t>
            </a:r>
            <a:r>
              <a:rPr kumimoji="0" lang="en-GB" sz="1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elite</a:t>
            </a:r>
            <a:r>
              <a:rPr kumimoji="0" lang="en-GB" sz="1400" b="1" i="0" u="sng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selection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/>
            </a:r>
            <a:b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</a:b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(</a:t>
            </a:r>
            <a:r>
              <a:rPr kumimoji="0" lang="en-GB" sz="1400" b="0" i="1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picking up guys with highest score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we can </a:t>
            </a:r>
            <a:r>
              <a:rPr lang="en-GB" sz="1400" u="sng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loose opportunity</a:t>
            </a:r>
            <a: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 of exploring for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other 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possible solutions…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kern="0" dirty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Who knows? </a:t>
            </a:r>
            <a:r>
              <a:rPr lang="en-GB" sz="14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Maybe high enough</a:t>
            </a:r>
            <a:br>
              <a:rPr lang="en-GB" sz="14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</a:br>
            <a:r>
              <a:rPr lang="en-GB" sz="14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agility, wisdom or intelligence can give us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much better results?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kern="0" dirty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/>
            </a:r>
            <a:b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</a:br>
            <a:endParaRPr lang="en-GB" sz="1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47750"/>
            <a:ext cx="5000625" cy="367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9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Know your enemy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1038225"/>
            <a:ext cx="4989179" cy="3667125"/>
            <a:chOff x="228600" y="1047750"/>
            <a:chExt cx="4989179" cy="36671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047750"/>
              <a:ext cx="4989179" cy="366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09600" y="1657350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Segoe" pitchFamily="34" charset="0"/>
                  <a:ea typeface="+mj-ea"/>
                  <a:cs typeface="Segoe" pitchFamily="34" charset="0"/>
                </a:rPr>
                <a:t>Local optimum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71800" y="1047750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" pitchFamily="34" charset="0"/>
                  <a:ea typeface="+mj-ea"/>
                  <a:cs typeface="Segoe" pitchFamily="34" charset="0"/>
                </a:rPr>
                <a:t>Global optimum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4267200" y="2266950"/>
              <a:ext cx="457200" cy="10668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723189" y="2114550"/>
              <a:ext cx="401011" cy="9525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1524000" y="2419350"/>
              <a:ext cx="381000" cy="6858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09600" y="2590800"/>
              <a:ext cx="304800" cy="11239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370179" y="1504950"/>
            <a:ext cx="3469021" cy="2819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Features of easily solvable search space: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Global optimum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Few local optimums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Hills to climb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kern="0" dirty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7504214">
            <a:off x="2727004" y="2452366"/>
            <a:ext cx="3810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kern="0" dirty="0" smtClean="0">
                <a:solidFill>
                  <a:srgbClr val="00B050"/>
                </a:solidFill>
                <a:latin typeface="Segoe" pitchFamily="34" charset="0"/>
                <a:ea typeface="+mj-ea"/>
                <a:cs typeface="Segoe" pitchFamily="34" charset="0"/>
              </a:rPr>
              <a:t>Hill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7190419">
            <a:off x="616206" y="2857548"/>
            <a:ext cx="3810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kern="0" dirty="0" smtClean="0">
                <a:solidFill>
                  <a:srgbClr val="00B050"/>
                </a:solidFill>
                <a:latin typeface="Segoe" pitchFamily="34" charset="0"/>
                <a:ea typeface="+mj-ea"/>
                <a:cs typeface="Segoe" pitchFamily="34" charset="0"/>
              </a:rPr>
              <a:t>Hill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3739433">
            <a:off x="1759206" y="2495549"/>
            <a:ext cx="3810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kern="0" dirty="0" smtClean="0">
                <a:solidFill>
                  <a:srgbClr val="00B050"/>
                </a:solidFill>
                <a:latin typeface="Segoe" pitchFamily="34" charset="0"/>
                <a:ea typeface="+mj-ea"/>
                <a:cs typeface="Segoe" pitchFamily="34" charset="0"/>
              </a:rPr>
              <a:t>Hill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4164014">
            <a:off x="4557691" y="2524125"/>
            <a:ext cx="3810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kern="0" dirty="0" smtClean="0">
                <a:solidFill>
                  <a:srgbClr val="00B050"/>
                </a:solidFill>
                <a:latin typeface="Segoe" pitchFamily="34" charset="0"/>
                <a:ea typeface="+mj-ea"/>
                <a:cs typeface="Segoe" pitchFamily="34" charset="0"/>
              </a:rPr>
              <a:t>Hill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8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Know your enemy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2" y="971549"/>
            <a:ext cx="5196521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504950"/>
            <a:ext cx="4038600" cy="2819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 eaLnBrk="0" hangingPunct="0"/>
            <a: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cs typeface="Segoe" pitchFamily="34" charset="0"/>
              </a:rPr>
              <a:t>Difficult search space lacks one or more features:</a:t>
            </a:r>
            <a:endParaRPr lang="en-GB" sz="1400" kern="0" dirty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Where is global optimum?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Why there are so many local </a:t>
            </a:r>
            <a:br>
              <a:rPr lang="en-GB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</a:br>
            <a:r>
              <a:rPr lang="en-GB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optimums separated in so rough way?!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Hey, there are no hills to climb!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kern="0" dirty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Co-evolution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5099"/>
            <a:ext cx="4405312" cy="378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21907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Migrate successful chromosome from</a:t>
            </a:r>
            <a:b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</a:br>
            <a:r>
              <a:rPr lang="en-GB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one population to another.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6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Combine s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olutions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that</a:t>
            </a:r>
            <a:r>
              <a:rPr lang="en-GB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 stuck in l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ocal</a:t>
            </a:r>
            <a:r>
              <a:rPr kumimoji="0" lang="en-GB" sz="16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optimums</a:t>
            </a:r>
            <a:br>
              <a:rPr kumimoji="0" lang="en-GB" sz="16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</a:br>
            <a:r>
              <a:rPr kumimoji="0" lang="en-GB" sz="16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and create even more fit individuals.</a:t>
            </a:r>
            <a:br>
              <a:rPr kumimoji="0" lang="en-GB" sz="16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</a:b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5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1" y="1352550"/>
            <a:ext cx="263538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514350" marR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DEMO2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Traveling Salesman Problem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Solving complex problems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24350"/>
            <a:ext cx="4949826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This demo uses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AForge.Net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library,</a:t>
            </a:r>
            <a:r>
              <a:rPr kumimoji="0" lang="en-GB" sz="12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check: </a:t>
            </a:r>
            <a:r>
              <a:rPr kumimoji="0" lang="en-GB" sz="1200" b="0" i="0" u="sng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  <a:hlinkClick r:id="rId3"/>
              </a:rPr>
              <a:t>www.aforgenet.com</a:t>
            </a:r>
            <a:endParaRPr kumimoji="0" lang="en-GB" sz="1200" b="0" i="0" u="sng" strike="noStrike" kern="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eaLnBrk="0" hangingPunct="0"/>
            <a:r>
              <a:rPr lang="en-GB" sz="1200" kern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And TSP problems library from </a:t>
            </a:r>
            <a:r>
              <a:rPr lang="en-GB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Heidelberg university: </a:t>
            </a:r>
            <a:r>
              <a:rPr lang="en-GB" sz="1200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  <a:hlinkClick r:id="rId4"/>
              </a:rPr>
              <a:t>http://</a:t>
            </a:r>
            <a:r>
              <a:rPr lang="en-GB" sz="1200" u="sng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  <a:hlinkClick r:id="rId4"/>
              </a:rPr>
              <a:t>www.iwr.uni-heidelberg.de/groups/comopt/software/TSPLIB95</a:t>
            </a:r>
            <a:endParaRPr kumimoji="0" lang="en-GB" sz="1200" b="0" i="0" u="sng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 eaLnBrk="0" hangingPunct="0"/>
            <a:r>
              <a:rPr lang="en-US" sz="32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cs typeface="Segoe" pitchFamily="34" charset="0"/>
              </a:rPr>
              <a:t>Definition</a:t>
            </a:r>
            <a:endParaRPr lang="en-US" sz="3200" b="1" kern="0" dirty="0">
              <a:solidFill>
                <a:schemeClr val="accent2">
                  <a:lumMod val="75000"/>
                </a:schemeClr>
              </a:solidFill>
              <a:latin typeface="Segoe" pitchFamily="34" charset="0"/>
              <a:cs typeface="Segoe" pitchFamily="34" charset="0"/>
            </a:endParaRPr>
          </a:p>
          <a:p>
            <a:pPr algn="ctr" eaLnBrk="0" hangingPunct="0"/>
            <a:r>
              <a:rPr lang="en-US" sz="2800" b="1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There </a:t>
            </a:r>
            <a:r>
              <a:rPr lang="en-US" sz="2800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is a set of cities salesman needs to visit. </a:t>
            </a:r>
            <a:endParaRPr lang="en-US" sz="2800" b="1" i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cs typeface="Segoe" pitchFamily="34" charset="0"/>
            </a:endParaRPr>
          </a:p>
          <a:p>
            <a:pPr algn="ctr" eaLnBrk="0" hangingPunct="0"/>
            <a:r>
              <a:rPr lang="en-US" sz="2800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Each city must be visited once.</a:t>
            </a:r>
            <a:endParaRPr lang="en-US" sz="2800" b="1" i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cs typeface="Segoe" pitchFamily="34" charset="0"/>
            </a:endParaRPr>
          </a:p>
          <a:p>
            <a:pPr algn="ctr" eaLnBrk="0" hangingPunct="0"/>
            <a:endParaRPr lang="en-US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cs typeface="Segoe" pitchFamily="34" charset="0"/>
            </a:endParaRPr>
          </a:p>
          <a:p>
            <a:pPr algn="ctr" eaLnBrk="0" hangingPunct="0"/>
            <a:r>
              <a:rPr lang="en-US" sz="32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cs typeface="Segoe" pitchFamily="34" charset="0"/>
              </a:rPr>
              <a:t>Task</a:t>
            </a:r>
            <a:endParaRPr lang="en-US" sz="3200" b="1" kern="0" dirty="0">
              <a:solidFill>
                <a:schemeClr val="accent2">
                  <a:lumMod val="75000"/>
                </a:schemeClr>
              </a:solidFill>
              <a:latin typeface="Segoe" pitchFamily="34" charset="0"/>
              <a:cs typeface="Segoe" pitchFamily="34" charset="0"/>
            </a:endParaRPr>
          </a:p>
          <a:p>
            <a:pPr algn="ctr" eaLnBrk="0" hangingPunct="0"/>
            <a:r>
              <a:rPr lang="en-US" sz="2800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What’s the shortest way through all the cities?</a:t>
            </a:r>
          </a:p>
          <a:p>
            <a:pPr algn="ctr" eaLnBrk="0" hangingPunct="0"/>
            <a:endParaRPr lang="en-US" sz="2800" b="1" i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Traveling Salesman Problem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622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Traveling Salesman Problem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9" y="872672"/>
            <a:ext cx="3233738" cy="27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47750"/>
            <a:ext cx="357161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76350"/>
            <a:ext cx="3604138" cy="306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40195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Search space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size for 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48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 cities problem is 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1.24e+61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kern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(which stands</a:t>
            </a:r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 </a:t>
            </a:r>
            <a: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in short for</a:t>
            </a:r>
            <a:r>
              <a:rPr lang="en-GB" sz="1400" kern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:</a:t>
            </a:r>
            <a: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 </a:t>
            </a:r>
            <a:r>
              <a:rPr lang="en-GB" sz="1400" b="1" kern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124139559253607267086228904373375038521586354677760000000000</a:t>
            </a:r>
            <a:r>
              <a:rPr lang="en-GB" sz="1400" kern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)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9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noProof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Chromosome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b="1" i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Array of unique identifiers of cities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 {   id1     id2     id3     id4     id5   }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Example: {1,3,2,4,5}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noProof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Permutation of identifiers defines city order in the route</a:t>
            </a:r>
          </a:p>
          <a:p>
            <a:pPr marL="514350" marR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800" b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Traveling Salesman Problem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495550"/>
            <a:ext cx="44672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32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57350"/>
            <a:ext cx="2438400" cy="289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895350"/>
            <a:ext cx="4305300" cy="7620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 eaLnBrk="0" hangingPunct="0"/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Crossover</a:t>
            </a:r>
            <a:b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</a:br>
            <a:r>
              <a:rPr lang="en-US" sz="14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(as in </a:t>
            </a:r>
            <a:r>
              <a:rPr lang="en-US" sz="1400" b="1" kern="0" dirty="0" err="1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AForge.Net</a:t>
            </a:r>
            <a:r>
              <a:rPr lang="en-US" sz="14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 implementation)</a:t>
            </a:r>
            <a:endParaRPr lang="en-US" sz="1600" b="1" kern="0" dirty="0" smtClean="0">
              <a:solidFill>
                <a:schemeClr val="accent2">
                  <a:lumMod val="7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Traveling Salesman Problem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895350"/>
            <a:ext cx="3886200" cy="762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eaLnBrk="0" hangingPunct="0"/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Mutation</a:t>
            </a:r>
          </a:p>
          <a:p>
            <a:pPr algn="ctr" eaLnBrk="0" hangingPunct="0"/>
            <a:r>
              <a:rPr lang="en-US" sz="1400" b="1" kern="0" dirty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cs typeface="Segoe" pitchFamily="34" charset="0"/>
              </a:rPr>
              <a:t>(as in </a:t>
            </a:r>
            <a:r>
              <a:rPr lang="en-US" sz="1400" b="1" kern="0" dirty="0" err="1">
                <a:solidFill>
                  <a:schemeClr val="accent2">
                    <a:lumMod val="75000"/>
                  </a:schemeClr>
                </a:solidFill>
                <a:latin typeface="Segoe" pitchFamily="34" charset="0"/>
                <a:cs typeface="Segoe" pitchFamily="34" charset="0"/>
              </a:rPr>
              <a:t>AForge.Net</a:t>
            </a:r>
            <a:r>
              <a:rPr lang="en-US" sz="1400" b="1" kern="0" dirty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cs typeface="Segoe" pitchFamily="34" charset="0"/>
              </a:rPr>
              <a:t> implementation</a:t>
            </a:r>
            <a:r>
              <a:rPr lang="en-US" sz="14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cs typeface="Segoe" pitchFamily="34" charset="0"/>
              </a:rPr>
              <a:t>)</a:t>
            </a:r>
            <a:endParaRPr lang="en-US" sz="1400" b="1" kern="0" dirty="0">
              <a:solidFill>
                <a:schemeClr val="accent2">
                  <a:lumMod val="75000"/>
                </a:schemeClr>
              </a:solidFill>
              <a:latin typeface="Segoe" pitchFamily="34" charset="0"/>
              <a:cs typeface="Segoe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562600" y="971550"/>
            <a:ext cx="0" cy="3581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42100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9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533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Genetics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Introduction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04950"/>
            <a:ext cx="14001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01000" y="4019550"/>
            <a:ext cx="5334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DNA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809750"/>
            <a:ext cx="6553200" cy="2133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 eaLnBrk="0" hangingPunct="0"/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Genetics is </a:t>
            </a:r>
            <a:r>
              <a:rPr lang="en-US" b="1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the </a:t>
            </a:r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science of </a:t>
            </a:r>
            <a:r>
              <a:rPr lang="en-US" b="1" i="1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genes</a:t>
            </a:r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. </a:t>
            </a:r>
          </a:p>
          <a:p>
            <a:pPr algn="ctr" eaLnBrk="0" hangingPunct="0"/>
            <a:endParaRPr lang="en-US" b="1" i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cs typeface="Segoe" pitchFamily="34" charset="0"/>
            </a:endParaRPr>
          </a:p>
          <a:p>
            <a:pPr algn="ctr" eaLnBrk="0" hangingPunct="0"/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Genes are a part of DNA molecule which carries</a:t>
            </a:r>
            <a:b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</a:br>
            <a:r>
              <a:rPr lang="en-US" b="1" i="1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information</a:t>
            </a:r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 how to build cells and pass traits to </a:t>
            </a:r>
            <a:r>
              <a:rPr lang="en-US" b="1" i="1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offspring</a:t>
            </a:r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.</a:t>
            </a:r>
            <a:endParaRPr lang="en-US" b="1" i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cs typeface="Segoe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533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noProof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Fitness function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>
              <a:solidFill>
                <a:schemeClr val="accent2">
                  <a:lumMod val="7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noProof="0" dirty="0" smtClean="0">
              <a:solidFill>
                <a:schemeClr val="accent2">
                  <a:lumMod val="7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Selection – </a:t>
            </a:r>
            <a:r>
              <a:rPr lang="en-US" sz="2800" b="1" i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Elite selection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Traveling Salesman Problem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1276350"/>
            <a:ext cx="21717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2952750"/>
            <a:ext cx="72866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6576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Features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GA can find optimal solutions</a:t>
            </a:r>
            <a:r>
              <a:rPr lang="en-US" sz="2400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… but what’s more important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i</a:t>
            </a:r>
            <a:r>
              <a:rPr lang="en-US" sz="2400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t can find solution close to global optimum </a:t>
            </a:r>
            <a:r>
              <a:rPr lang="en-US" sz="2400" b="1" i="1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quite fast!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noProof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Issues</a:t>
            </a:r>
            <a:endParaRPr lang="en-US" sz="2800" b="1" kern="0" dirty="0">
              <a:solidFill>
                <a:schemeClr val="accent2">
                  <a:lumMod val="7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i="1" kern="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May stuck in local optimum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The larger problem is, the longer we count (obvious)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Vulnerable to chromosome construction 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and used method of 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mutation, crossover and selection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514350" marR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800" b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Traveling Salesman Problem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0663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ars.els-cdn.com/content/image/1-s2.0-S0378437111001646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27316"/>
            <a:ext cx="2590800" cy="335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895350"/>
            <a:ext cx="8610600" cy="533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TSP applies to real world problems!</a:t>
            </a:r>
            <a:endParaRPr lang="en-US" sz="2800" b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Traveling Salesman Problem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5849"/>
            <a:ext cx="3048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164914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42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applications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481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eaLnBrk="0" hangingPunct="0"/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" pitchFamily="34" charset="0"/>
                <a:ea typeface="+mj-ea"/>
                <a:cs typeface="Segoe" pitchFamily="34" charset="0"/>
              </a:rPr>
              <a:t>Source:</a:t>
            </a:r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 </a:t>
            </a:r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  <a:hlinkClick r:id="rId2"/>
              </a:rPr>
              <a:t>http://</a:t>
            </a:r>
            <a: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  <a:hlinkClick r:id="rId2"/>
              </a:rPr>
              <a:t>www.talkorigins.org/faqs/genalg/genalg.html</a:t>
            </a:r>
            <a:endParaRPr lang="en-GB" sz="1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eaLnBrk="0" hangingPunct="0"/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21907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eaLnBrk="0" hangingPunct="0"/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Acoustics</a:t>
            </a:r>
          </a:p>
          <a:p>
            <a:pPr eaLnBrk="0" hangingPunct="0"/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Aerospace engineering</a:t>
            </a:r>
          </a:p>
          <a:p>
            <a:pPr eaLnBrk="0" hangingPunct="0"/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Astronomy and astrophysics</a:t>
            </a:r>
          </a:p>
          <a:p>
            <a:pPr eaLnBrk="0" hangingPunct="0"/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Chemistry</a:t>
            </a:r>
          </a:p>
          <a:p>
            <a:pPr eaLnBrk="0" hangingPunct="0"/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Electrical engineering</a:t>
            </a:r>
          </a:p>
          <a:p>
            <a:pPr eaLnBrk="0" hangingPunct="0"/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Financial markets</a:t>
            </a:r>
          </a:p>
          <a:p>
            <a:pPr eaLnBrk="0" hangingPunct="0"/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Game playing</a:t>
            </a:r>
          </a:p>
          <a:p>
            <a:pPr eaLnBrk="0" hangingPunct="0"/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Geophysics</a:t>
            </a:r>
          </a:p>
          <a:p>
            <a:pPr eaLnBrk="0" hangingPunct="0"/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Materials engineering</a:t>
            </a:r>
          </a:p>
          <a:p>
            <a:pPr eaLnBrk="0" hangingPunct="0"/>
            <a:r>
              <a:rPr lang="en-GB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Math and algorithms</a:t>
            </a:r>
            <a:endParaRPr lang="en-GB" sz="1400" kern="0" dirty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eaLnBrk="0" hangingPunct="0"/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Military and law enforcement</a:t>
            </a:r>
          </a:p>
          <a:p>
            <a:pPr eaLnBrk="0" hangingPunct="0"/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Molecular biology</a:t>
            </a:r>
          </a:p>
          <a:p>
            <a:pPr eaLnBrk="0" hangingPunct="0"/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Pattern recognition and data mining</a:t>
            </a:r>
          </a:p>
          <a:p>
            <a:pPr eaLnBrk="0" hangingPunct="0"/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Robotics</a:t>
            </a:r>
          </a:p>
          <a:p>
            <a:pPr eaLnBrk="0" hangingPunct="0"/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Routing and scheduling</a:t>
            </a:r>
          </a:p>
          <a:p>
            <a:pPr eaLnBrk="0" hangingPunct="0"/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Systems engineering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applications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66750"/>
            <a:ext cx="61912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3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applications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666750"/>
            <a:ext cx="62293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7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applications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42950"/>
            <a:ext cx="62103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0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 applications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9198037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42583"/>
            <a:ext cx="8915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Questions</a:t>
            </a:r>
          </a:p>
          <a:p>
            <a:pPr algn="ctr"/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and</a:t>
            </a:r>
          </a:p>
          <a:p>
            <a:pPr algn="ctr"/>
            <a:r>
              <a:rPr lang="en-US" sz="5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Answers</a:t>
            </a:r>
          </a:p>
          <a:p>
            <a:pPr algn="ctr"/>
            <a:endParaRPr lang="en-US" sz="3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3639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984778"/>
            <a:ext cx="89154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Genetic Algorithms</a:t>
            </a:r>
          </a:p>
          <a:p>
            <a:pPr algn="ctr"/>
            <a:endParaRPr lang="en-US" sz="3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3906619"/>
            <a:ext cx="71628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Thank you for your attention!</a:t>
            </a:r>
          </a:p>
          <a:p>
            <a:pPr algn="ctr"/>
            <a:endParaRPr lang="en-US" sz="1200" kern="0" dirty="0">
              <a:solidFill>
                <a:srgbClr val="FFFFFF"/>
              </a:solidFill>
              <a:latin typeface="Segoe UI"/>
              <a:cs typeface="Segoe U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669925"/>
            <a:ext cx="406082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71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533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Assuming…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Introduction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147888"/>
            <a:ext cx="8305800" cy="141446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 eaLnBrk="0" hangingPunct="0"/>
            <a:r>
              <a:rPr lang="en-US" b="1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/>
            </a:r>
            <a:br>
              <a:rPr lang="en-US" b="1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</a:br>
            <a:r>
              <a:rPr lang="en-US" b="1" i="1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Offspring</a:t>
            </a:r>
            <a:r>
              <a:rPr lang="en-US" b="1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 </a:t>
            </a:r>
            <a:r>
              <a:rPr lang="en-US" b="1" i="1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genes</a:t>
            </a:r>
            <a:r>
              <a:rPr lang="en-US" b="1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 keeps </a:t>
            </a:r>
            <a:r>
              <a:rPr lang="en-US" b="1" i="1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information</a:t>
            </a:r>
            <a:r>
              <a:rPr lang="en-US" b="1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 of </a:t>
            </a:r>
            <a:r>
              <a:rPr lang="en-US" b="1" i="1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inherited characteristics.</a:t>
            </a:r>
            <a:endParaRPr lang="en-US" b="1" i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cs typeface="Segoe" pitchFamily="34" charset="0"/>
            </a:endParaRPr>
          </a:p>
          <a:p>
            <a:pPr algn="ctr" eaLnBrk="0" hangingPunct="0"/>
            <a:endParaRPr lang="en-US" b="1" i="1" u="sng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cs typeface="Segoe" pitchFamily="34" charset="0"/>
            </a:endParaRPr>
          </a:p>
          <a:p>
            <a:pPr algn="ctr" eaLnBrk="0" hangingPunct="0"/>
            <a:r>
              <a:rPr lang="en-US" b="1" i="1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Populations</a:t>
            </a:r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 use </a:t>
            </a:r>
            <a:r>
              <a:rPr lang="en-US" b="1" i="1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genes</a:t>
            </a:r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 </a:t>
            </a:r>
            <a:r>
              <a:rPr lang="en-US" b="1" i="1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diversity</a:t>
            </a:r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 to </a:t>
            </a:r>
            <a:r>
              <a:rPr lang="en-US" b="1" i="1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survive</a:t>
            </a:r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 in </a:t>
            </a:r>
            <a:r>
              <a:rPr lang="en-US" b="1" i="1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environment</a:t>
            </a:r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.</a:t>
            </a:r>
            <a:endParaRPr lang="en-US" b="1" i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cs typeface="Segoe" pitchFamily="34" charset="0"/>
            </a:endParaRPr>
          </a:p>
          <a:p>
            <a:pPr eaLnBrk="0" hangingPunct="0"/>
            <a:endParaRPr lang="en-GB" sz="1400" kern="0" dirty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  <a:cs typeface="Segoe" pitchFamily="34" charset="0"/>
            </a:endParaRPr>
          </a:p>
          <a:p>
            <a:pPr algn="ctr" eaLnBrk="0" hangingPunct="0"/>
            <a:r>
              <a:rPr lang="en-US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5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533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…and that’s how creationists see it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Introduction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28750"/>
            <a:ext cx="2003425" cy="325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09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533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Evolved, created… or neither?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Introduction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1028" name="Picture 4" descr="http://www.puzzlepuzzles.com/imatjes/giraffe-drinking-at-a-pon_4ca3156818123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33550"/>
            <a:ext cx="3171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750"/>
            <a:ext cx="50006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7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886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Genetic Algorithm (GA)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1. Generate population</a:t>
            </a:r>
          </a:p>
          <a:p>
            <a:pPr algn="ctr" eaLnBrk="0" hangingPunct="0"/>
            <a:r>
              <a:rPr lang="en-US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2. Calculate fitness</a:t>
            </a:r>
          </a:p>
          <a:p>
            <a:pPr algn="ctr" eaLnBrk="0" hangingPunct="0"/>
            <a:r>
              <a:rPr lang="en-US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3. Make selection</a:t>
            </a:r>
          </a:p>
          <a:p>
            <a:pPr algn="ctr" eaLnBrk="0" hangingPunct="0"/>
            <a:r>
              <a:rPr lang="en-US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4.Crossover</a:t>
            </a:r>
            <a:endParaRPr lang="en-US" sz="24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5. Mutate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Go to 2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Done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610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5350"/>
            <a:ext cx="8610600" cy="3886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Parts of Genetic Algorithm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Chromosome and genes</a:t>
            </a:r>
            <a:endParaRPr lang="en-US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Population</a:t>
            </a:r>
          </a:p>
          <a:p>
            <a:pPr algn="ctr" eaLnBrk="0" hangingPunct="0"/>
            <a:r>
              <a:rPr lang="en-US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Fitness function</a:t>
            </a:r>
          </a:p>
          <a:p>
            <a:pPr algn="ctr" eaLnBrk="0" hangingPunct="0"/>
            <a:r>
              <a:rPr lang="en-US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Selection method</a:t>
            </a:r>
          </a:p>
          <a:p>
            <a:pPr algn="ctr" eaLnBrk="0" hangingPunct="0"/>
            <a:r>
              <a:rPr lang="en-US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cs typeface="Segoe" pitchFamily="34" charset="0"/>
              </a:rPr>
              <a:t>Crossover method</a:t>
            </a:r>
            <a:endParaRPr lang="en-US" sz="24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Mutation method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  <a:ea typeface="+mj-ea"/>
                <a:cs typeface="Segoe" pitchFamily="34" charset="0"/>
              </a:rPr>
              <a:t>Stop conditions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" pitchFamily="34" charset="0"/>
              <a:ea typeface="+mj-ea"/>
              <a:cs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/>
                <a:cs typeface="Segoe UI"/>
              </a:rPr>
              <a:t>GA</a:t>
            </a:r>
            <a:endParaRPr lang="en-US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/>
              <a:cs typeface="Segoe UI"/>
            </a:endParaRPr>
          </a:p>
          <a:p>
            <a:pPr algn="ctr"/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9727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 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kern="0" cap="none" spc="0" normalizeH="0" baseline="0" noProof="0" dirty="0" smtClean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Segoe" pitchFamily="34" charset="0"/>
            <a:ea typeface="+mj-ea"/>
            <a:cs typeface="Segoe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377599DEE2704C8779EE708BB3F114" ma:contentTypeVersion="5" ma:contentTypeDescription="Create a new document." ma:contentTypeScope="" ma:versionID="167a1f977afa380572a088e53d314f01">
  <xsd:schema xmlns:xsd="http://www.w3.org/2001/XMLSchema" xmlns:xs="http://www.w3.org/2001/XMLSchema" xmlns:p="http://schemas.microsoft.com/office/2006/metadata/properties" xmlns:ns1="http://schemas.microsoft.com/sharepoint/v3" xmlns:ns2="f1add01a-6c29-44ae-b497-8eb4c723ead2" targetNamespace="http://schemas.microsoft.com/office/2006/metadata/properties" ma:root="true" ma:fieldsID="f355bbb8bf9f496a8cbe391ff52f16e6" ns1:_="" ns2:_="">
    <xsd:import namespace="http://schemas.microsoft.com/sharepoint/v3"/>
    <xsd:import namespace="f1add01a-6c29-44ae-b497-8eb4c723ea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3" nillable="true" ma:displayName="Scheduling Start Date" ma:internalName="PublishingStartDate">
      <xsd:simpleType>
        <xsd:restriction base="dms:Unknown"/>
      </xsd:simpleType>
    </xsd:element>
    <xsd:element name="PublishingExpirationDate" ma:index="4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dd01a-6c29-44ae-b497-8eb4c723ead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dd05f13b-6407-4ac3-8673-67a6eab34f0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91c86d3-267a-4fbe-b76d-28574ddda0e1}" ma:internalName="TaxCatchAll" ma:showField="CatchAllData" ma:web="f1add01a-6c29-44ae-b497-8eb4c723ea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TaxKeywordTaxHTField xmlns="f1add01a-6c29-44ae-b497-8eb4c723ea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about Infusion</TermName>
          <TermId xmlns="http://schemas.microsoft.com/office/infopath/2007/PartnerControls">4f634e5c-5903-4238-ad89-1357aed19b1b</TermId>
        </TermInfo>
        <TermInfo xmlns="http://schemas.microsoft.com/office/infopath/2007/PartnerControls">
          <TermName xmlns="http://schemas.microsoft.com/office/infopath/2007/PartnerControls">About</TermName>
          <TermId xmlns="http://schemas.microsoft.com/office/infopath/2007/PartnerControls">0781e598-436e-45ce-801f-9dfcbba3a61f</TermId>
        </TermInfo>
        <TermInfo xmlns="http://schemas.microsoft.com/office/infopath/2007/PartnerControls">
          <TermName xmlns="http://schemas.microsoft.com/office/infopath/2007/PartnerControls">Infusion</TermName>
          <TermId xmlns="http://schemas.microsoft.com/office/infopath/2007/PartnerControls">76c318bd-e6db-4540-b34f-61e0718257d2</TermId>
        </TermInfo>
        <TermInfo xmlns="http://schemas.microsoft.com/office/infopath/2007/PartnerControls">
          <TermName xmlns="http://schemas.microsoft.com/office/infopath/2007/PartnerControls">Infusion History</TermName>
          <TermId xmlns="http://schemas.microsoft.com/office/infopath/2007/PartnerControls">f3b2ad3b-4c7c-4756-8f63-f727d04aa98e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a5d6f081-7bd1-45b6-91f7-9ba5698551b3</TermId>
        </TermInfo>
        <TermInfo xmlns="http://schemas.microsoft.com/office/infopath/2007/PartnerControls">
          <TermName xmlns="http://schemas.microsoft.com/office/infopath/2007/PartnerControls">deck</TermName>
          <TermId xmlns="http://schemas.microsoft.com/office/infopath/2007/PartnerControls">d0a7a8a3-cb5e-43b3-abe8-9547004be08c</TermId>
        </TermInfo>
        <TermInfo xmlns="http://schemas.microsoft.com/office/infopath/2007/PartnerControls">
          <TermName xmlns="http://schemas.microsoft.com/office/infopath/2007/PartnerControls">ppt.</TermName>
          <TermId xmlns="http://schemas.microsoft.com/office/infopath/2007/PartnerControls">296be853-d4ef-4eba-87b8-32c538230087</TermId>
        </TermInfo>
      </Terms>
    </TaxKeywordTaxHTField>
    <TaxCatchAll xmlns="f1add01a-6c29-44ae-b497-8eb4c723ead2">
      <Value>549</Value>
      <Value>551</Value>
      <Value>1855</Value>
      <Value>1854</Value>
      <Value>698</Value>
      <Value>1853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4F5DCB15-AEC0-48E2-A561-09551B9C7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1add01a-6c29-44ae-b497-8eb4c723ea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0FD036-438A-4C92-B209-5D3A7292DB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FD0040-A24F-4DF2-B80B-61AAA22676D4}">
  <ds:schemaRefs>
    <ds:schemaRef ds:uri="http://schemas.microsoft.com/office/2006/metadata/properties"/>
    <ds:schemaRef ds:uri="http://schemas.microsoft.com/sharepoint/v3"/>
    <ds:schemaRef ds:uri="f1add01a-6c29-44ae-b497-8eb4c723ead2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General_Presentation_Template-v1</Template>
  <TotalTime>735</TotalTime>
  <Words>811</Words>
  <Application>Microsoft Office PowerPoint</Application>
  <PresentationFormat>On-screen Show (16:9)</PresentationFormat>
  <Paragraphs>520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Content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Infusion Development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Infusion PPT Overview</dc:title>
  <dc:creator>Infusion</dc:creator>
  <cp:keywords>Infusion; deck; powerpoint; Infusion History; ppt.; about Infusion; About</cp:keywords>
  <dc:description>Infusion Presentation Package</dc:description>
  <cp:lastModifiedBy>Pawel Drozdowski</cp:lastModifiedBy>
  <cp:revision>888</cp:revision>
  <dcterms:created xsi:type="dcterms:W3CDTF">2010-01-20T16:06:35Z</dcterms:created>
  <dcterms:modified xsi:type="dcterms:W3CDTF">2013-02-19T15:35:19Z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0x010100D4377599DEE2704C8779EE708BB3F114</vt:lpwstr>
  </property>
  <property fmtid="{D5CDD505-2E9C-101B-9397-08002B2CF9AE}" pid="3" name="TaxKeyword">
    <vt:lpwstr>698;#about Infusion|4f634e5c-5903-4238-ad89-1357aed19b1b;#1853;#About|0781e598-436e-45ce-801f-9dfcbba3a61f;#1;#Infusion|76c318bd-e6db-4540-b34f-61e0718257d2;#1854;#Infusion History|f3b2ad3b-4c7c-4756-8f63-f727d04aa98e;#549;#powerpoint|a5d6f081-7bd1-45b6-9</vt:lpwstr>
  </property>
</Properties>
</file>