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8"/>
  </p:notesMasterIdLst>
  <p:sldIdLst>
    <p:sldId id="282" r:id="rId2"/>
    <p:sldId id="257" r:id="rId3"/>
    <p:sldId id="258" r:id="rId4"/>
    <p:sldId id="266" r:id="rId5"/>
    <p:sldId id="283" r:id="rId6"/>
    <p:sldId id="259" r:id="rId7"/>
    <p:sldId id="260" r:id="rId8"/>
    <p:sldId id="261" r:id="rId9"/>
    <p:sldId id="271" r:id="rId10"/>
    <p:sldId id="262" r:id="rId11"/>
    <p:sldId id="263" r:id="rId12"/>
    <p:sldId id="267" r:id="rId13"/>
    <p:sldId id="268" r:id="rId14"/>
    <p:sldId id="269" r:id="rId15"/>
    <p:sldId id="272" r:id="rId16"/>
    <p:sldId id="273" r:id="rId17"/>
    <p:sldId id="277" r:id="rId18"/>
    <p:sldId id="270" r:id="rId19"/>
    <p:sldId id="274" r:id="rId20"/>
    <p:sldId id="276" r:id="rId21"/>
    <p:sldId id="264" r:id="rId22"/>
    <p:sldId id="278" r:id="rId23"/>
    <p:sldId id="280" r:id="rId24"/>
    <p:sldId id="281" r:id="rId25"/>
    <p:sldId id="279" r:id="rId26"/>
    <p:sldId id="275" r:id="rId27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534292"/>
    <a:srgbClr val="664A8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>
        <p:scale>
          <a:sx n="50" d="100"/>
          <a:sy n="50" d="100"/>
        </p:scale>
        <p:origin x="2856" y="153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B4D143B-27C0-4366-92D3-7C10F91CCCA7}" type="datetimeFigureOut">
              <a:rPr lang="pl-PL" smtClean="0"/>
              <a:t>16.02.2016</a:t>
            </a:fld>
            <a:endParaRPr lang="pl-PL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36EF67B-16B8-4E29-B71B-4AB4369754D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971242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6EF67B-16B8-4E29-B71B-4AB4369754DB}" type="slidenum">
              <a:rPr lang="pl-PL" smtClean="0"/>
              <a:t>1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96199854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6EF67B-16B8-4E29-B71B-4AB4369754DB}" type="slidenum">
              <a:rPr lang="pl-PL" smtClean="0"/>
              <a:t>10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53895261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6EF67B-16B8-4E29-B71B-4AB4369754DB}" type="slidenum">
              <a:rPr lang="pl-PL" smtClean="0"/>
              <a:t>11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3617262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6EF67B-16B8-4E29-B71B-4AB4369754DB}" type="slidenum">
              <a:rPr lang="pl-PL" smtClean="0"/>
              <a:t>12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51121673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6EF67B-16B8-4E29-B71B-4AB4369754DB}" type="slidenum">
              <a:rPr lang="pl-PL" smtClean="0"/>
              <a:t>13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9332250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6EF67B-16B8-4E29-B71B-4AB4369754DB}" type="slidenum">
              <a:rPr lang="pl-PL" smtClean="0"/>
              <a:t>14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3965642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6EF67B-16B8-4E29-B71B-4AB4369754DB}" type="slidenum">
              <a:rPr lang="pl-PL" smtClean="0"/>
              <a:t>15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35651052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6EF67B-16B8-4E29-B71B-4AB4369754DB}" type="slidenum">
              <a:rPr lang="pl-PL" smtClean="0"/>
              <a:t>16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437648100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6EF67B-16B8-4E29-B71B-4AB4369754DB}" type="slidenum">
              <a:rPr lang="pl-PL" smtClean="0"/>
              <a:t>17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101528136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6EF67B-16B8-4E29-B71B-4AB4369754DB}" type="slidenum">
              <a:rPr lang="pl-PL" smtClean="0"/>
              <a:t>18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8783720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6EF67B-16B8-4E29-B71B-4AB4369754DB}" type="slidenum">
              <a:rPr lang="pl-PL" smtClean="0"/>
              <a:t>19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91528542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6EF67B-16B8-4E29-B71B-4AB4369754DB}" type="slidenum">
              <a:rPr lang="pl-PL" smtClean="0"/>
              <a:t>2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750730276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6EF67B-16B8-4E29-B71B-4AB4369754DB}" type="slidenum">
              <a:rPr lang="pl-PL" smtClean="0"/>
              <a:t>20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497542662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6EF67B-16B8-4E29-B71B-4AB4369754DB}" type="slidenum">
              <a:rPr lang="pl-PL" smtClean="0"/>
              <a:t>21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36660781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6EF67B-16B8-4E29-B71B-4AB4369754DB}" type="slidenum">
              <a:rPr lang="pl-PL" smtClean="0"/>
              <a:t>22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737065697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6EF67B-16B8-4E29-B71B-4AB4369754DB}" type="slidenum">
              <a:rPr lang="pl-PL" smtClean="0"/>
              <a:t>23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88918023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6EF67B-16B8-4E29-B71B-4AB4369754DB}" type="slidenum">
              <a:rPr lang="pl-PL" smtClean="0"/>
              <a:t>24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34925644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6EF67B-16B8-4E29-B71B-4AB4369754DB}" type="slidenum">
              <a:rPr lang="pl-PL" smtClean="0"/>
              <a:t>25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47732570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6EF67B-16B8-4E29-B71B-4AB4369754DB}" type="slidenum">
              <a:rPr lang="pl-PL" smtClean="0"/>
              <a:t>26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65283583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6EF67B-16B8-4E29-B71B-4AB4369754DB}" type="slidenum">
              <a:rPr lang="pl-PL" smtClean="0"/>
              <a:t>3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70685808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6EF67B-16B8-4E29-B71B-4AB4369754DB}" type="slidenum">
              <a:rPr lang="pl-PL" smtClean="0"/>
              <a:t>4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92626422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6EF67B-16B8-4E29-B71B-4AB4369754DB}" type="slidenum">
              <a:rPr lang="pl-PL" smtClean="0"/>
              <a:t>5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7312560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6EF67B-16B8-4E29-B71B-4AB4369754DB}" type="slidenum">
              <a:rPr lang="pl-PL" smtClean="0"/>
              <a:t>6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49194401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6EF67B-16B8-4E29-B71B-4AB4369754DB}" type="slidenum">
              <a:rPr lang="pl-PL" smtClean="0"/>
              <a:t>7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01358240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6EF67B-16B8-4E29-B71B-4AB4369754DB}" type="slidenum">
              <a:rPr lang="pl-PL" smtClean="0"/>
              <a:t>8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60759850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6EF67B-16B8-4E29-B71B-4AB4369754DB}" type="slidenum">
              <a:rPr lang="pl-PL" smtClean="0"/>
              <a:t>9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1147485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pl-PL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pl-P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ACA96A-4FA5-4220-A20D-932999827DA4}" type="datetimeFigureOut">
              <a:rPr lang="pl-PL" smtClean="0"/>
              <a:t>16.02.2016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23D98-13E5-40B2-AD42-6FD6C3B974A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2003158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pl-P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l-P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ACA96A-4FA5-4220-A20D-932999827DA4}" type="datetimeFigureOut">
              <a:rPr lang="pl-PL" smtClean="0"/>
              <a:t>16.02.2016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23D98-13E5-40B2-AD42-6FD6C3B974A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9604441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pl-P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l-P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ACA96A-4FA5-4220-A20D-932999827DA4}" type="datetimeFigureOut">
              <a:rPr lang="pl-PL" smtClean="0"/>
              <a:t>16.02.2016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23D98-13E5-40B2-AD42-6FD6C3B974A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5943433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pl-P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l-P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ACA96A-4FA5-4220-A20D-932999827DA4}" type="datetimeFigureOut">
              <a:rPr lang="pl-PL" smtClean="0"/>
              <a:t>16.02.2016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23D98-13E5-40B2-AD42-6FD6C3B974A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3104367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pl-P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ACA96A-4FA5-4220-A20D-932999827DA4}" type="datetimeFigureOut">
              <a:rPr lang="pl-PL" smtClean="0"/>
              <a:t>16.02.2016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23D98-13E5-40B2-AD42-6FD6C3B974A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5300550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pl-PL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l-PL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l-PL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ACA96A-4FA5-4220-A20D-932999827DA4}" type="datetimeFigureOut">
              <a:rPr lang="pl-PL" smtClean="0"/>
              <a:t>16.02.2016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23D98-13E5-40B2-AD42-6FD6C3B974A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840316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pl-P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l-PL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l-PL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ACA96A-4FA5-4220-A20D-932999827DA4}" type="datetimeFigureOut">
              <a:rPr lang="pl-PL" smtClean="0"/>
              <a:t>16.02.2016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23D98-13E5-40B2-AD42-6FD6C3B974A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1148673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pl-PL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ACA96A-4FA5-4220-A20D-932999827DA4}" type="datetimeFigureOut">
              <a:rPr lang="pl-PL" smtClean="0"/>
              <a:t>16.02.2016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23D98-13E5-40B2-AD42-6FD6C3B974A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180584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ACA96A-4FA5-4220-A20D-932999827DA4}" type="datetimeFigureOut">
              <a:rPr lang="pl-PL" smtClean="0"/>
              <a:t>16.02.2016</a:t>
            </a:fld>
            <a:endParaRPr lang="pl-P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23D98-13E5-40B2-AD42-6FD6C3B974A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3550829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pl-P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l-P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ACA96A-4FA5-4220-A20D-932999827DA4}" type="datetimeFigureOut">
              <a:rPr lang="pl-PL" smtClean="0"/>
              <a:t>16.02.2016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23D98-13E5-40B2-AD42-6FD6C3B974A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0854653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pl-PL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ACA96A-4FA5-4220-A20D-932999827DA4}" type="datetimeFigureOut">
              <a:rPr lang="pl-PL" smtClean="0"/>
              <a:t>16.02.2016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23D98-13E5-40B2-AD42-6FD6C3B974A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9900651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pl-P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l-P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ACA96A-4FA5-4220-A20D-932999827DA4}" type="datetimeFigureOut">
              <a:rPr lang="pl-PL" smtClean="0"/>
              <a:t>16.02.2016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723D98-13E5-40B2-AD42-6FD6C3B974A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9064338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s://devcenter.heroku.com/changelog-items/550" TargetMode="Externa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hyperlink" Target="https://github.com/heroku/heroku-buildpack-gradle" TargetMode="External"/><Relationship Id="rId13" Type="http://schemas.openxmlformats.org/officeDocument/2006/relationships/hyperlink" Target="https://github.com/heroku/heroku-buildpack-go" TargetMode="External"/><Relationship Id="rId3" Type="http://schemas.openxmlformats.org/officeDocument/2006/relationships/hyperlink" Target="https://github.com/heroku/heroku-buildpack-ruby" TargetMode="External"/><Relationship Id="rId7" Type="http://schemas.openxmlformats.org/officeDocument/2006/relationships/hyperlink" Target="https://github.com/heroku/heroku-buildpack-java" TargetMode="External"/><Relationship Id="rId12" Type="http://schemas.openxmlformats.org/officeDocument/2006/relationships/hyperlink" Target="https://github.com/heroku/heroku-buildpack-php" TargetMode="Externa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github.com/heroku/heroku-buildpack-python" TargetMode="External"/><Relationship Id="rId11" Type="http://schemas.openxmlformats.org/officeDocument/2006/relationships/hyperlink" Target="https://github.com/heroku/heroku-buildpack-play" TargetMode="External"/><Relationship Id="rId5" Type="http://schemas.openxmlformats.org/officeDocument/2006/relationships/hyperlink" Target="https://github.com/heroku/heroku-buildpack-clojure" TargetMode="External"/><Relationship Id="rId10" Type="http://schemas.openxmlformats.org/officeDocument/2006/relationships/hyperlink" Target="https://github.com/heroku/heroku-buildpack-scala" TargetMode="External"/><Relationship Id="rId4" Type="http://schemas.openxmlformats.org/officeDocument/2006/relationships/hyperlink" Target="https://github.com/heroku/heroku-buildpack-nodejs" TargetMode="External"/><Relationship Id="rId9" Type="http://schemas.openxmlformats.org/officeDocument/2006/relationships/hyperlink" Target="https://github.com/heroku/heroku-buildpack-grails" TargetMode="Externa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3" Type="http://schemas.openxmlformats.org/officeDocument/2006/relationships/image" Target="../media/image9.png"/><Relationship Id="rId7" Type="http://schemas.openxmlformats.org/officeDocument/2006/relationships/image" Target="../media/image1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10" Type="http://schemas.openxmlformats.org/officeDocument/2006/relationships/image" Target="../media/image16.png"/><Relationship Id="rId4" Type="http://schemas.openxmlformats.org/officeDocument/2006/relationships/image" Target="../media/image10.png"/><Relationship Id="rId9" Type="http://schemas.openxmlformats.org/officeDocument/2006/relationships/image" Target="../media/image1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664A86"/>
            </a:gs>
            <a:gs pos="100000">
              <a:srgbClr val="534292"/>
            </a:gs>
          </a:gsLst>
          <a:lin ang="162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58686" y="5981344"/>
            <a:ext cx="9144000" cy="876656"/>
          </a:xfrm>
        </p:spPr>
        <p:txBody>
          <a:bodyPr>
            <a:normAutofit lnSpcReduction="10000"/>
          </a:bodyPr>
          <a:lstStyle/>
          <a:p>
            <a:r>
              <a:rPr lang="pl-PL" dirty="0" smtClean="0">
                <a:solidFill>
                  <a:schemeClr val="bg1"/>
                </a:solidFill>
              </a:rPr>
              <a:t>Łukasz Gąsior</a:t>
            </a:r>
          </a:p>
          <a:p>
            <a:r>
              <a:rPr lang="pl-PL" dirty="0">
                <a:solidFill>
                  <a:schemeClr val="bg1"/>
                </a:solidFill>
              </a:rPr>
              <a:t>w</a:t>
            </a:r>
            <a:r>
              <a:rPr lang="pl-PL" dirty="0" smtClean="0">
                <a:solidFill>
                  <a:schemeClr val="bg1"/>
                </a:solidFill>
              </a:rPr>
              <a:t>rocnet – 16/02/2016</a:t>
            </a:r>
            <a:endParaRPr lang="pl-PL" dirty="0">
              <a:solidFill>
                <a:schemeClr val="bg1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81905" y="304800"/>
            <a:ext cx="7697561" cy="3250081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2709166" y="2775974"/>
            <a:ext cx="664303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4000" dirty="0" smtClean="0">
                <a:solidFill>
                  <a:schemeClr val="bg1"/>
                </a:solidFill>
              </a:rPr>
              <a:t>chmura przyjazna programiście</a:t>
            </a:r>
            <a:endParaRPr lang="pl-PL" sz="4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866232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664A86"/>
            </a:gs>
            <a:gs pos="100000">
              <a:srgbClr val="534292"/>
            </a:gs>
          </a:gsLst>
          <a:lin ang="162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>
                <a:solidFill>
                  <a:schemeClr val="bg1"/>
                </a:solidFill>
              </a:rPr>
              <a:t>Jak zacząć?</a:t>
            </a:r>
            <a:endParaRPr lang="pl-PL" dirty="0">
              <a:solidFill>
                <a:schemeClr val="bg1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62666" y="1586177"/>
            <a:ext cx="7266667" cy="4238095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3657863" y="6096000"/>
            <a:ext cx="487627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3200" dirty="0" smtClean="0">
                <a:solidFill>
                  <a:schemeClr val="bg1"/>
                </a:solidFill>
              </a:rPr>
              <a:t>https://toolbelt.heroku.com</a:t>
            </a:r>
            <a:endParaRPr lang="pl-PL" sz="3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855102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664A86"/>
            </a:gs>
            <a:gs pos="100000">
              <a:srgbClr val="534292"/>
            </a:gs>
          </a:gsLst>
          <a:lin ang="162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>
                <a:solidFill>
                  <a:schemeClr val="bg1"/>
                </a:solidFill>
              </a:rPr>
              <a:t>Jak zacząć?</a:t>
            </a:r>
            <a:endParaRPr lang="pl-PL" dirty="0">
              <a:solidFill>
                <a:schemeClr val="bg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pl-PL" dirty="0" smtClean="0">
                <a:solidFill>
                  <a:schemeClr val="bg1"/>
                </a:solidFill>
                <a:latin typeface="Consolas" panose="020B0609020204030204" pitchFamily="49" charset="0"/>
              </a:rPr>
              <a:t>heroku login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pl-PL" dirty="0">
                <a:solidFill>
                  <a:schemeClr val="bg1"/>
                </a:solidFill>
                <a:latin typeface="Consolas" panose="020B0609020204030204" pitchFamily="49" charset="0"/>
              </a:rPr>
              <a:t>h</a:t>
            </a:r>
            <a:r>
              <a:rPr lang="pl-PL" dirty="0" smtClean="0">
                <a:solidFill>
                  <a:schemeClr val="bg1"/>
                </a:solidFill>
                <a:latin typeface="Consolas" panose="020B0609020204030204" pitchFamily="49" charset="0"/>
              </a:rPr>
              <a:t>eroku create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pl-PL" dirty="0">
                <a:solidFill>
                  <a:schemeClr val="bg1"/>
                </a:solidFill>
                <a:latin typeface="Consolas" panose="020B0609020204030204" pitchFamily="49" charset="0"/>
              </a:rPr>
              <a:t>g</a:t>
            </a:r>
            <a:r>
              <a:rPr lang="pl-PL" dirty="0" smtClean="0">
                <a:solidFill>
                  <a:schemeClr val="bg1"/>
                </a:solidFill>
                <a:latin typeface="Consolas" panose="020B0609020204030204" pitchFamily="49" charset="0"/>
              </a:rPr>
              <a:t>it push heroku master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pl-PL" dirty="0" smtClean="0">
                <a:solidFill>
                  <a:schemeClr val="bg1"/>
                </a:solidFill>
                <a:latin typeface="Consolas" panose="020B0609020204030204" pitchFamily="49" charset="0"/>
              </a:rPr>
              <a:t>heroku logout</a:t>
            </a:r>
            <a:endParaRPr lang="pl-PL" dirty="0">
              <a:solidFill>
                <a:schemeClr val="bg1"/>
              </a:solidFill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498191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664A86"/>
            </a:gs>
            <a:gs pos="100000">
              <a:srgbClr val="534292"/>
            </a:gs>
          </a:gsLst>
          <a:lin ang="162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>
                <a:solidFill>
                  <a:schemeClr val="bg1"/>
                </a:solidFill>
              </a:rPr>
              <a:t>Heroku Dynos</a:t>
            </a:r>
            <a:endParaRPr lang="pl-PL" dirty="0">
              <a:solidFill>
                <a:schemeClr val="bg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>
                <a:solidFill>
                  <a:schemeClr val="bg1"/>
                </a:solidFill>
              </a:rPr>
              <a:t>Dynos are isolated, virtualized Unix containers, that provide the environment required to run an application.</a:t>
            </a:r>
            <a:endParaRPr lang="pl-PL" dirty="0" smtClean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pl-PL" dirty="0">
              <a:solidFill>
                <a:schemeClr val="bg1"/>
              </a:solidFill>
            </a:endParaRPr>
          </a:p>
          <a:p>
            <a:r>
              <a:rPr lang="pl-PL" dirty="0" smtClean="0">
                <a:solidFill>
                  <a:schemeClr val="bg1"/>
                </a:solidFill>
              </a:rPr>
              <a:t>Web Dynos</a:t>
            </a:r>
          </a:p>
          <a:p>
            <a:r>
              <a:rPr lang="pl-PL" dirty="0" smtClean="0">
                <a:solidFill>
                  <a:schemeClr val="bg1"/>
                </a:solidFill>
              </a:rPr>
              <a:t>Worker Dynos</a:t>
            </a:r>
          </a:p>
          <a:p>
            <a:r>
              <a:rPr lang="pl-PL" dirty="0" smtClean="0">
                <a:solidFill>
                  <a:schemeClr val="bg1"/>
                </a:solidFill>
              </a:rPr>
              <a:t>One-off Dynos</a:t>
            </a:r>
            <a:endParaRPr lang="pl-PL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697750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664A86"/>
            </a:gs>
            <a:gs pos="100000">
              <a:srgbClr val="534292"/>
            </a:gs>
          </a:gsLst>
          <a:lin ang="162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>
                <a:solidFill>
                  <a:schemeClr val="bg1"/>
                </a:solidFill>
              </a:rPr>
              <a:t>Heroku Dynos - komendy</a:t>
            </a:r>
            <a:endParaRPr lang="pl-PL" dirty="0">
              <a:solidFill>
                <a:schemeClr val="bg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pl-PL" dirty="0">
                <a:solidFill>
                  <a:schemeClr val="bg1"/>
                </a:solidFill>
                <a:latin typeface="Consolas" panose="020B0609020204030204" pitchFamily="49" charset="0"/>
              </a:rPr>
              <a:t>h</a:t>
            </a:r>
            <a:r>
              <a:rPr lang="pl-PL" dirty="0" smtClean="0">
                <a:solidFill>
                  <a:schemeClr val="bg1"/>
                </a:solidFill>
                <a:latin typeface="Consolas" panose="020B0609020204030204" pitchFamily="49" charset="0"/>
              </a:rPr>
              <a:t>eroku ps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pl-PL" dirty="0" smtClean="0">
                <a:solidFill>
                  <a:schemeClr val="bg1"/>
                </a:solidFill>
                <a:latin typeface="Consolas" panose="020B0609020204030204" pitchFamily="49" charset="0"/>
              </a:rPr>
              <a:t>heroku ps:scale worker=2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pl-PL" dirty="0" smtClean="0">
                <a:solidFill>
                  <a:schemeClr val="bg1"/>
                </a:solidFill>
                <a:latin typeface="Consolas" panose="020B0609020204030204" pitchFamily="49" charset="0"/>
              </a:rPr>
              <a:t>heroku ps:stop worker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pl-PL" dirty="0" smtClean="0">
                <a:solidFill>
                  <a:schemeClr val="bg1"/>
                </a:solidFill>
                <a:latin typeface="Consolas" panose="020B0609020204030204" pitchFamily="49" charset="0"/>
              </a:rPr>
              <a:t>heroku ps:scale web+5</a:t>
            </a:r>
            <a:endParaRPr lang="pl-PL" dirty="0">
              <a:solidFill>
                <a:schemeClr val="bg1"/>
              </a:solidFill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312765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664A86"/>
            </a:gs>
            <a:gs pos="100000">
              <a:srgbClr val="534292"/>
            </a:gs>
          </a:gsLst>
          <a:lin ang="162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>
                <a:solidFill>
                  <a:schemeClr val="bg1"/>
                </a:solidFill>
              </a:rPr>
              <a:t>Procfile</a:t>
            </a:r>
            <a:endParaRPr lang="pl-PL" dirty="0">
              <a:solidFill>
                <a:schemeClr val="bg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pl-PL" dirty="0" smtClean="0">
                <a:solidFill>
                  <a:schemeClr val="bg1"/>
                </a:solidFill>
              </a:rPr>
              <a:t>określa co chcemy uruchomić</a:t>
            </a:r>
          </a:p>
          <a:p>
            <a:pPr marL="0" indent="0">
              <a:buNone/>
            </a:pPr>
            <a:endParaRPr lang="pl-PL" dirty="0" smtClean="0">
              <a:solidFill>
                <a:schemeClr val="bg1"/>
              </a:solidFill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lang="pl-PL" dirty="0" smtClean="0">
                <a:solidFill>
                  <a:schemeClr val="bg1"/>
                </a:solidFill>
                <a:latin typeface="Consolas" panose="020B0609020204030204" pitchFamily="49" charset="0"/>
              </a:rPr>
              <a:t>&lt;process type&gt;: &lt;command&gt;</a:t>
            </a:r>
          </a:p>
          <a:p>
            <a:pPr marL="0" indent="0">
              <a:buNone/>
            </a:pPr>
            <a:endParaRPr lang="pl-PL" dirty="0">
              <a:solidFill>
                <a:schemeClr val="bg1"/>
              </a:solidFill>
              <a:latin typeface="Consolas" panose="020B0609020204030204" pitchFamily="49" charset="0"/>
            </a:endParaRPr>
          </a:p>
          <a:p>
            <a:pPr marL="0" indent="0">
              <a:buNone/>
            </a:pPr>
            <a:endParaRPr lang="pl-PL" dirty="0" smtClean="0">
              <a:solidFill>
                <a:schemeClr val="bg1"/>
              </a:solidFill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lang="pl-PL" dirty="0" smtClean="0">
                <a:solidFill>
                  <a:schemeClr val="bg1"/>
                </a:solidFill>
                <a:latin typeface="Consolas" panose="020B0609020204030204" pitchFamily="49" charset="0"/>
              </a:rPr>
              <a:t>web: go-getting-started</a:t>
            </a:r>
          </a:p>
          <a:p>
            <a:pPr marL="0" indent="0">
              <a:buNone/>
            </a:pPr>
            <a:r>
              <a:rPr lang="pl-PL" dirty="0" smtClean="0">
                <a:solidFill>
                  <a:schemeClr val="bg1"/>
                </a:solidFill>
                <a:latin typeface="Consolas" panose="020B0609020204030204" pitchFamily="49" charset="0"/>
              </a:rPr>
              <a:t>web: java -jar lib/foobar.jar $PORT</a:t>
            </a:r>
          </a:p>
          <a:p>
            <a:pPr marL="0" indent="0">
              <a:buNone/>
            </a:pPr>
            <a:r>
              <a:rPr lang="pl-PL" dirty="0" smtClean="0">
                <a:solidFill>
                  <a:schemeClr val="bg1"/>
                </a:solidFill>
                <a:latin typeface="Consolas" panose="020B0609020204030204" pitchFamily="49" charset="0"/>
              </a:rPr>
              <a:t>queue: java -jar lib/queue-processor.jar</a:t>
            </a:r>
            <a:endParaRPr lang="pl-PL" dirty="0">
              <a:solidFill>
                <a:schemeClr val="bg1"/>
              </a:solidFill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912782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664A86"/>
            </a:gs>
            <a:gs pos="100000">
              <a:srgbClr val="534292"/>
            </a:gs>
          </a:gsLst>
          <a:lin ang="162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>
                <a:solidFill>
                  <a:schemeClr val="bg1"/>
                </a:solidFill>
              </a:rPr>
              <a:t>Slug</a:t>
            </a:r>
            <a:endParaRPr lang="pl-PL" dirty="0">
              <a:solidFill>
                <a:schemeClr val="bg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chemeClr val="bg1"/>
                </a:solidFill>
                <a:latin typeface="Calibri" panose="020F0502020204030204" pitchFamily="34" charset="0"/>
              </a:rPr>
              <a:t>compressed and pre-packaged copies of your </a:t>
            </a:r>
            <a:r>
              <a:rPr lang="en-US" dirty="0" smtClean="0">
                <a:solidFill>
                  <a:schemeClr val="bg1"/>
                </a:solidFill>
                <a:latin typeface="Calibri" panose="020F0502020204030204" pitchFamily="34" charset="0"/>
              </a:rPr>
              <a:t>application</a:t>
            </a:r>
            <a:endParaRPr lang="pl-PL" dirty="0" smtClean="0">
              <a:solidFill>
                <a:schemeClr val="bg1"/>
              </a:solidFill>
              <a:latin typeface="Calibri" panose="020F0502020204030204" pitchFamily="34" charset="0"/>
            </a:endParaRPr>
          </a:p>
          <a:p>
            <a:r>
              <a:rPr lang="pl-PL" dirty="0">
                <a:solidFill>
                  <a:schemeClr val="bg1"/>
                </a:solidFill>
                <a:latin typeface="Calibri" panose="020F0502020204030204" pitchFamily="34" charset="0"/>
              </a:rPr>
              <a:t>s</a:t>
            </a:r>
            <a:r>
              <a:rPr lang="en-US" dirty="0" smtClean="0">
                <a:solidFill>
                  <a:schemeClr val="bg1"/>
                </a:solidFill>
                <a:latin typeface="Calibri" panose="020F0502020204030204" pitchFamily="34" charset="0"/>
              </a:rPr>
              <a:t>lug compilation is currently limited to 15 minutes</a:t>
            </a:r>
            <a:endParaRPr lang="pl-PL" dirty="0" smtClean="0">
              <a:solidFill>
                <a:schemeClr val="bg1"/>
              </a:solidFill>
              <a:latin typeface="Calibri" panose="020F0502020204030204" pitchFamily="34" charset="0"/>
            </a:endParaRPr>
          </a:p>
          <a:p>
            <a:r>
              <a:rPr lang="en-US" dirty="0" smtClean="0">
                <a:solidFill>
                  <a:schemeClr val="bg1"/>
                </a:solidFill>
                <a:latin typeface="Calibri" panose="020F0502020204030204" pitchFamily="34" charset="0"/>
              </a:rPr>
              <a:t>The maximum allowed slug size (after compression) is 300MB</a:t>
            </a:r>
            <a:endParaRPr lang="pl-PL" dirty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062232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664A86"/>
            </a:gs>
            <a:gs pos="100000">
              <a:srgbClr val="534292"/>
            </a:gs>
          </a:gsLst>
          <a:lin ang="162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>
                <a:solidFill>
                  <a:schemeClr val="bg1"/>
                </a:solidFill>
              </a:rPr>
              <a:t>Stacks</a:t>
            </a:r>
            <a:endParaRPr lang="pl-PL" dirty="0">
              <a:solidFill>
                <a:schemeClr val="bg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pl-PL" dirty="0" smtClean="0">
                <a:solidFill>
                  <a:schemeClr val="bg1"/>
                </a:solidFill>
                <a:latin typeface="Calibri" panose="020F0502020204030204" pitchFamily="34" charset="0"/>
              </a:rPr>
              <a:t>Obraz wykorzystywany przez Heroku</a:t>
            </a:r>
            <a:endParaRPr lang="pl-PL" dirty="0">
              <a:solidFill>
                <a:schemeClr val="bg1"/>
              </a:solidFill>
              <a:latin typeface="Calibri" panose="020F0502020204030204" pitchFamily="34" charset="0"/>
            </a:endParaRPr>
          </a:p>
          <a:p>
            <a:endParaRPr lang="pl-PL" dirty="0" smtClean="0">
              <a:solidFill>
                <a:schemeClr val="bg1"/>
              </a:solidFill>
              <a:latin typeface="Calibri" panose="020F0502020204030204" pitchFamily="34" charset="0"/>
            </a:endParaRPr>
          </a:p>
          <a:p>
            <a:endParaRPr lang="pl-PL" dirty="0">
              <a:solidFill>
                <a:schemeClr val="bg1"/>
              </a:solidFill>
              <a:latin typeface="Calibri" panose="020F0502020204030204" pitchFamily="34" charset="0"/>
            </a:endParaRPr>
          </a:p>
          <a:p>
            <a:endParaRPr lang="pl-PL" dirty="0" smtClean="0">
              <a:solidFill>
                <a:schemeClr val="bg1"/>
              </a:solidFill>
              <a:latin typeface="Calibri" panose="020F0502020204030204" pitchFamily="34" charset="0"/>
            </a:endParaRPr>
          </a:p>
          <a:p>
            <a:endParaRPr lang="pl-PL" dirty="0">
              <a:solidFill>
                <a:schemeClr val="bg1"/>
              </a:solidFill>
              <a:latin typeface="Calibri" panose="020F0502020204030204" pitchFamily="34" charset="0"/>
            </a:endParaRPr>
          </a:p>
          <a:p>
            <a:endParaRPr lang="pl-PL" dirty="0" smtClean="0">
              <a:solidFill>
                <a:schemeClr val="bg1"/>
              </a:solidFill>
              <a:latin typeface="Calibri" panose="020F0502020204030204" pitchFamily="34" charset="0"/>
            </a:endParaRPr>
          </a:p>
          <a:p>
            <a:pPr marL="0" indent="0">
              <a:buNone/>
            </a:pPr>
            <a:r>
              <a:rPr lang="pl-PL" dirty="0" smtClean="0">
                <a:solidFill>
                  <a:schemeClr val="bg1"/>
                </a:solidFill>
                <a:latin typeface="Consolas" panose="020B0609020204030204" pitchFamily="49" charset="0"/>
              </a:rPr>
              <a:t>heroku apps:info</a:t>
            </a:r>
            <a:endParaRPr lang="pl-PL" dirty="0">
              <a:solidFill>
                <a:schemeClr val="bg1"/>
              </a:solidFill>
              <a:latin typeface="Consolas" panose="020B0609020204030204" pitchFamily="49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72402290"/>
              </p:ext>
            </p:extLst>
          </p:nvPr>
        </p:nvGraphicFramePr>
        <p:xfrm>
          <a:off x="2619375" y="2804954"/>
          <a:ext cx="6953250" cy="1097280"/>
        </p:xfrm>
        <a:graphic>
          <a:graphicData uri="http://schemas.openxmlformats.org/drawingml/2006/table">
            <a:tbl>
              <a:tblPr/>
              <a:tblGrid>
                <a:gridCol w="3476625"/>
                <a:gridCol w="3476625"/>
              </a:tblGrid>
              <a:tr h="0">
                <a:tc>
                  <a:txBody>
                    <a:bodyPr/>
                    <a:lstStyle/>
                    <a:p>
                      <a:pPr algn="l"/>
                      <a:r>
                        <a:rPr lang="pl-PL" dirty="0">
                          <a:effectLst/>
                        </a:rPr>
                        <a:t>Stack Version</a:t>
                      </a:r>
                    </a:p>
                  </a:txBody>
                  <a:tcPr anchor="ctr">
                    <a:lnL w="9525" cap="flat" cmpd="sng" algn="ctr">
                      <a:solidFill>
                        <a:srgbClr val="DEDE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EDE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EDE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EDE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pl-PL" dirty="0">
                          <a:effectLst/>
                        </a:rPr>
                        <a:t>Base Technology</a:t>
                      </a:r>
                    </a:p>
                  </a:txBody>
                  <a:tcPr anchor="ctr">
                    <a:lnL w="9525" cap="flat" cmpd="sng" algn="ctr">
                      <a:solidFill>
                        <a:srgbClr val="DEDE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EDE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EDE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EDE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pl-PL" dirty="0">
                          <a:effectLst/>
                        </a:rPr>
                        <a:t>cedar-14</a:t>
                      </a:r>
                    </a:p>
                  </a:txBody>
                  <a:tcPr anchor="ctr">
                    <a:lnL w="9525" cap="flat" cmpd="sng" algn="ctr">
                      <a:solidFill>
                        <a:srgbClr val="DEDE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EDE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EDE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EDE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dirty="0">
                          <a:effectLst/>
                        </a:rPr>
                        <a:t>Ubuntu 14.04</a:t>
                      </a:r>
                    </a:p>
                  </a:txBody>
                  <a:tcPr anchor="ctr">
                    <a:lnL w="9525" cap="flat" cmpd="sng" algn="ctr">
                      <a:solidFill>
                        <a:srgbClr val="DEDE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EDE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EDE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EDE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pl-PL" dirty="0">
                          <a:effectLst/>
                        </a:rPr>
                        <a:t>cedar (</a:t>
                      </a:r>
                      <a:r>
                        <a:rPr lang="pl-PL" u="sng" dirty="0">
                          <a:solidFill>
                            <a:srgbClr val="79589F"/>
                          </a:solidFill>
                          <a:effectLst/>
                          <a:hlinkClick r:id="rId3"/>
                        </a:rPr>
                        <a:t>deprecated</a:t>
                      </a:r>
                      <a:r>
                        <a:rPr lang="pl-PL" dirty="0">
                          <a:effectLst/>
                        </a:rPr>
                        <a:t>)</a:t>
                      </a:r>
                    </a:p>
                  </a:txBody>
                  <a:tcPr anchor="ctr">
                    <a:lnL w="9525" cap="flat" cmpd="sng" algn="ctr">
                      <a:solidFill>
                        <a:srgbClr val="DEDE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EDE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EDE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dirty="0">
                          <a:effectLst/>
                        </a:rPr>
                        <a:t>Ubuntu 10.04</a:t>
                      </a:r>
                    </a:p>
                  </a:txBody>
                  <a:tcPr anchor="ctr">
                    <a:lnL w="9525" cap="flat" cmpd="sng" algn="ctr">
                      <a:solidFill>
                        <a:srgbClr val="DEDE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EDE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EDE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06317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664A86"/>
            </a:gs>
            <a:gs pos="100000">
              <a:srgbClr val="534292"/>
            </a:gs>
          </a:gsLst>
          <a:lin ang="162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>
                <a:solidFill>
                  <a:schemeClr val="bg1"/>
                </a:solidFill>
              </a:rPr>
              <a:t>Buildpack</a:t>
            </a:r>
            <a:endParaRPr lang="pl-PL" dirty="0">
              <a:solidFill>
                <a:schemeClr val="bg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idx="1"/>
          </p:nvPr>
        </p:nvSpPr>
        <p:spPr>
          <a:xfrm>
            <a:off x="838200" y="1381126"/>
            <a:ext cx="10515600" cy="519112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l-PL" dirty="0" smtClean="0">
                <a:solidFill>
                  <a:schemeClr val="bg1"/>
                </a:solidFill>
                <a:latin typeface="Calibri" panose="020F0502020204030204" pitchFamily="34" charset="0"/>
              </a:rPr>
              <a:t>Określa sposób budowania aplikacji</a:t>
            </a:r>
            <a:endParaRPr lang="pl-PL" dirty="0">
              <a:solidFill>
                <a:schemeClr val="bg1"/>
              </a:solidFill>
              <a:latin typeface="Calibri" panose="020F0502020204030204" pitchFamily="34" charset="0"/>
            </a:endParaRPr>
          </a:p>
          <a:p>
            <a:endParaRPr lang="pl-PL" dirty="0" smtClean="0">
              <a:solidFill>
                <a:schemeClr val="bg1"/>
              </a:solidFill>
              <a:latin typeface="Calibri" panose="020F0502020204030204" pitchFamily="34" charset="0"/>
            </a:endParaRPr>
          </a:p>
          <a:p>
            <a:endParaRPr lang="pl-PL" dirty="0">
              <a:solidFill>
                <a:schemeClr val="bg1"/>
              </a:solidFill>
              <a:latin typeface="Calibri" panose="020F0502020204030204" pitchFamily="34" charset="0"/>
            </a:endParaRPr>
          </a:p>
          <a:p>
            <a:endParaRPr lang="pl-PL" dirty="0" smtClean="0">
              <a:solidFill>
                <a:schemeClr val="bg1"/>
              </a:solidFill>
              <a:latin typeface="Calibri" panose="020F0502020204030204" pitchFamily="34" charset="0"/>
            </a:endParaRPr>
          </a:p>
          <a:p>
            <a:endParaRPr lang="pl-PL" dirty="0">
              <a:solidFill>
                <a:schemeClr val="bg1"/>
              </a:solidFill>
              <a:latin typeface="Calibri" panose="020F0502020204030204" pitchFamily="34" charset="0"/>
            </a:endParaRPr>
          </a:p>
          <a:p>
            <a:endParaRPr lang="pl-PL" dirty="0" smtClean="0">
              <a:solidFill>
                <a:schemeClr val="bg1"/>
              </a:solidFill>
              <a:latin typeface="Calibri" panose="020F0502020204030204" pitchFamily="34" charset="0"/>
            </a:endParaRPr>
          </a:p>
          <a:p>
            <a:pPr marL="0" indent="0">
              <a:buNone/>
            </a:pPr>
            <a:endParaRPr lang="pl-PL" dirty="0" smtClean="0">
              <a:solidFill>
                <a:schemeClr val="bg1"/>
              </a:solidFill>
              <a:latin typeface="Consolas" panose="020B0609020204030204" pitchFamily="49" charset="0"/>
            </a:endParaRPr>
          </a:p>
          <a:p>
            <a:pPr marL="0" indent="0">
              <a:buNone/>
            </a:pPr>
            <a:endParaRPr lang="pl-PL" dirty="0" smtClean="0">
              <a:solidFill>
                <a:schemeClr val="bg1"/>
              </a:solidFill>
              <a:latin typeface="Consolas" panose="020B0609020204030204" pitchFamily="49" charset="0"/>
            </a:endParaRPr>
          </a:p>
          <a:p>
            <a:pPr marL="0" indent="0">
              <a:buNone/>
            </a:pPr>
            <a:endParaRPr lang="pl-PL" dirty="0">
              <a:solidFill>
                <a:schemeClr val="bg1"/>
              </a:solidFill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lang="pl-PL" dirty="0" smtClean="0">
                <a:solidFill>
                  <a:schemeClr val="bg1"/>
                </a:solidFill>
                <a:latin typeface="Consolas" panose="020B0609020204030204" pitchFamily="49" charset="0"/>
              </a:rPr>
              <a:t>heroku create myapp --buildpack heroku/python</a:t>
            </a:r>
            <a:endParaRPr lang="pl-PL" dirty="0">
              <a:solidFill>
                <a:schemeClr val="bg1"/>
              </a:solidFill>
              <a:latin typeface="Consolas" panose="020B0609020204030204" pitchFamily="49" charset="0"/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52202230"/>
              </p:ext>
            </p:extLst>
          </p:nvPr>
        </p:nvGraphicFramePr>
        <p:xfrm>
          <a:off x="1997868" y="1928816"/>
          <a:ext cx="8196264" cy="4095743"/>
        </p:xfrm>
        <a:graphic>
          <a:graphicData uri="http://schemas.openxmlformats.org/drawingml/2006/table">
            <a:tbl>
              <a:tblPr/>
              <a:tblGrid>
                <a:gridCol w="2732088"/>
                <a:gridCol w="2732088"/>
                <a:gridCol w="2732088"/>
              </a:tblGrid>
              <a:tr h="186497">
                <a:tc>
                  <a:txBody>
                    <a:bodyPr/>
                    <a:lstStyle/>
                    <a:p>
                      <a:pPr algn="l"/>
                      <a:r>
                        <a:rPr lang="pl-PL" sz="800" dirty="0">
                          <a:effectLst/>
                        </a:rPr>
                        <a:t>Name</a:t>
                      </a:r>
                    </a:p>
                  </a:txBody>
                  <a:tcPr marL="38170" marR="38170" marT="19085" marB="19085" anchor="ctr">
                    <a:lnL w="9525" cap="flat" cmpd="sng" algn="ctr">
                      <a:solidFill>
                        <a:srgbClr val="DEDE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EDE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EDE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EDE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pl-PL" sz="800">
                          <a:effectLst/>
                        </a:rPr>
                        <a:t>Shorthand</a:t>
                      </a:r>
                    </a:p>
                  </a:txBody>
                  <a:tcPr marL="38170" marR="38170" marT="19085" marB="19085" anchor="ctr">
                    <a:lnL w="9525" cap="flat" cmpd="sng" algn="ctr">
                      <a:solidFill>
                        <a:srgbClr val="DEDE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EDE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EDE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EDE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pl-PL" sz="800">
                          <a:effectLst/>
                        </a:rPr>
                        <a:t>URL</a:t>
                      </a:r>
                    </a:p>
                  </a:txBody>
                  <a:tcPr marL="38170" marR="38170" marT="19085" marB="19085" anchor="ctr">
                    <a:lnL w="9525" cap="flat" cmpd="sng" algn="ctr">
                      <a:solidFill>
                        <a:srgbClr val="DEDE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EDE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EDE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EDE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</a:tr>
              <a:tr h="355386">
                <a:tc>
                  <a:txBody>
                    <a:bodyPr/>
                    <a:lstStyle/>
                    <a:p>
                      <a:r>
                        <a:rPr lang="pl-PL" sz="800">
                          <a:effectLst/>
                        </a:rPr>
                        <a:t>Ruby</a:t>
                      </a:r>
                    </a:p>
                  </a:txBody>
                  <a:tcPr marL="38170" marR="38170" marT="19085" marB="19085" anchor="ctr">
                    <a:lnL w="9525" cap="flat" cmpd="sng" algn="ctr">
                      <a:solidFill>
                        <a:srgbClr val="DEDE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EDE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EDE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EDE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800">
                          <a:effectLst/>
                        </a:rPr>
                        <a:t>heroku/ruby</a:t>
                      </a:r>
                    </a:p>
                  </a:txBody>
                  <a:tcPr marL="38170" marR="38170" marT="19085" marB="19085" anchor="ctr">
                    <a:lnL w="9525" cap="flat" cmpd="sng" algn="ctr">
                      <a:solidFill>
                        <a:srgbClr val="DEDE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EDE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EDE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EDE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pl-PL" sz="800" u="sng">
                          <a:solidFill>
                            <a:srgbClr val="79589F"/>
                          </a:solidFill>
                          <a:effectLst/>
                          <a:hlinkClick r:id="rId3"/>
                        </a:rPr>
                        <a:t>https://github.com/heroku/heroku-buildpack-ruby</a:t>
                      </a:r>
                      <a:endParaRPr lang="pl-PL" sz="800">
                        <a:effectLst/>
                      </a:endParaRPr>
                    </a:p>
                  </a:txBody>
                  <a:tcPr marL="38170" marR="38170" marT="19085" marB="19085" anchor="ctr">
                    <a:lnL w="9525" cap="flat" cmpd="sng" algn="ctr">
                      <a:solidFill>
                        <a:srgbClr val="DEDE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EDE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EDE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EDE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55386">
                <a:tc>
                  <a:txBody>
                    <a:bodyPr/>
                    <a:lstStyle/>
                    <a:p>
                      <a:r>
                        <a:rPr lang="pl-PL" sz="800">
                          <a:effectLst/>
                        </a:rPr>
                        <a:t>Node.js</a:t>
                      </a:r>
                    </a:p>
                  </a:txBody>
                  <a:tcPr marL="38170" marR="38170" marT="19085" marB="19085" anchor="ctr">
                    <a:lnL w="9525" cap="flat" cmpd="sng" algn="ctr">
                      <a:solidFill>
                        <a:srgbClr val="DEDE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EDE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EDE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EDE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800">
                          <a:effectLst/>
                        </a:rPr>
                        <a:t>heroku/nodejs</a:t>
                      </a:r>
                    </a:p>
                  </a:txBody>
                  <a:tcPr marL="38170" marR="38170" marT="19085" marB="19085" anchor="ctr">
                    <a:lnL w="9525" cap="flat" cmpd="sng" algn="ctr">
                      <a:solidFill>
                        <a:srgbClr val="DEDE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EDE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EDE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EDE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pl-PL" sz="800" u="sng">
                          <a:solidFill>
                            <a:srgbClr val="79589F"/>
                          </a:solidFill>
                          <a:effectLst/>
                          <a:hlinkClick r:id="rId4"/>
                        </a:rPr>
                        <a:t>https://github.com/heroku/heroku-buildpack-nodejs</a:t>
                      </a:r>
                      <a:endParaRPr lang="pl-PL" sz="800">
                        <a:effectLst/>
                      </a:endParaRPr>
                    </a:p>
                  </a:txBody>
                  <a:tcPr marL="38170" marR="38170" marT="19085" marB="19085" anchor="ctr">
                    <a:lnL w="9525" cap="flat" cmpd="sng" algn="ctr">
                      <a:solidFill>
                        <a:srgbClr val="DEDE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EDE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EDE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EDE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55386">
                <a:tc>
                  <a:txBody>
                    <a:bodyPr/>
                    <a:lstStyle/>
                    <a:p>
                      <a:r>
                        <a:rPr lang="pl-PL" sz="800">
                          <a:effectLst/>
                        </a:rPr>
                        <a:t>Clojure</a:t>
                      </a:r>
                    </a:p>
                  </a:txBody>
                  <a:tcPr marL="38170" marR="38170" marT="19085" marB="19085" anchor="ctr">
                    <a:lnL w="9525" cap="flat" cmpd="sng" algn="ctr">
                      <a:solidFill>
                        <a:srgbClr val="DEDE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EDE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EDE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EDE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800">
                          <a:effectLst/>
                        </a:rPr>
                        <a:t>heroku/clojure</a:t>
                      </a:r>
                    </a:p>
                  </a:txBody>
                  <a:tcPr marL="38170" marR="38170" marT="19085" marB="19085" anchor="ctr">
                    <a:lnL w="9525" cap="flat" cmpd="sng" algn="ctr">
                      <a:solidFill>
                        <a:srgbClr val="DEDE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EDE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EDE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EDE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pl-PL" sz="800" u="sng">
                          <a:solidFill>
                            <a:srgbClr val="79589F"/>
                          </a:solidFill>
                          <a:effectLst/>
                          <a:hlinkClick r:id="rId5"/>
                        </a:rPr>
                        <a:t>https://github.com/heroku/heroku-buildpack-clojure</a:t>
                      </a:r>
                      <a:endParaRPr lang="pl-PL" sz="800">
                        <a:effectLst/>
                      </a:endParaRPr>
                    </a:p>
                  </a:txBody>
                  <a:tcPr marL="38170" marR="38170" marT="19085" marB="19085" anchor="ctr">
                    <a:lnL w="9525" cap="flat" cmpd="sng" algn="ctr">
                      <a:solidFill>
                        <a:srgbClr val="DEDE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EDE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EDE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EDE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55386">
                <a:tc>
                  <a:txBody>
                    <a:bodyPr/>
                    <a:lstStyle/>
                    <a:p>
                      <a:r>
                        <a:rPr lang="pl-PL" sz="800">
                          <a:effectLst/>
                        </a:rPr>
                        <a:t>Python</a:t>
                      </a:r>
                    </a:p>
                  </a:txBody>
                  <a:tcPr marL="38170" marR="38170" marT="19085" marB="19085" anchor="ctr">
                    <a:lnL w="9525" cap="flat" cmpd="sng" algn="ctr">
                      <a:solidFill>
                        <a:srgbClr val="DEDE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EDE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EDE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EDE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800">
                          <a:effectLst/>
                        </a:rPr>
                        <a:t>heroku/python</a:t>
                      </a:r>
                    </a:p>
                  </a:txBody>
                  <a:tcPr marL="38170" marR="38170" marT="19085" marB="19085" anchor="ctr">
                    <a:lnL w="9525" cap="flat" cmpd="sng" algn="ctr">
                      <a:solidFill>
                        <a:srgbClr val="DEDE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EDE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EDE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EDE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pl-PL" sz="800" u="sng">
                          <a:solidFill>
                            <a:srgbClr val="79589F"/>
                          </a:solidFill>
                          <a:effectLst/>
                          <a:hlinkClick r:id="rId6"/>
                        </a:rPr>
                        <a:t>https://github.com/heroku/heroku-buildpack-python</a:t>
                      </a:r>
                      <a:endParaRPr lang="pl-PL" sz="800">
                        <a:effectLst/>
                      </a:endParaRPr>
                    </a:p>
                  </a:txBody>
                  <a:tcPr marL="38170" marR="38170" marT="19085" marB="19085" anchor="ctr">
                    <a:lnL w="9525" cap="flat" cmpd="sng" algn="ctr">
                      <a:solidFill>
                        <a:srgbClr val="DEDE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EDE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EDE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EDE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55386">
                <a:tc>
                  <a:txBody>
                    <a:bodyPr/>
                    <a:lstStyle/>
                    <a:p>
                      <a:r>
                        <a:rPr lang="pl-PL" sz="800">
                          <a:effectLst/>
                        </a:rPr>
                        <a:t>Java</a:t>
                      </a:r>
                    </a:p>
                  </a:txBody>
                  <a:tcPr marL="38170" marR="38170" marT="19085" marB="19085" anchor="ctr">
                    <a:lnL w="9525" cap="flat" cmpd="sng" algn="ctr">
                      <a:solidFill>
                        <a:srgbClr val="DEDE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EDE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EDE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EDE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800">
                          <a:effectLst/>
                        </a:rPr>
                        <a:t>heroku/java</a:t>
                      </a:r>
                    </a:p>
                  </a:txBody>
                  <a:tcPr marL="38170" marR="38170" marT="19085" marB="19085" anchor="ctr">
                    <a:lnL w="9525" cap="flat" cmpd="sng" algn="ctr">
                      <a:solidFill>
                        <a:srgbClr val="DEDE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EDE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EDE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EDE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pl-PL" sz="800" u="sng">
                          <a:solidFill>
                            <a:srgbClr val="79589F"/>
                          </a:solidFill>
                          <a:effectLst/>
                          <a:hlinkClick r:id="rId7"/>
                        </a:rPr>
                        <a:t>https://github.com/heroku/heroku-buildpack-java</a:t>
                      </a:r>
                      <a:endParaRPr lang="pl-PL" sz="800">
                        <a:effectLst/>
                      </a:endParaRPr>
                    </a:p>
                  </a:txBody>
                  <a:tcPr marL="38170" marR="38170" marT="19085" marB="19085" anchor="ctr">
                    <a:lnL w="9525" cap="flat" cmpd="sng" algn="ctr">
                      <a:solidFill>
                        <a:srgbClr val="DEDE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EDE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EDE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EDE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55386">
                <a:tc>
                  <a:txBody>
                    <a:bodyPr/>
                    <a:lstStyle/>
                    <a:p>
                      <a:r>
                        <a:rPr lang="pl-PL" sz="800">
                          <a:effectLst/>
                        </a:rPr>
                        <a:t>Gradle</a:t>
                      </a:r>
                    </a:p>
                  </a:txBody>
                  <a:tcPr marL="38170" marR="38170" marT="19085" marB="19085" anchor="ctr">
                    <a:lnL w="9525" cap="flat" cmpd="sng" algn="ctr">
                      <a:solidFill>
                        <a:srgbClr val="DEDE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EDE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EDE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EDE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800">
                          <a:effectLst/>
                        </a:rPr>
                        <a:t>heroku/gradle</a:t>
                      </a:r>
                    </a:p>
                  </a:txBody>
                  <a:tcPr marL="38170" marR="38170" marT="19085" marB="19085" anchor="ctr">
                    <a:lnL w="9525" cap="flat" cmpd="sng" algn="ctr">
                      <a:solidFill>
                        <a:srgbClr val="DEDE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EDE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EDE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EDE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pl-PL" sz="800" u="sng">
                          <a:solidFill>
                            <a:srgbClr val="79589F"/>
                          </a:solidFill>
                          <a:effectLst/>
                          <a:hlinkClick r:id="rId8"/>
                        </a:rPr>
                        <a:t>https://github.com/heroku/heroku-buildpack-gradle</a:t>
                      </a:r>
                      <a:endParaRPr lang="pl-PL" sz="800">
                        <a:effectLst/>
                      </a:endParaRPr>
                    </a:p>
                  </a:txBody>
                  <a:tcPr marL="38170" marR="38170" marT="19085" marB="19085" anchor="ctr">
                    <a:lnL w="9525" cap="flat" cmpd="sng" algn="ctr">
                      <a:solidFill>
                        <a:srgbClr val="DEDE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EDE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EDE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EDE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55386">
                <a:tc>
                  <a:txBody>
                    <a:bodyPr/>
                    <a:lstStyle/>
                    <a:p>
                      <a:r>
                        <a:rPr lang="pl-PL" sz="800">
                          <a:effectLst/>
                        </a:rPr>
                        <a:t>Grails</a:t>
                      </a:r>
                    </a:p>
                  </a:txBody>
                  <a:tcPr marL="38170" marR="38170" marT="19085" marB="19085" anchor="ctr">
                    <a:lnL w="9525" cap="flat" cmpd="sng" algn="ctr">
                      <a:solidFill>
                        <a:srgbClr val="DEDE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EDE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EDE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EDE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pl-PL" sz="800">
                        <a:effectLst/>
                      </a:endParaRPr>
                    </a:p>
                  </a:txBody>
                  <a:tcPr marL="38170" marR="38170" marT="19085" marB="19085" anchor="ctr">
                    <a:lnL w="9525" cap="flat" cmpd="sng" algn="ctr">
                      <a:solidFill>
                        <a:srgbClr val="DEDE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EDE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EDE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EDE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pl-PL" sz="800" u="sng">
                          <a:solidFill>
                            <a:srgbClr val="79589F"/>
                          </a:solidFill>
                          <a:effectLst/>
                          <a:hlinkClick r:id="rId9"/>
                        </a:rPr>
                        <a:t>https://github.com/heroku/heroku-buildpack-grails</a:t>
                      </a:r>
                      <a:endParaRPr lang="pl-PL" sz="800">
                        <a:effectLst/>
                      </a:endParaRPr>
                    </a:p>
                  </a:txBody>
                  <a:tcPr marL="38170" marR="38170" marT="19085" marB="19085" anchor="ctr">
                    <a:lnL w="9525" cap="flat" cmpd="sng" algn="ctr">
                      <a:solidFill>
                        <a:srgbClr val="DEDE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EDE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EDE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EDE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55386">
                <a:tc>
                  <a:txBody>
                    <a:bodyPr/>
                    <a:lstStyle/>
                    <a:p>
                      <a:r>
                        <a:rPr lang="pl-PL" sz="800">
                          <a:effectLst/>
                        </a:rPr>
                        <a:t>Scala</a:t>
                      </a:r>
                    </a:p>
                  </a:txBody>
                  <a:tcPr marL="38170" marR="38170" marT="19085" marB="19085" anchor="ctr">
                    <a:lnL w="9525" cap="flat" cmpd="sng" algn="ctr">
                      <a:solidFill>
                        <a:srgbClr val="DEDE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EDE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EDE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EDE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800">
                          <a:effectLst/>
                        </a:rPr>
                        <a:t>heroku/scala</a:t>
                      </a:r>
                    </a:p>
                  </a:txBody>
                  <a:tcPr marL="38170" marR="38170" marT="19085" marB="19085" anchor="ctr">
                    <a:lnL w="9525" cap="flat" cmpd="sng" algn="ctr">
                      <a:solidFill>
                        <a:srgbClr val="DEDE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EDE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EDE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EDE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pl-PL" sz="800" u="sng">
                          <a:solidFill>
                            <a:srgbClr val="79589F"/>
                          </a:solidFill>
                          <a:effectLst/>
                          <a:hlinkClick r:id="rId10"/>
                        </a:rPr>
                        <a:t>https://github.com/heroku/heroku-buildpack-scala</a:t>
                      </a:r>
                      <a:endParaRPr lang="pl-PL" sz="800">
                        <a:effectLst/>
                      </a:endParaRPr>
                    </a:p>
                  </a:txBody>
                  <a:tcPr marL="38170" marR="38170" marT="19085" marB="19085" anchor="ctr">
                    <a:lnL w="9525" cap="flat" cmpd="sng" algn="ctr">
                      <a:solidFill>
                        <a:srgbClr val="DEDE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EDE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EDE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EDE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55386">
                <a:tc>
                  <a:txBody>
                    <a:bodyPr/>
                    <a:lstStyle/>
                    <a:p>
                      <a:r>
                        <a:rPr lang="pl-PL" sz="800">
                          <a:effectLst/>
                        </a:rPr>
                        <a:t>Play</a:t>
                      </a:r>
                    </a:p>
                  </a:txBody>
                  <a:tcPr marL="38170" marR="38170" marT="19085" marB="19085" anchor="ctr">
                    <a:lnL w="9525" cap="flat" cmpd="sng" algn="ctr">
                      <a:solidFill>
                        <a:srgbClr val="DEDE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EDE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EDE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EDE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pl-PL" sz="800">
                        <a:effectLst/>
                      </a:endParaRPr>
                    </a:p>
                  </a:txBody>
                  <a:tcPr marL="38170" marR="38170" marT="19085" marB="19085" anchor="ctr">
                    <a:lnL w="9525" cap="flat" cmpd="sng" algn="ctr">
                      <a:solidFill>
                        <a:srgbClr val="DEDE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EDE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EDE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EDE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pl-PL" sz="800" u="sng">
                          <a:solidFill>
                            <a:srgbClr val="79589F"/>
                          </a:solidFill>
                          <a:effectLst/>
                          <a:hlinkClick r:id="rId11"/>
                        </a:rPr>
                        <a:t>https://github.com/heroku/heroku-buildpack-play</a:t>
                      </a:r>
                      <a:endParaRPr lang="pl-PL" sz="800">
                        <a:effectLst/>
                      </a:endParaRPr>
                    </a:p>
                  </a:txBody>
                  <a:tcPr marL="38170" marR="38170" marT="19085" marB="19085" anchor="ctr">
                    <a:lnL w="9525" cap="flat" cmpd="sng" algn="ctr">
                      <a:solidFill>
                        <a:srgbClr val="DEDE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EDE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EDE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EDE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55386">
                <a:tc>
                  <a:txBody>
                    <a:bodyPr/>
                    <a:lstStyle/>
                    <a:p>
                      <a:r>
                        <a:rPr lang="pl-PL" sz="800">
                          <a:effectLst/>
                        </a:rPr>
                        <a:t>PHP</a:t>
                      </a:r>
                    </a:p>
                  </a:txBody>
                  <a:tcPr marL="38170" marR="38170" marT="19085" marB="19085" anchor="ctr">
                    <a:lnL w="9525" cap="flat" cmpd="sng" algn="ctr">
                      <a:solidFill>
                        <a:srgbClr val="DEDE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EDE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EDE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EDE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800">
                          <a:effectLst/>
                        </a:rPr>
                        <a:t>heroku/php</a:t>
                      </a:r>
                    </a:p>
                  </a:txBody>
                  <a:tcPr marL="38170" marR="38170" marT="19085" marB="19085" anchor="ctr">
                    <a:lnL w="9525" cap="flat" cmpd="sng" algn="ctr">
                      <a:solidFill>
                        <a:srgbClr val="DEDE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EDE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EDE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EDE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pl-PL" sz="800" u="sng">
                          <a:solidFill>
                            <a:srgbClr val="79589F"/>
                          </a:solidFill>
                          <a:effectLst/>
                          <a:hlinkClick r:id="rId12"/>
                        </a:rPr>
                        <a:t>https://github.com/heroku/heroku-buildpack-php</a:t>
                      </a:r>
                      <a:endParaRPr lang="pl-PL" sz="800">
                        <a:effectLst/>
                      </a:endParaRPr>
                    </a:p>
                  </a:txBody>
                  <a:tcPr marL="38170" marR="38170" marT="19085" marB="19085" anchor="ctr">
                    <a:lnL w="9525" cap="flat" cmpd="sng" algn="ctr">
                      <a:solidFill>
                        <a:srgbClr val="DEDE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EDE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EDE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EDE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55386">
                <a:tc>
                  <a:txBody>
                    <a:bodyPr/>
                    <a:lstStyle/>
                    <a:p>
                      <a:r>
                        <a:rPr lang="pl-PL" sz="800" dirty="0">
                          <a:effectLst/>
                        </a:rPr>
                        <a:t>Go</a:t>
                      </a:r>
                    </a:p>
                  </a:txBody>
                  <a:tcPr marL="38170" marR="38170" marT="19085" marB="19085" anchor="ctr">
                    <a:lnL w="9525" cap="flat" cmpd="sng" algn="ctr">
                      <a:solidFill>
                        <a:srgbClr val="DEDE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EDE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EDE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800">
                          <a:effectLst/>
                        </a:rPr>
                        <a:t>heroku/go</a:t>
                      </a:r>
                    </a:p>
                  </a:txBody>
                  <a:tcPr marL="38170" marR="38170" marT="19085" marB="19085" anchor="ctr">
                    <a:lnL w="9525" cap="flat" cmpd="sng" algn="ctr">
                      <a:solidFill>
                        <a:srgbClr val="DEDE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EDE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EDE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pl-PL" sz="800" u="sng" dirty="0">
                          <a:solidFill>
                            <a:srgbClr val="79589F"/>
                          </a:solidFill>
                          <a:effectLst/>
                          <a:hlinkClick r:id="rId13"/>
                        </a:rPr>
                        <a:t>https://github.com/heroku/heroku-buildpack-go</a:t>
                      </a:r>
                      <a:endParaRPr lang="pl-PL" sz="800" dirty="0">
                        <a:effectLst/>
                      </a:endParaRPr>
                    </a:p>
                  </a:txBody>
                  <a:tcPr marL="38170" marR="38170" marT="19085" marB="19085" anchor="ctr">
                    <a:lnL w="9525" cap="flat" cmpd="sng" algn="ctr">
                      <a:solidFill>
                        <a:srgbClr val="DEDE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EDE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EDE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959128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664A86"/>
            </a:gs>
            <a:gs pos="100000">
              <a:srgbClr val="534292"/>
            </a:gs>
          </a:gsLst>
          <a:lin ang="162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>
                <a:solidFill>
                  <a:schemeClr val="bg1"/>
                </a:solidFill>
              </a:rPr>
              <a:t>Regions</a:t>
            </a:r>
            <a:endParaRPr lang="pl-PL" dirty="0">
              <a:solidFill>
                <a:schemeClr val="bg1"/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05309" y="1895475"/>
            <a:ext cx="9381381" cy="2400189"/>
          </a:xfrm>
          <a:prstGeom prst="rect">
            <a:avLst/>
          </a:prstGeom>
        </p:spPr>
      </p:pic>
      <p:sp>
        <p:nvSpPr>
          <p:cNvPr id="8" name="Subtitle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>
            <a:normAutofit/>
          </a:bodyPr>
          <a:lstStyle/>
          <a:p>
            <a:endParaRPr lang="pl-PL" dirty="0">
              <a:solidFill>
                <a:schemeClr val="bg1"/>
              </a:solidFill>
            </a:endParaRPr>
          </a:p>
          <a:p>
            <a:endParaRPr lang="pl-PL" dirty="0" smtClean="0">
              <a:solidFill>
                <a:schemeClr val="bg1"/>
              </a:solidFill>
            </a:endParaRPr>
          </a:p>
          <a:p>
            <a:endParaRPr lang="pl-PL" dirty="0">
              <a:solidFill>
                <a:schemeClr val="bg1"/>
              </a:solidFill>
            </a:endParaRPr>
          </a:p>
          <a:p>
            <a:endParaRPr lang="pl-PL" dirty="0" smtClean="0">
              <a:solidFill>
                <a:schemeClr val="bg1"/>
              </a:solidFill>
            </a:endParaRPr>
          </a:p>
          <a:p>
            <a:endParaRPr lang="pl-PL" dirty="0">
              <a:solidFill>
                <a:schemeClr val="bg1"/>
              </a:solidFill>
            </a:endParaRPr>
          </a:p>
          <a:p>
            <a:endParaRPr lang="pl-PL" dirty="0" smtClean="0">
              <a:solidFill>
                <a:schemeClr val="bg1"/>
              </a:solidFill>
            </a:endParaRPr>
          </a:p>
          <a:p>
            <a:endParaRPr lang="pl-PL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pl-PL" dirty="0" smtClean="0">
                <a:solidFill>
                  <a:schemeClr val="bg1"/>
                </a:solidFill>
                <a:latin typeface="Consolas" panose="020B0609020204030204" pitchFamily="49" charset="0"/>
              </a:rPr>
              <a:t>heroku create --region eu</a:t>
            </a:r>
          </a:p>
        </p:txBody>
      </p:sp>
    </p:spTree>
    <p:extLst>
      <p:ext uri="{BB962C8B-B14F-4D97-AF65-F5344CB8AC3E}">
        <p14:creationId xmlns:p14="http://schemas.microsoft.com/office/powerpoint/2010/main" val="26096360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664A86"/>
            </a:gs>
            <a:gs pos="100000">
              <a:srgbClr val="534292"/>
            </a:gs>
          </a:gsLst>
          <a:lin ang="162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>
                <a:solidFill>
                  <a:schemeClr val="bg1"/>
                </a:solidFill>
              </a:rPr>
              <a:t>Deploy to Heroku</a:t>
            </a:r>
            <a:endParaRPr lang="pl-PL" dirty="0">
              <a:solidFill>
                <a:schemeClr val="bg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idx="1"/>
          </p:nvPr>
        </p:nvSpPr>
        <p:spPr>
          <a:xfrm>
            <a:off x="495300" y="1825625"/>
            <a:ext cx="11572875" cy="48133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>
                <a:solidFill>
                  <a:schemeClr val="bg1"/>
                </a:solidFill>
              </a:rPr>
              <a:t>&lt;a </a:t>
            </a:r>
            <a:r>
              <a:rPr lang="en-US" dirty="0" err="1" smtClean="0">
                <a:solidFill>
                  <a:schemeClr val="bg1"/>
                </a:solidFill>
              </a:rPr>
              <a:t>href</a:t>
            </a:r>
            <a:r>
              <a:rPr lang="en-US" dirty="0" smtClean="0">
                <a:solidFill>
                  <a:schemeClr val="bg1"/>
                </a:solidFill>
              </a:rPr>
              <a:t>="https://heroku.com/deploy"&gt;</a:t>
            </a:r>
          </a:p>
          <a:p>
            <a:pPr marL="0" indent="0">
              <a:buNone/>
            </a:pPr>
            <a:r>
              <a:rPr lang="en-US" dirty="0" smtClean="0">
                <a:solidFill>
                  <a:schemeClr val="bg1"/>
                </a:solidFill>
              </a:rPr>
              <a:t>  &lt;</a:t>
            </a:r>
            <a:r>
              <a:rPr lang="en-US" dirty="0" err="1" smtClean="0">
                <a:solidFill>
                  <a:schemeClr val="bg1"/>
                </a:solidFill>
              </a:rPr>
              <a:t>img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src</a:t>
            </a:r>
            <a:r>
              <a:rPr lang="en-US" dirty="0" smtClean="0">
                <a:solidFill>
                  <a:schemeClr val="bg1"/>
                </a:solidFill>
              </a:rPr>
              <a:t>="https://www.herokucdn.com/deploy/button.svg" alt="Deploy"&gt;</a:t>
            </a:r>
          </a:p>
          <a:p>
            <a:pPr marL="0" indent="0">
              <a:buNone/>
            </a:pPr>
            <a:r>
              <a:rPr lang="en-US" dirty="0" smtClean="0">
                <a:solidFill>
                  <a:schemeClr val="bg1"/>
                </a:solidFill>
              </a:rPr>
              <a:t>&lt;/a&gt;</a:t>
            </a:r>
            <a:endParaRPr lang="pl-PL" dirty="0" smtClean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pl-PL" dirty="0" smtClean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pl-PL" dirty="0" smtClean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pl-PL" dirty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pl-PL" dirty="0" smtClean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pl-PL" dirty="0" smtClean="0">
                <a:solidFill>
                  <a:schemeClr val="bg1"/>
                </a:solidFill>
              </a:rPr>
              <a:t>https://heroku.com/deploy?template=https://github.com/heroku/node-js-sample/tree/master</a:t>
            </a:r>
            <a:endParaRPr lang="pl-PL" dirty="0">
              <a:solidFill>
                <a:schemeClr val="bg1"/>
              </a:solidFill>
            </a:endParaRPr>
          </a:p>
        </p:txBody>
      </p:sp>
      <p:pic>
        <p:nvPicPr>
          <p:cNvPr id="9220" name="Picture 4" descr="Deploy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26957" y="3837782"/>
            <a:ext cx="2938087" cy="63958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845690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664A86"/>
            </a:gs>
            <a:gs pos="100000">
              <a:srgbClr val="534292"/>
            </a:gs>
          </a:gsLst>
          <a:lin ang="162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2"/>
          <p:cNvSpPr txBox="1">
            <a:spLocks/>
          </p:cNvSpPr>
          <p:nvPr/>
        </p:nvSpPr>
        <p:spPr>
          <a:xfrm>
            <a:off x="1512887" y="744020"/>
            <a:ext cx="4895055" cy="31242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pl-PL" dirty="0" smtClean="0">
              <a:solidFill>
                <a:schemeClr val="bg1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pl-PL" b="1" dirty="0" smtClean="0">
                <a:solidFill>
                  <a:schemeClr val="bg1"/>
                </a:solidFill>
              </a:rPr>
              <a:t>Łukasz Gąsior</a:t>
            </a:r>
          </a:p>
          <a:p>
            <a:endParaRPr lang="pl-PL" dirty="0" smtClean="0">
              <a:solidFill>
                <a:schemeClr val="bg1"/>
              </a:solidFill>
            </a:endParaRPr>
          </a:p>
          <a:p>
            <a:r>
              <a:rPr lang="pl-PL" dirty="0" smtClean="0">
                <a:solidFill>
                  <a:schemeClr val="bg1"/>
                </a:solidFill>
              </a:rPr>
              <a:t>gasior.net.pl</a:t>
            </a:r>
          </a:p>
          <a:p>
            <a:r>
              <a:rPr lang="pl-PL" dirty="0" smtClean="0">
                <a:solidFill>
                  <a:schemeClr val="bg1"/>
                </a:solidFill>
              </a:rPr>
              <a:t>@lukaszgasior</a:t>
            </a:r>
            <a:endParaRPr lang="pl-PL" dirty="0">
              <a:solidFill>
                <a:schemeClr val="bg1"/>
              </a:solidFill>
            </a:endParaRPr>
          </a:p>
        </p:txBody>
      </p:sp>
      <p:pic>
        <p:nvPicPr>
          <p:cNvPr id="9" name="Picture 8" descr="http://gasior.net.pl/wp-content/uploads/2014/02/resharper_essentials-243x300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10665" y="1600199"/>
            <a:ext cx="2314575" cy="2857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06882" y="585788"/>
            <a:ext cx="2638724" cy="1323975"/>
          </a:xfrm>
          <a:prstGeom prst="rect">
            <a:avLst/>
          </a:prstGeom>
          <a:ln>
            <a:noFill/>
          </a:ln>
          <a:effectLst>
            <a:outerShdw blurRad="190500" algn="tl" rotWithShape="0">
              <a:schemeClr val="bg1">
                <a:alpha val="70000"/>
              </a:schemeClr>
            </a:outerShdw>
          </a:effectLst>
        </p:spPr>
      </p:pic>
      <p:pic>
        <p:nvPicPr>
          <p:cNvPr id="1026" name="Picture 2" descr="http://www.objectivity.co.uk/wp-content/themes/objectivity/media/img/logo_objectivity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49894" y="2752724"/>
            <a:ext cx="2552700" cy="552451"/>
          </a:xfrm>
          <a:prstGeom prst="rect">
            <a:avLst/>
          </a:prstGeom>
          <a:ln>
            <a:noFill/>
          </a:ln>
          <a:effectLst>
            <a:outerShdw blurRad="190500" algn="tl" rotWithShape="0">
              <a:schemeClr val="bg1">
                <a:alpha val="70000"/>
              </a:schemeClr>
            </a:outerShdw>
          </a:effectLst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92769" y="4148136"/>
            <a:ext cx="2266950" cy="619125"/>
          </a:xfrm>
          <a:prstGeom prst="rect">
            <a:avLst/>
          </a:prstGeom>
          <a:ln>
            <a:noFill/>
          </a:ln>
          <a:effectLst>
            <a:outerShdw blurRad="190500" algn="tl" rotWithShape="0">
              <a:schemeClr val="bg1">
                <a:alpha val="70000"/>
              </a:schemeClr>
            </a:outerShdw>
          </a:effectLst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23974" y="4539528"/>
            <a:ext cx="3000375" cy="2318472"/>
          </a:xfrm>
          <a:prstGeom prst="rect">
            <a:avLst/>
          </a:prstGeom>
          <a:ln>
            <a:noFill/>
          </a:ln>
          <a:effectLst>
            <a:outerShdw blurRad="190500" algn="tl" rotWithShape="0">
              <a:schemeClr val="bg1">
                <a:alpha val="70000"/>
              </a:schemeClr>
            </a:outerShdw>
          </a:effectLst>
        </p:spPr>
      </p:pic>
    </p:spTree>
    <p:extLst>
      <p:ext uri="{BB962C8B-B14F-4D97-AF65-F5344CB8AC3E}">
        <p14:creationId xmlns:p14="http://schemas.microsoft.com/office/powerpoint/2010/main" val="23530208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664A86"/>
            </a:gs>
            <a:gs pos="100000">
              <a:srgbClr val="534292"/>
            </a:gs>
          </a:gsLst>
          <a:lin ang="162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>
                <a:solidFill>
                  <a:schemeClr val="bg1"/>
                </a:solidFill>
              </a:rPr>
              <a:t>Heroku Postgres</a:t>
            </a:r>
            <a:endParaRPr lang="pl-PL" dirty="0">
              <a:solidFill>
                <a:schemeClr val="bg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pl-PL" dirty="0" smtClean="0">
                <a:solidFill>
                  <a:schemeClr val="bg1"/>
                </a:solidFill>
                <a:latin typeface="Consolas" panose="020B0609020204030204" pitchFamily="49" charset="0"/>
              </a:rPr>
              <a:t>heroku addons:create heroku-postgresql:hobby-dev</a:t>
            </a:r>
          </a:p>
          <a:p>
            <a:pPr marL="0" indent="0">
              <a:buNone/>
            </a:pPr>
            <a:endParaRPr lang="pl-PL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sv-SE" dirty="0" smtClean="0">
                <a:solidFill>
                  <a:schemeClr val="bg1"/>
                </a:solidFill>
              </a:rPr>
              <a:t>9.5 (beta)</a:t>
            </a:r>
          </a:p>
          <a:p>
            <a:pPr marL="0" indent="0">
              <a:buNone/>
            </a:pPr>
            <a:r>
              <a:rPr lang="sv-SE" dirty="0" smtClean="0">
                <a:solidFill>
                  <a:schemeClr val="bg1"/>
                </a:solidFill>
              </a:rPr>
              <a:t>9.4 (default)</a:t>
            </a:r>
          </a:p>
          <a:p>
            <a:pPr marL="0" indent="0">
              <a:buNone/>
            </a:pPr>
            <a:r>
              <a:rPr lang="sv-SE" dirty="0" smtClean="0">
                <a:solidFill>
                  <a:schemeClr val="bg1"/>
                </a:solidFill>
              </a:rPr>
              <a:t>9.3</a:t>
            </a:r>
          </a:p>
          <a:p>
            <a:pPr marL="0" indent="0">
              <a:buNone/>
            </a:pPr>
            <a:r>
              <a:rPr lang="sv-SE" dirty="0" smtClean="0">
                <a:solidFill>
                  <a:schemeClr val="bg1"/>
                </a:solidFill>
              </a:rPr>
              <a:t>9.2</a:t>
            </a:r>
          </a:p>
          <a:p>
            <a:pPr marL="0" indent="0">
              <a:buNone/>
            </a:pPr>
            <a:r>
              <a:rPr lang="sv-SE" dirty="0" smtClean="0">
                <a:solidFill>
                  <a:schemeClr val="bg1"/>
                </a:solidFill>
              </a:rPr>
              <a:t>9.1</a:t>
            </a:r>
            <a:endParaRPr lang="pl-PL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1318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664A86"/>
            </a:gs>
            <a:gs pos="100000">
              <a:srgbClr val="534292"/>
            </a:gs>
          </a:gsLst>
          <a:lin ang="162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>
                <a:solidFill>
                  <a:schemeClr val="bg1"/>
                </a:solidFill>
              </a:rPr>
              <a:t>Dashboard</a:t>
            </a:r>
            <a:endParaRPr lang="pl-PL" dirty="0">
              <a:solidFill>
                <a:schemeClr val="bg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l-PL" dirty="0" smtClean="0">
                <a:solidFill>
                  <a:schemeClr val="bg1"/>
                </a:solidFill>
              </a:rPr>
              <a:t>https://dashboard.heroku.com</a:t>
            </a:r>
            <a:endParaRPr lang="pl-PL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976792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664A86"/>
            </a:gs>
            <a:gs pos="100000">
              <a:srgbClr val="534292"/>
            </a:gs>
          </a:gsLst>
          <a:lin ang="162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dirty="0" smtClean="0">
                <a:solidFill>
                  <a:schemeClr val="bg1"/>
                </a:solidFill>
              </a:rPr>
              <a:t>Add-ons</a:t>
            </a:r>
            <a:endParaRPr lang="pl-PL" dirty="0">
              <a:solidFill>
                <a:schemeClr val="bg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pl-PL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809493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664A86"/>
            </a:gs>
            <a:gs pos="100000">
              <a:srgbClr val="534292"/>
            </a:gs>
          </a:gsLst>
          <a:lin ang="162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dirty="0" smtClean="0">
                <a:solidFill>
                  <a:schemeClr val="bg1"/>
                </a:solidFill>
              </a:rPr>
              <a:t>Ile to kosztuje?</a:t>
            </a:r>
            <a:endParaRPr lang="pl-PL" dirty="0">
              <a:solidFill>
                <a:schemeClr val="bg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pl-PL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581865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664A86"/>
            </a:gs>
            <a:gs pos="100000">
              <a:srgbClr val="534292"/>
            </a:gs>
          </a:gsLst>
          <a:lin ang="162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mtClean="0">
                <a:solidFill>
                  <a:schemeClr val="bg1"/>
                </a:solidFill>
              </a:rPr>
              <a:t>Heroku vs MS Azure</a:t>
            </a:r>
            <a:endParaRPr lang="pl-PL" dirty="0">
              <a:solidFill>
                <a:schemeClr val="bg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pl-PL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27297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664A86"/>
            </a:gs>
            <a:gs pos="100000">
              <a:srgbClr val="534292"/>
            </a:gs>
          </a:gsLst>
          <a:lin ang="162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073775"/>
          </a:xfrm>
        </p:spPr>
        <p:txBody>
          <a:bodyPr>
            <a:normAutofit/>
          </a:bodyPr>
          <a:lstStyle/>
          <a:p>
            <a:pPr algn="ctr"/>
            <a:r>
              <a:rPr lang="pl-PL" sz="6000" dirty="0" smtClean="0">
                <a:solidFill>
                  <a:schemeClr val="bg1"/>
                </a:solidFill>
              </a:rPr>
              <a:t>Pytania?</a:t>
            </a:r>
            <a:endParaRPr lang="pl-PL" sz="6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88815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664A86"/>
            </a:gs>
            <a:gs pos="100000">
              <a:srgbClr val="534292"/>
            </a:gs>
          </a:gsLst>
          <a:lin ang="162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073775"/>
          </a:xfrm>
        </p:spPr>
        <p:txBody>
          <a:bodyPr>
            <a:normAutofit/>
          </a:bodyPr>
          <a:lstStyle/>
          <a:p>
            <a:pPr algn="ctr"/>
            <a:r>
              <a:rPr lang="pl-PL" sz="6000" dirty="0" smtClean="0">
                <a:solidFill>
                  <a:schemeClr val="bg1"/>
                </a:solidFill>
              </a:rPr>
              <a:t>Dziękuję</a:t>
            </a:r>
            <a:endParaRPr lang="pl-PL" sz="6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84540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664A86"/>
            </a:gs>
            <a:gs pos="100000">
              <a:srgbClr val="534292"/>
            </a:gs>
          </a:gsLst>
          <a:lin ang="162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Box 17"/>
          <p:cNvSpPr txBox="1"/>
          <p:nvPr/>
        </p:nvSpPr>
        <p:spPr>
          <a:xfrm>
            <a:off x="0" y="4772025"/>
            <a:ext cx="12192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4800" dirty="0" smtClean="0">
                <a:solidFill>
                  <a:schemeClr val="bg1"/>
                </a:solidFill>
              </a:rPr>
              <a:t>kto chce bilet?</a:t>
            </a:r>
            <a:endParaRPr lang="pl-PL" sz="4800" dirty="0">
              <a:solidFill>
                <a:schemeClr val="bg1"/>
              </a:solidFill>
            </a:endParaRPr>
          </a:p>
        </p:txBody>
      </p:sp>
      <p:pic>
        <p:nvPicPr>
          <p:cNvPr id="20" name="Picture 1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98119" y="1838325"/>
            <a:ext cx="7795761" cy="2085975"/>
          </a:xfrm>
          <a:prstGeom prst="rect">
            <a:avLst/>
          </a:prstGeom>
          <a:ln>
            <a:noFill/>
          </a:ln>
          <a:effectLst>
            <a:outerShdw blurRad="190500" algn="tl" rotWithShape="0">
              <a:schemeClr val="bg1">
                <a:alpha val="70000"/>
              </a:schemeClr>
            </a:outerShdw>
          </a:effectLst>
        </p:spPr>
      </p:pic>
    </p:spTree>
    <p:extLst>
      <p:ext uri="{BB962C8B-B14F-4D97-AF65-F5344CB8AC3E}">
        <p14:creationId xmlns:p14="http://schemas.microsoft.com/office/powerpoint/2010/main" val="22509089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664A86"/>
            </a:gs>
            <a:gs pos="100000">
              <a:srgbClr val="534292"/>
            </a:gs>
          </a:gsLst>
          <a:lin ang="162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>
                <a:solidFill>
                  <a:schemeClr val="bg1"/>
                </a:solidFill>
              </a:rPr>
              <a:t>16 kwietnia 2016</a:t>
            </a:r>
            <a:endParaRPr lang="pl-PL" dirty="0">
              <a:solidFill>
                <a:schemeClr val="bg1"/>
              </a:solidFill>
            </a:endParaRPr>
          </a:p>
        </p:txBody>
      </p:sp>
      <p:pic>
        <p:nvPicPr>
          <p:cNvPr id="12" name="Content Placeholder 11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72787" y="1263650"/>
            <a:ext cx="6446426" cy="4351338"/>
          </a:xfrm>
          <a:prstGeom prst="rect">
            <a:avLst/>
          </a:prstGeom>
          <a:ln>
            <a:noFill/>
          </a:ln>
          <a:effectLst>
            <a:outerShdw blurRad="190500" algn="tl" rotWithShape="0">
              <a:schemeClr val="bg1">
                <a:alpha val="70000"/>
              </a:schemeClr>
            </a:outerShdw>
          </a:effectLst>
        </p:spPr>
      </p:pic>
      <p:sp>
        <p:nvSpPr>
          <p:cNvPr id="13" name="TextBox 12"/>
          <p:cNvSpPr txBox="1"/>
          <p:nvPr/>
        </p:nvSpPr>
        <p:spPr>
          <a:xfrm>
            <a:off x="3560883" y="6221125"/>
            <a:ext cx="507023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3200" dirty="0" smtClean="0">
                <a:solidFill>
                  <a:schemeClr val="bg1"/>
                </a:solidFill>
              </a:rPr>
              <a:t>http://gwab-2016.codingtv.pl</a:t>
            </a:r>
            <a:endParaRPr lang="pl-PL" sz="3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386556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664A86"/>
            </a:gs>
            <a:gs pos="100000">
              <a:srgbClr val="534292"/>
            </a:gs>
          </a:gsLst>
          <a:lin ang="162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58686" y="5981344"/>
            <a:ext cx="9144000" cy="876656"/>
          </a:xfrm>
        </p:spPr>
        <p:txBody>
          <a:bodyPr>
            <a:normAutofit lnSpcReduction="10000"/>
          </a:bodyPr>
          <a:lstStyle/>
          <a:p>
            <a:r>
              <a:rPr lang="pl-PL" dirty="0" smtClean="0">
                <a:solidFill>
                  <a:schemeClr val="bg1"/>
                </a:solidFill>
              </a:rPr>
              <a:t>Łukasz Gąsior</a:t>
            </a:r>
          </a:p>
          <a:p>
            <a:r>
              <a:rPr lang="pl-PL" dirty="0">
                <a:solidFill>
                  <a:schemeClr val="bg1"/>
                </a:solidFill>
              </a:rPr>
              <a:t>w</a:t>
            </a:r>
            <a:r>
              <a:rPr lang="pl-PL" dirty="0" smtClean="0">
                <a:solidFill>
                  <a:schemeClr val="bg1"/>
                </a:solidFill>
              </a:rPr>
              <a:t>rocnet – 16/02/2016</a:t>
            </a:r>
            <a:endParaRPr lang="pl-PL" dirty="0">
              <a:solidFill>
                <a:schemeClr val="bg1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81905" y="304800"/>
            <a:ext cx="7697561" cy="3250081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2709166" y="2775974"/>
            <a:ext cx="664303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4000" dirty="0" smtClean="0">
                <a:solidFill>
                  <a:schemeClr val="bg1"/>
                </a:solidFill>
              </a:rPr>
              <a:t>chmura przyjazna programiście</a:t>
            </a:r>
            <a:endParaRPr lang="pl-PL" sz="4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378646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664A86"/>
            </a:gs>
            <a:gs pos="100000">
              <a:srgbClr val="534292"/>
            </a:gs>
          </a:gsLst>
          <a:lin ang="162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>
                <a:solidFill>
                  <a:schemeClr val="bg1"/>
                </a:solidFill>
              </a:rPr>
              <a:t>Agenda</a:t>
            </a:r>
            <a:endParaRPr lang="pl-PL" dirty="0">
              <a:solidFill>
                <a:schemeClr val="bg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idx="1"/>
          </p:nvPr>
        </p:nvSpPr>
        <p:spPr>
          <a:xfrm>
            <a:off x="838200" y="1514474"/>
            <a:ext cx="10515600" cy="4905375"/>
          </a:xfrm>
        </p:spPr>
        <p:txBody>
          <a:bodyPr>
            <a:normAutofit/>
          </a:bodyPr>
          <a:lstStyle/>
          <a:p>
            <a:r>
              <a:rPr lang="pl-PL" dirty="0" smtClean="0">
                <a:solidFill>
                  <a:schemeClr val="bg1"/>
                </a:solidFill>
              </a:rPr>
              <a:t>Demo </a:t>
            </a:r>
          </a:p>
          <a:p>
            <a:pPr lvl="1"/>
            <a:r>
              <a:rPr lang="pl-PL" dirty="0" smtClean="0">
                <a:solidFill>
                  <a:schemeClr val="bg1"/>
                </a:solidFill>
              </a:rPr>
              <a:t>Tworzenie aplikacji</a:t>
            </a:r>
          </a:p>
          <a:p>
            <a:pPr lvl="1"/>
            <a:r>
              <a:rPr lang="pl-PL" dirty="0" smtClean="0">
                <a:solidFill>
                  <a:schemeClr val="bg1"/>
                </a:solidFill>
              </a:rPr>
              <a:t>Deployment</a:t>
            </a:r>
          </a:p>
          <a:p>
            <a:pPr lvl="1"/>
            <a:r>
              <a:rPr lang="pl-PL" dirty="0" smtClean="0">
                <a:solidFill>
                  <a:schemeClr val="bg1"/>
                </a:solidFill>
              </a:rPr>
              <a:t>Wersjonowanie</a:t>
            </a:r>
          </a:p>
          <a:p>
            <a:pPr lvl="1"/>
            <a:r>
              <a:rPr lang="pl-PL" dirty="0" smtClean="0">
                <a:solidFill>
                  <a:schemeClr val="bg1"/>
                </a:solidFill>
              </a:rPr>
              <a:t>Logowanie</a:t>
            </a:r>
          </a:p>
          <a:p>
            <a:pPr lvl="1"/>
            <a:r>
              <a:rPr lang="pl-PL" dirty="0" smtClean="0">
                <a:solidFill>
                  <a:schemeClr val="bg1"/>
                </a:solidFill>
              </a:rPr>
              <a:t>Konfiguracja</a:t>
            </a:r>
          </a:p>
          <a:p>
            <a:r>
              <a:rPr lang="pl-PL" dirty="0" smtClean="0">
                <a:solidFill>
                  <a:schemeClr val="bg1"/>
                </a:solidFill>
              </a:rPr>
              <a:t>Czym jest Heroku</a:t>
            </a:r>
          </a:p>
          <a:p>
            <a:r>
              <a:rPr lang="pl-PL" dirty="0" smtClean="0">
                <a:solidFill>
                  <a:schemeClr val="bg1"/>
                </a:solidFill>
              </a:rPr>
              <a:t>Dashboard</a:t>
            </a:r>
          </a:p>
          <a:p>
            <a:r>
              <a:rPr lang="pl-PL" dirty="0" smtClean="0">
                <a:solidFill>
                  <a:schemeClr val="bg1"/>
                </a:solidFill>
              </a:rPr>
              <a:t>Pluginy</a:t>
            </a:r>
          </a:p>
          <a:p>
            <a:endParaRPr lang="pl-PL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569498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664A86"/>
            </a:gs>
            <a:gs pos="100000">
              <a:srgbClr val="534292"/>
            </a:gs>
          </a:gsLst>
          <a:lin ang="162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>
                <a:solidFill>
                  <a:schemeClr val="bg1"/>
                </a:solidFill>
              </a:rPr>
              <a:t>Demo!!</a:t>
            </a:r>
            <a:endParaRPr lang="pl-PL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34643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664A86"/>
            </a:gs>
            <a:gs pos="100000">
              <a:srgbClr val="534292"/>
            </a:gs>
          </a:gsLst>
          <a:lin ang="162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>
                <a:solidFill>
                  <a:schemeClr val="bg1"/>
                </a:solidFill>
              </a:rPr>
              <a:t>Czym jest Heroku</a:t>
            </a:r>
            <a:endParaRPr lang="pl-PL" dirty="0">
              <a:solidFill>
                <a:schemeClr val="bg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l-PL" dirty="0" smtClean="0">
                <a:solidFill>
                  <a:schemeClr val="bg1"/>
                </a:solidFill>
              </a:rPr>
              <a:t>Cloud application platform</a:t>
            </a:r>
          </a:p>
          <a:p>
            <a:r>
              <a:rPr lang="pl-PL" dirty="0" smtClean="0">
                <a:solidFill>
                  <a:schemeClr val="bg1"/>
                </a:solidFill>
              </a:rPr>
              <a:t>Platform as a Service (PaaS)</a:t>
            </a:r>
          </a:p>
          <a:p>
            <a:endParaRPr lang="pl-PL" dirty="0">
              <a:solidFill>
                <a:schemeClr val="bg1"/>
              </a:solidFill>
            </a:endParaRPr>
          </a:p>
          <a:p>
            <a:r>
              <a:rPr lang="pl-PL" dirty="0" smtClean="0">
                <a:solidFill>
                  <a:schemeClr val="bg1"/>
                </a:solidFill>
              </a:rPr>
              <a:t>2007 – powstanie usługi</a:t>
            </a:r>
          </a:p>
          <a:p>
            <a:r>
              <a:rPr lang="pl-PL" dirty="0" smtClean="0">
                <a:solidFill>
                  <a:schemeClr val="bg1"/>
                </a:solidFill>
              </a:rPr>
              <a:t>2011 – przejęty przez Salesforce</a:t>
            </a:r>
          </a:p>
          <a:p>
            <a:pPr lvl="2"/>
            <a:r>
              <a:rPr lang="pl-PL" dirty="0" smtClean="0">
                <a:solidFill>
                  <a:schemeClr val="bg1"/>
                </a:solidFill>
              </a:rPr>
              <a:t>MS Azure – premiera 2008, publicznie dostępny 2010</a:t>
            </a:r>
          </a:p>
          <a:p>
            <a:endParaRPr lang="pl-PL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677230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664A86"/>
            </a:gs>
            <a:gs pos="100000">
              <a:srgbClr val="534292"/>
            </a:gs>
          </a:gsLst>
          <a:lin ang="162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>
                <a:solidFill>
                  <a:schemeClr val="bg1"/>
                </a:solidFill>
              </a:rPr>
              <a:t>Czym jest Heroku</a:t>
            </a:r>
            <a:endParaRPr lang="pl-PL" dirty="0">
              <a:solidFill>
                <a:schemeClr val="bg1"/>
              </a:solidFill>
            </a:endParaRPr>
          </a:p>
        </p:txBody>
      </p:sp>
      <p:pic>
        <p:nvPicPr>
          <p:cNvPr id="6148" name="Picture 4" descr="https://node-os.com/images/nodejs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10125" y="993777"/>
            <a:ext cx="1428750" cy="1428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50" name="Picture 6" descr="http://upload.wikimedia.org/wikipedia/commons/f/f1/Ruby_logo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76539" y="2728913"/>
            <a:ext cx="1013394" cy="10144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83798" y="2083594"/>
            <a:ext cx="1257300" cy="2305050"/>
          </a:xfrm>
          <a:prstGeom prst="rect">
            <a:avLst/>
          </a:prstGeom>
        </p:spPr>
      </p:pic>
      <p:sp>
        <p:nvSpPr>
          <p:cNvPr id="13" name="Subtitle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>
            <a:normAutofit/>
          </a:bodyPr>
          <a:lstStyle/>
          <a:p>
            <a:r>
              <a:rPr lang="pl-PL" dirty="0" smtClean="0">
                <a:solidFill>
                  <a:schemeClr val="bg1"/>
                </a:solidFill>
              </a:rPr>
              <a:t>Nodejs</a:t>
            </a:r>
          </a:p>
          <a:p>
            <a:r>
              <a:rPr lang="pl-PL" dirty="0" smtClean="0">
                <a:solidFill>
                  <a:schemeClr val="bg1"/>
                </a:solidFill>
              </a:rPr>
              <a:t>Ruby</a:t>
            </a:r>
          </a:p>
          <a:p>
            <a:r>
              <a:rPr lang="pl-PL" dirty="0" smtClean="0">
                <a:solidFill>
                  <a:schemeClr val="bg1"/>
                </a:solidFill>
              </a:rPr>
              <a:t>Java</a:t>
            </a:r>
          </a:p>
          <a:p>
            <a:r>
              <a:rPr lang="pl-PL" dirty="0" smtClean="0">
                <a:solidFill>
                  <a:schemeClr val="bg1"/>
                </a:solidFill>
              </a:rPr>
              <a:t>PHP</a:t>
            </a:r>
          </a:p>
          <a:p>
            <a:r>
              <a:rPr lang="pl-PL" dirty="0" smtClean="0">
                <a:solidFill>
                  <a:schemeClr val="bg1"/>
                </a:solidFill>
              </a:rPr>
              <a:t>Python</a:t>
            </a:r>
          </a:p>
          <a:p>
            <a:r>
              <a:rPr lang="pl-PL" dirty="0" smtClean="0">
                <a:solidFill>
                  <a:schemeClr val="bg1"/>
                </a:solidFill>
              </a:rPr>
              <a:t>GoLang</a:t>
            </a:r>
          </a:p>
          <a:p>
            <a:r>
              <a:rPr lang="pl-PL" dirty="0" smtClean="0">
                <a:solidFill>
                  <a:schemeClr val="bg1"/>
                </a:solidFill>
              </a:rPr>
              <a:t>Scala</a:t>
            </a:r>
          </a:p>
          <a:p>
            <a:r>
              <a:rPr lang="pl-PL" dirty="0" smtClean="0">
                <a:solidFill>
                  <a:schemeClr val="bg1"/>
                </a:solidFill>
              </a:rPr>
              <a:t>Clojure</a:t>
            </a:r>
            <a:endParaRPr lang="pl-PL" dirty="0">
              <a:solidFill>
                <a:schemeClr val="bg1"/>
              </a:solidFill>
            </a:endParaRPr>
          </a:p>
        </p:txBody>
      </p:sp>
      <p:pic>
        <p:nvPicPr>
          <p:cNvPr id="1026" name="Picture 2" descr="https://upload.wikimedia.org/wikipedia/commons/thumb/2/27/PHP-logo.svg/2000px-PHP-logo.svg.pn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35353" y="609500"/>
            <a:ext cx="1893394" cy="10034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ttps://upload.wikimedia.org/wikipedia/commons/thumb/c/c3/Python-logo-notext.svg/1024px-Python-logo-notext.svg.pn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12488" y="4952998"/>
            <a:ext cx="1530351" cy="15303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https://golang.org/doc/gopher/gopherbw.png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27914" y="4646612"/>
            <a:ext cx="1836737" cy="18367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http://www.scala-lang.org/resources/img/smooth-spiral.png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98975" y="2547661"/>
            <a:ext cx="1189422" cy="17520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http://verse.aasemoon.com/images/thumb/5/51/Clojure-Logo.png/250px-Clojure-Logo.png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76539" y="4646612"/>
            <a:ext cx="1495425" cy="1495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282292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602</TotalTime>
  <Words>388</Words>
  <Application>Microsoft Office PowerPoint</Application>
  <PresentationFormat>Widescreen</PresentationFormat>
  <Paragraphs>190</Paragraphs>
  <Slides>26</Slides>
  <Notes>26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31" baseType="lpstr">
      <vt:lpstr>Arial</vt:lpstr>
      <vt:lpstr>Calibri</vt:lpstr>
      <vt:lpstr>Calibri Light</vt:lpstr>
      <vt:lpstr>Consolas</vt:lpstr>
      <vt:lpstr>Office Theme</vt:lpstr>
      <vt:lpstr>PowerPoint Presentation</vt:lpstr>
      <vt:lpstr>PowerPoint Presentation</vt:lpstr>
      <vt:lpstr>PowerPoint Presentation</vt:lpstr>
      <vt:lpstr>16 kwietnia 2016</vt:lpstr>
      <vt:lpstr>PowerPoint Presentation</vt:lpstr>
      <vt:lpstr>Agenda</vt:lpstr>
      <vt:lpstr>Demo!!</vt:lpstr>
      <vt:lpstr>Czym jest Heroku</vt:lpstr>
      <vt:lpstr>Czym jest Heroku</vt:lpstr>
      <vt:lpstr>Jak zacząć?</vt:lpstr>
      <vt:lpstr>Jak zacząć?</vt:lpstr>
      <vt:lpstr>Heroku Dynos</vt:lpstr>
      <vt:lpstr>Heroku Dynos - komendy</vt:lpstr>
      <vt:lpstr>Procfile</vt:lpstr>
      <vt:lpstr>Slug</vt:lpstr>
      <vt:lpstr>Stacks</vt:lpstr>
      <vt:lpstr>Buildpack</vt:lpstr>
      <vt:lpstr>Regions</vt:lpstr>
      <vt:lpstr>Deploy to Heroku</vt:lpstr>
      <vt:lpstr>Heroku Postgres</vt:lpstr>
      <vt:lpstr>Dashboard</vt:lpstr>
      <vt:lpstr>Add-ons</vt:lpstr>
      <vt:lpstr>Ile to kosztuje?</vt:lpstr>
      <vt:lpstr>Heroku vs MS Azure</vt:lpstr>
      <vt:lpstr>Pytania?</vt:lpstr>
      <vt:lpstr>Dziękuję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Łukasz Gąsior</dc:creator>
  <cp:lastModifiedBy>Łukasz Gąsior</cp:lastModifiedBy>
  <cp:revision>92</cp:revision>
  <dcterms:created xsi:type="dcterms:W3CDTF">2016-02-16T05:51:38Z</dcterms:created>
  <dcterms:modified xsi:type="dcterms:W3CDTF">2016-02-16T18:35:05Z</dcterms:modified>
</cp:coreProperties>
</file>