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4.xml" ContentType="application/vnd.openxmlformats-officedocument.presentationml.comment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5.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71"/>
  </p:notesMasterIdLst>
  <p:handoutMasterIdLst>
    <p:handoutMasterId r:id="rId72"/>
  </p:handoutMasterIdLst>
  <p:sldIdLst>
    <p:sldId id="320" r:id="rId3"/>
    <p:sldId id="280" r:id="rId4"/>
    <p:sldId id="263" r:id="rId5"/>
    <p:sldId id="318" r:id="rId6"/>
    <p:sldId id="268" r:id="rId7"/>
    <p:sldId id="332" r:id="rId8"/>
    <p:sldId id="267" r:id="rId9"/>
    <p:sldId id="269" r:id="rId10"/>
    <p:sldId id="270" r:id="rId11"/>
    <p:sldId id="367" r:id="rId12"/>
    <p:sldId id="368" r:id="rId13"/>
    <p:sldId id="273" r:id="rId14"/>
    <p:sldId id="274" r:id="rId15"/>
    <p:sldId id="275" r:id="rId16"/>
    <p:sldId id="353" r:id="rId17"/>
    <p:sldId id="369" r:id="rId18"/>
    <p:sldId id="370" r:id="rId19"/>
    <p:sldId id="327" r:id="rId20"/>
    <p:sldId id="377" r:id="rId21"/>
    <p:sldId id="300" r:id="rId22"/>
    <p:sldId id="371" r:id="rId23"/>
    <p:sldId id="303" r:id="rId24"/>
    <p:sldId id="372" r:id="rId25"/>
    <p:sldId id="347" r:id="rId26"/>
    <p:sldId id="373" r:id="rId27"/>
    <p:sldId id="374" r:id="rId28"/>
    <p:sldId id="375" r:id="rId29"/>
    <p:sldId id="311" r:id="rId30"/>
    <p:sldId id="376" r:id="rId31"/>
    <p:sldId id="313" r:id="rId32"/>
    <p:sldId id="324" r:id="rId33"/>
    <p:sldId id="325" r:id="rId34"/>
    <p:sldId id="323" r:id="rId35"/>
    <p:sldId id="322" r:id="rId36"/>
    <p:sldId id="314" r:id="rId37"/>
    <p:sldId id="366" r:id="rId38"/>
    <p:sldId id="315" r:id="rId39"/>
    <p:sldId id="334" r:id="rId40"/>
    <p:sldId id="335" r:id="rId41"/>
    <p:sldId id="333" r:id="rId42"/>
    <p:sldId id="316" r:id="rId43"/>
    <p:sldId id="317" r:id="rId44"/>
    <p:sldId id="337" r:id="rId45"/>
    <p:sldId id="338" r:id="rId46"/>
    <p:sldId id="339" r:id="rId47"/>
    <p:sldId id="340" r:id="rId48"/>
    <p:sldId id="341" r:id="rId49"/>
    <p:sldId id="342" r:id="rId50"/>
    <p:sldId id="343" r:id="rId51"/>
    <p:sldId id="344" r:id="rId52"/>
    <p:sldId id="345" r:id="rId53"/>
    <p:sldId id="348" r:id="rId54"/>
    <p:sldId id="349" r:id="rId55"/>
    <p:sldId id="350" r:id="rId56"/>
    <p:sldId id="351" r:id="rId57"/>
    <p:sldId id="352"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Hanan" initials="DH"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97"/>
    <a:srgbClr val="F15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20" autoAdjust="0"/>
    <p:restoredTop sz="79725" autoAdjust="0"/>
  </p:normalViewPr>
  <p:slideViewPr>
    <p:cSldViewPr>
      <p:cViewPr>
        <p:scale>
          <a:sx n="126" d="100"/>
          <a:sy n="126" d="100"/>
        </p:scale>
        <p:origin x="-1110"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44"/>
    </p:cViewPr>
  </p:sorter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2-02T15:26:44.159" idx="1">
    <p:pos x="10" y="10"/>
    <p:text>DH - NEW</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12-02T15:32:04.595" idx="6">
    <p:pos x="10" y="10"/>
    <p:text>New slide - Dan, high level project info</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2-02T15:32:04.595" idx="6">
    <p:pos x="10" y="10"/>
    <p:text>New slide - Dan, high level project info</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12-02T15:26:54.778" idx="2">
    <p:pos x="10" y="10"/>
    <p:text>BAIL THIS</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12-02T15:32:26.201" idx="7">
    <p:pos x="10" y="10"/>
    <p:text>Probably bail this section</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image" Target="../media/image1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65034-1B2C-413F-86CC-D3077A8D9B4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15A46DF-228C-49E6-A9F8-5E9798406F5E}">
      <dgm:prSet phldrT="[Text]"/>
      <dgm:spPr/>
      <dgm:t>
        <a:bodyPr/>
        <a:lstStyle/>
        <a:p>
          <a:r>
            <a:rPr lang="en-US" dirty="0" smtClean="0"/>
            <a:t>The Content Defines the Experience</a:t>
          </a:r>
          <a:endParaRPr lang="en-US" dirty="0"/>
        </a:p>
      </dgm:t>
    </dgm:pt>
    <dgm:pt modelId="{A632B94F-2F8E-4B5A-A1B7-79EE2739F70A}" type="parTrans" cxnId="{E2E03AC4-D513-4C05-A6BB-1F47E02C98DC}">
      <dgm:prSet/>
      <dgm:spPr/>
      <dgm:t>
        <a:bodyPr/>
        <a:lstStyle/>
        <a:p>
          <a:endParaRPr lang="en-US"/>
        </a:p>
      </dgm:t>
    </dgm:pt>
    <dgm:pt modelId="{E2A5FF8D-8784-4006-9744-A3D75A1C7B32}" type="sibTrans" cxnId="{E2E03AC4-D513-4C05-A6BB-1F47E02C98DC}">
      <dgm:prSet/>
      <dgm:spPr/>
      <dgm:t>
        <a:bodyPr/>
        <a:lstStyle/>
        <a:p>
          <a:endParaRPr lang="en-US"/>
        </a:p>
      </dgm:t>
    </dgm:pt>
    <dgm:pt modelId="{6D4DD60D-6545-4D54-85AD-6458C144FA12}">
      <dgm:prSet phldrT="[Text]"/>
      <dgm:spPr/>
      <dgm:t>
        <a:bodyPr/>
        <a:lstStyle/>
        <a:p>
          <a:r>
            <a:rPr lang="en-US" dirty="0" smtClean="0"/>
            <a:t>Agnostic to Industry and Vertical Market</a:t>
          </a:r>
          <a:endParaRPr lang="en-US" dirty="0"/>
        </a:p>
      </dgm:t>
    </dgm:pt>
    <dgm:pt modelId="{12E5D854-C49F-43B0-B946-776C233086BE}" type="parTrans" cxnId="{E9AB2058-BB4A-4AE7-9992-89D44A96CB86}">
      <dgm:prSet/>
      <dgm:spPr/>
      <dgm:t>
        <a:bodyPr/>
        <a:lstStyle/>
        <a:p>
          <a:endParaRPr lang="en-US"/>
        </a:p>
      </dgm:t>
    </dgm:pt>
    <dgm:pt modelId="{2BD9055A-6322-40B7-9F6F-3279911A8DA9}" type="sibTrans" cxnId="{E9AB2058-BB4A-4AE7-9992-89D44A96CB86}">
      <dgm:prSet/>
      <dgm:spPr/>
      <dgm:t>
        <a:bodyPr/>
        <a:lstStyle/>
        <a:p>
          <a:endParaRPr lang="en-US"/>
        </a:p>
      </dgm:t>
    </dgm:pt>
    <dgm:pt modelId="{E50561CF-8BFF-46C7-8A65-E0CA1D363A05}">
      <dgm:prSet phldrT="[Text]"/>
      <dgm:spPr/>
      <dgm:t>
        <a:bodyPr/>
        <a:lstStyle/>
        <a:p>
          <a:r>
            <a:rPr lang="en-US" dirty="0" smtClean="0"/>
            <a:t>Attract Mode Engages</a:t>
          </a:r>
          <a:br>
            <a:rPr lang="en-US" dirty="0" smtClean="0"/>
          </a:br>
          <a:r>
            <a:rPr lang="en-US" dirty="0" smtClean="0"/>
            <a:t>Powerful CMS / Dynamic Synchronization of Content</a:t>
          </a:r>
          <a:endParaRPr lang="en-US" dirty="0"/>
        </a:p>
      </dgm:t>
    </dgm:pt>
    <dgm:pt modelId="{7C7E4C8D-A6FD-4F7A-BB16-2216A8912FEF}" type="parTrans" cxnId="{F9C18966-2C30-4EB9-A03E-232AA1AFEE3E}">
      <dgm:prSet/>
      <dgm:spPr/>
      <dgm:t>
        <a:bodyPr/>
        <a:lstStyle/>
        <a:p>
          <a:endParaRPr lang="en-US"/>
        </a:p>
      </dgm:t>
    </dgm:pt>
    <dgm:pt modelId="{0A2610BD-4BB5-4792-B2A1-F9350A79FA68}" type="sibTrans" cxnId="{F9C18966-2C30-4EB9-A03E-232AA1AFEE3E}">
      <dgm:prSet/>
      <dgm:spPr/>
      <dgm:t>
        <a:bodyPr/>
        <a:lstStyle/>
        <a:p>
          <a:endParaRPr lang="en-US"/>
        </a:p>
      </dgm:t>
    </dgm:pt>
    <dgm:pt modelId="{F781841C-E9F3-4732-AA8B-98ED58CA0C41}">
      <dgm:prSet phldrT="[Text]"/>
      <dgm:spPr/>
      <dgm:t>
        <a:bodyPr/>
        <a:lstStyle/>
        <a:p>
          <a:r>
            <a:rPr lang="en-US" dirty="0" smtClean="0"/>
            <a:t>The Natural User Interface (NUI): Touch, Gesture &amp; Voice Controlled</a:t>
          </a:r>
          <a:endParaRPr lang="en-US" dirty="0"/>
        </a:p>
      </dgm:t>
    </dgm:pt>
    <dgm:pt modelId="{5ADC29E5-5895-4EF0-B161-C7A662A49FEA}" type="parTrans" cxnId="{D0616C6E-F851-42D6-A4BC-4FD48CD212C2}">
      <dgm:prSet/>
      <dgm:spPr/>
      <dgm:t>
        <a:bodyPr/>
        <a:lstStyle/>
        <a:p>
          <a:endParaRPr lang="en-US"/>
        </a:p>
      </dgm:t>
    </dgm:pt>
    <dgm:pt modelId="{70364839-0206-4F4D-8742-04BE37922284}" type="sibTrans" cxnId="{D0616C6E-F851-42D6-A4BC-4FD48CD212C2}">
      <dgm:prSet/>
      <dgm:spPr/>
      <dgm:t>
        <a:bodyPr/>
        <a:lstStyle/>
        <a:p>
          <a:endParaRPr lang="en-US"/>
        </a:p>
      </dgm:t>
    </dgm:pt>
    <dgm:pt modelId="{A01F22BF-A9A2-4448-B77D-963787A61376}">
      <dgm:prSet phldrT="[Text]"/>
      <dgm:spPr/>
      <dgm:t>
        <a:bodyPr/>
        <a:lstStyle/>
        <a:p>
          <a:r>
            <a:rPr lang="en-US" smtClean="0"/>
            <a:t>Large Tiles / Shallow Navigation / Flexible Content</a:t>
          </a:r>
          <a:endParaRPr lang="en-US" dirty="0"/>
        </a:p>
      </dgm:t>
    </dgm:pt>
    <dgm:pt modelId="{BD904D78-07C7-4090-9C2A-77B50AA2A764}" type="parTrans" cxnId="{DE829FF5-2D47-4C28-80A5-72336B3F398E}">
      <dgm:prSet/>
      <dgm:spPr/>
      <dgm:t>
        <a:bodyPr/>
        <a:lstStyle/>
        <a:p>
          <a:endParaRPr lang="en-US"/>
        </a:p>
      </dgm:t>
    </dgm:pt>
    <dgm:pt modelId="{3A666EBD-5EDD-43BA-BF3E-218E2587F26A}" type="sibTrans" cxnId="{DE829FF5-2D47-4C28-80A5-72336B3F398E}">
      <dgm:prSet/>
      <dgm:spPr/>
      <dgm:t>
        <a:bodyPr/>
        <a:lstStyle/>
        <a:p>
          <a:endParaRPr lang="en-US"/>
        </a:p>
      </dgm:t>
    </dgm:pt>
    <dgm:pt modelId="{B0AC58C2-751C-4319-B26C-BBF65160E1BB}" type="pres">
      <dgm:prSet presAssocID="{CD865034-1B2C-413F-86CC-D3077A8D9B4B}" presName="linearFlow" presStyleCnt="0">
        <dgm:presLayoutVars>
          <dgm:dir/>
          <dgm:resizeHandles val="exact"/>
        </dgm:presLayoutVars>
      </dgm:prSet>
      <dgm:spPr/>
      <dgm:t>
        <a:bodyPr/>
        <a:lstStyle/>
        <a:p>
          <a:endParaRPr lang="en-US"/>
        </a:p>
      </dgm:t>
    </dgm:pt>
    <dgm:pt modelId="{BD8D53C0-6C8B-4CB5-8EBB-9C8E1A7FB726}" type="pres">
      <dgm:prSet presAssocID="{E15A46DF-228C-49E6-A9F8-5E9798406F5E}" presName="composite" presStyleCnt="0"/>
      <dgm:spPr/>
    </dgm:pt>
    <dgm:pt modelId="{B01D478B-CAD8-4AFB-B4DE-A3F0F9B94DB3}" type="pres">
      <dgm:prSet presAssocID="{E15A46DF-228C-49E6-A9F8-5E9798406F5E}" presName="imgShp" presStyleLbl="fgImgPlace1" presStyleIdx="0" presStyleCnt="3" custScaleX="100001" custLinFactNeighborX="-45153"/>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44000" r="-44000"/>
          </a:stretch>
        </a:blipFill>
      </dgm:spPr>
      <dgm:t>
        <a:bodyPr/>
        <a:lstStyle/>
        <a:p>
          <a:endParaRPr lang="en-US"/>
        </a:p>
      </dgm:t>
    </dgm:pt>
    <dgm:pt modelId="{647FAD8A-62C0-4CC7-A325-16A1D39B18A1}" type="pres">
      <dgm:prSet presAssocID="{E15A46DF-228C-49E6-A9F8-5E9798406F5E}" presName="txShp" presStyleLbl="node1" presStyleIdx="0" presStyleCnt="3" custScaleX="127307" custLinFactNeighborX="7788">
        <dgm:presLayoutVars>
          <dgm:bulletEnabled val="1"/>
        </dgm:presLayoutVars>
      </dgm:prSet>
      <dgm:spPr/>
      <dgm:t>
        <a:bodyPr/>
        <a:lstStyle/>
        <a:p>
          <a:endParaRPr lang="en-US"/>
        </a:p>
      </dgm:t>
    </dgm:pt>
    <dgm:pt modelId="{DA4F4C23-638F-4CB7-89FF-9F0B90C8A93D}" type="pres">
      <dgm:prSet presAssocID="{E2A5FF8D-8784-4006-9744-A3D75A1C7B32}" presName="spacing" presStyleCnt="0"/>
      <dgm:spPr/>
    </dgm:pt>
    <dgm:pt modelId="{C5A1B423-F4A6-4447-A54B-582AD166C0C3}" type="pres">
      <dgm:prSet presAssocID="{F781841C-E9F3-4732-AA8B-98ED58CA0C41}" presName="composite" presStyleCnt="0"/>
      <dgm:spPr/>
    </dgm:pt>
    <dgm:pt modelId="{157C15BF-008D-4E5E-8A7B-1C7416EB39D4}" type="pres">
      <dgm:prSet presAssocID="{F781841C-E9F3-4732-AA8B-98ED58CA0C41}" presName="imgShp" presStyleLbl="fgImgPlace1" presStyleIdx="1" presStyleCnt="3" custScaleX="100001" custLinFactNeighborX="-45153"/>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F91A122-ADD4-4FDD-A9E8-2D4C24A7F9EF}" type="pres">
      <dgm:prSet presAssocID="{F781841C-E9F3-4732-AA8B-98ED58CA0C41}" presName="txShp" presStyleLbl="node1" presStyleIdx="1" presStyleCnt="3" custScaleX="127307" custLinFactNeighborX="7788">
        <dgm:presLayoutVars>
          <dgm:bulletEnabled val="1"/>
        </dgm:presLayoutVars>
      </dgm:prSet>
      <dgm:spPr/>
      <dgm:t>
        <a:bodyPr/>
        <a:lstStyle/>
        <a:p>
          <a:endParaRPr lang="en-US"/>
        </a:p>
      </dgm:t>
    </dgm:pt>
    <dgm:pt modelId="{B45A2DEC-7118-4E9F-BD7C-006804E53C5A}" type="pres">
      <dgm:prSet presAssocID="{70364839-0206-4F4D-8742-04BE37922284}" presName="spacing" presStyleCnt="0"/>
      <dgm:spPr/>
    </dgm:pt>
    <dgm:pt modelId="{731F58B7-CCBD-4C4E-BF6B-EDCB2F631031}" type="pres">
      <dgm:prSet presAssocID="{E50561CF-8BFF-46C7-8A65-E0CA1D363A05}" presName="composite" presStyleCnt="0"/>
      <dgm:spPr/>
    </dgm:pt>
    <dgm:pt modelId="{F70276F2-48D3-43A0-9102-43F53AC032BC}" type="pres">
      <dgm:prSet presAssocID="{E50561CF-8BFF-46C7-8A65-E0CA1D363A05}" presName="imgShp" presStyleLbl="fgImgPlace1" presStyleIdx="2" presStyleCnt="3" custScaleX="100001" custLinFactNeighborX="-45153"/>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8698A8CF-1CE0-4151-8844-B440B1B5423E}" type="pres">
      <dgm:prSet presAssocID="{E50561CF-8BFF-46C7-8A65-E0CA1D363A05}" presName="txShp" presStyleLbl="node1" presStyleIdx="2" presStyleCnt="3" custScaleX="127307" custLinFactNeighborX="7788">
        <dgm:presLayoutVars>
          <dgm:bulletEnabled val="1"/>
        </dgm:presLayoutVars>
      </dgm:prSet>
      <dgm:spPr/>
      <dgm:t>
        <a:bodyPr/>
        <a:lstStyle/>
        <a:p>
          <a:endParaRPr lang="en-US"/>
        </a:p>
      </dgm:t>
    </dgm:pt>
  </dgm:ptLst>
  <dgm:cxnLst>
    <dgm:cxn modelId="{DE829FF5-2D47-4C28-80A5-72336B3F398E}" srcId="{E15A46DF-228C-49E6-A9F8-5E9798406F5E}" destId="{A01F22BF-A9A2-4448-B77D-963787A61376}" srcOrd="1" destOrd="0" parTransId="{BD904D78-07C7-4090-9C2A-77B50AA2A764}" sibTransId="{3A666EBD-5EDD-43BA-BF3E-218E2587F26A}"/>
    <dgm:cxn modelId="{E9AB2058-BB4A-4AE7-9992-89D44A96CB86}" srcId="{E15A46DF-228C-49E6-A9F8-5E9798406F5E}" destId="{6D4DD60D-6545-4D54-85AD-6458C144FA12}" srcOrd="0" destOrd="0" parTransId="{12E5D854-C49F-43B0-B946-776C233086BE}" sibTransId="{2BD9055A-6322-40B7-9F6F-3279911A8DA9}"/>
    <dgm:cxn modelId="{DFBB3C03-0680-45DB-82B0-635F297CE09A}" type="presOf" srcId="{E15A46DF-228C-49E6-A9F8-5E9798406F5E}" destId="{647FAD8A-62C0-4CC7-A325-16A1D39B18A1}" srcOrd="0" destOrd="0" presId="urn:microsoft.com/office/officeart/2005/8/layout/vList3"/>
    <dgm:cxn modelId="{C4CD4FBD-525E-4179-AE99-99A3E64E98A3}" type="presOf" srcId="{A01F22BF-A9A2-4448-B77D-963787A61376}" destId="{647FAD8A-62C0-4CC7-A325-16A1D39B18A1}" srcOrd="0" destOrd="2" presId="urn:microsoft.com/office/officeart/2005/8/layout/vList3"/>
    <dgm:cxn modelId="{9D9CF0BB-F5CD-476D-8EF8-2F798165DF9A}" type="presOf" srcId="{F781841C-E9F3-4732-AA8B-98ED58CA0C41}" destId="{3F91A122-ADD4-4FDD-A9E8-2D4C24A7F9EF}" srcOrd="0" destOrd="0" presId="urn:microsoft.com/office/officeart/2005/8/layout/vList3"/>
    <dgm:cxn modelId="{02F3D6B7-9478-4D3B-B1F0-8341095A03C2}" type="presOf" srcId="{CD865034-1B2C-413F-86CC-D3077A8D9B4B}" destId="{B0AC58C2-751C-4319-B26C-BBF65160E1BB}" srcOrd="0" destOrd="0" presId="urn:microsoft.com/office/officeart/2005/8/layout/vList3"/>
    <dgm:cxn modelId="{F9C18966-2C30-4EB9-A03E-232AA1AFEE3E}" srcId="{CD865034-1B2C-413F-86CC-D3077A8D9B4B}" destId="{E50561CF-8BFF-46C7-8A65-E0CA1D363A05}" srcOrd="2" destOrd="0" parTransId="{7C7E4C8D-A6FD-4F7A-BB16-2216A8912FEF}" sibTransId="{0A2610BD-4BB5-4792-B2A1-F9350A79FA68}"/>
    <dgm:cxn modelId="{E2E03AC4-D513-4C05-A6BB-1F47E02C98DC}" srcId="{CD865034-1B2C-413F-86CC-D3077A8D9B4B}" destId="{E15A46DF-228C-49E6-A9F8-5E9798406F5E}" srcOrd="0" destOrd="0" parTransId="{A632B94F-2F8E-4B5A-A1B7-79EE2739F70A}" sibTransId="{E2A5FF8D-8784-4006-9744-A3D75A1C7B32}"/>
    <dgm:cxn modelId="{2F3378BC-DCD7-4069-A091-4025283772D1}" type="presOf" srcId="{E50561CF-8BFF-46C7-8A65-E0CA1D363A05}" destId="{8698A8CF-1CE0-4151-8844-B440B1B5423E}" srcOrd="0" destOrd="0" presId="urn:microsoft.com/office/officeart/2005/8/layout/vList3"/>
    <dgm:cxn modelId="{4D92EEC6-BDC1-4422-B8DA-2D07F88468BF}" type="presOf" srcId="{6D4DD60D-6545-4D54-85AD-6458C144FA12}" destId="{647FAD8A-62C0-4CC7-A325-16A1D39B18A1}" srcOrd="0" destOrd="1" presId="urn:microsoft.com/office/officeart/2005/8/layout/vList3"/>
    <dgm:cxn modelId="{D0616C6E-F851-42D6-A4BC-4FD48CD212C2}" srcId="{CD865034-1B2C-413F-86CC-D3077A8D9B4B}" destId="{F781841C-E9F3-4732-AA8B-98ED58CA0C41}" srcOrd="1" destOrd="0" parTransId="{5ADC29E5-5895-4EF0-B161-C7A662A49FEA}" sibTransId="{70364839-0206-4F4D-8742-04BE37922284}"/>
    <dgm:cxn modelId="{E0DFC7D8-07F0-4DE2-B9C6-485700E8BD55}" type="presParOf" srcId="{B0AC58C2-751C-4319-B26C-BBF65160E1BB}" destId="{BD8D53C0-6C8B-4CB5-8EBB-9C8E1A7FB726}" srcOrd="0" destOrd="0" presId="urn:microsoft.com/office/officeart/2005/8/layout/vList3"/>
    <dgm:cxn modelId="{2934752A-1AC9-41D0-B667-3BBF3FA04406}" type="presParOf" srcId="{BD8D53C0-6C8B-4CB5-8EBB-9C8E1A7FB726}" destId="{B01D478B-CAD8-4AFB-B4DE-A3F0F9B94DB3}" srcOrd="0" destOrd="0" presId="urn:microsoft.com/office/officeart/2005/8/layout/vList3"/>
    <dgm:cxn modelId="{28EB2EFD-AAAE-4E03-BA8B-6D01B380841A}" type="presParOf" srcId="{BD8D53C0-6C8B-4CB5-8EBB-9C8E1A7FB726}" destId="{647FAD8A-62C0-4CC7-A325-16A1D39B18A1}" srcOrd="1" destOrd="0" presId="urn:microsoft.com/office/officeart/2005/8/layout/vList3"/>
    <dgm:cxn modelId="{024714E6-D400-4F82-89F0-7A6DBAD8D076}" type="presParOf" srcId="{B0AC58C2-751C-4319-B26C-BBF65160E1BB}" destId="{DA4F4C23-638F-4CB7-89FF-9F0B90C8A93D}" srcOrd="1" destOrd="0" presId="urn:microsoft.com/office/officeart/2005/8/layout/vList3"/>
    <dgm:cxn modelId="{9E7B65F3-1A16-4857-A6DC-0FEC5FB97EBD}" type="presParOf" srcId="{B0AC58C2-751C-4319-B26C-BBF65160E1BB}" destId="{C5A1B423-F4A6-4447-A54B-582AD166C0C3}" srcOrd="2" destOrd="0" presId="urn:microsoft.com/office/officeart/2005/8/layout/vList3"/>
    <dgm:cxn modelId="{F0AAB49A-031B-4FBE-8E42-D4566ECDE74F}" type="presParOf" srcId="{C5A1B423-F4A6-4447-A54B-582AD166C0C3}" destId="{157C15BF-008D-4E5E-8A7B-1C7416EB39D4}" srcOrd="0" destOrd="0" presId="urn:microsoft.com/office/officeart/2005/8/layout/vList3"/>
    <dgm:cxn modelId="{97C9815D-7B1B-4E37-918D-42D9D30842FE}" type="presParOf" srcId="{C5A1B423-F4A6-4447-A54B-582AD166C0C3}" destId="{3F91A122-ADD4-4FDD-A9E8-2D4C24A7F9EF}" srcOrd="1" destOrd="0" presId="urn:microsoft.com/office/officeart/2005/8/layout/vList3"/>
    <dgm:cxn modelId="{96069472-D49E-489D-8E98-D0B98E54E2D4}" type="presParOf" srcId="{B0AC58C2-751C-4319-B26C-BBF65160E1BB}" destId="{B45A2DEC-7118-4E9F-BD7C-006804E53C5A}" srcOrd="3" destOrd="0" presId="urn:microsoft.com/office/officeart/2005/8/layout/vList3"/>
    <dgm:cxn modelId="{BA101D07-352F-4E0A-9E90-9FBDEC842468}" type="presParOf" srcId="{B0AC58C2-751C-4319-B26C-BBF65160E1BB}" destId="{731F58B7-CCBD-4C4E-BF6B-EDCB2F631031}" srcOrd="4" destOrd="0" presId="urn:microsoft.com/office/officeart/2005/8/layout/vList3"/>
    <dgm:cxn modelId="{82659D49-B71B-42BA-95BD-DFF3DE8E2ABC}" type="presParOf" srcId="{731F58B7-CCBD-4C4E-BF6B-EDCB2F631031}" destId="{F70276F2-48D3-43A0-9102-43F53AC032BC}" srcOrd="0" destOrd="0" presId="urn:microsoft.com/office/officeart/2005/8/layout/vList3"/>
    <dgm:cxn modelId="{2D8C9C58-48A4-41C0-B2C9-B8DB5E7829BD}" type="presParOf" srcId="{731F58B7-CCBD-4C4E-BF6B-EDCB2F631031}" destId="{8698A8CF-1CE0-4151-8844-B440B1B5423E}"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7800" cy="457200"/>
          </a:xfrm>
          <a:prstGeom prst="rect">
            <a:avLst/>
          </a:prstGeom>
        </p:spPr>
        <p:txBody>
          <a:bodyPr vert="horz" lIns="91440" tIns="45720" rIns="91440" bIns="45720" rtlCol="0"/>
          <a:lstStyle>
            <a:lvl1pPr algn="l" fontAlgn="auto">
              <a:spcBef>
                <a:spcPts val="0"/>
              </a:spcBef>
              <a:spcAft>
                <a:spcPts val="0"/>
              </a:spcAft>
              <a:defRPr sz="1300" b="1" dirty="0" smtClean="0">
                <a:latin typeface="Arial" pitchFamily="34" charset="0"/>
                <a:ea typeface="+mn-ea"/>
                <a:cs typeface="Arial" pitchFamily="34" charset="0"/>
              </a:defRPr>
            </a:lvl1pPr>
          </a:lstStyle>
          <a:p>
            <a:pPr>
              <a:defRPr/>
            </a:pPr>
            <a:r>
              <a:rPr lang="en-US" dirty="0"/>
              <a:t>Visual Studio </a:t>
            </a:r>
            <a:r>
              <a:rPr lang="en-US" dirty="0" smtClean="0"/>
              <a:t>Live! Austin 2015</a:t>
            </a:r>
            <a:endParaRPr lang="en-US" dirty="0"/>
          </a:p>
        </p:txBody>
      </p:sp>
      <p:sp>
        <p:nvSpPr>
          <p:cNvPr id="4" name="Footer Placeholder 3"/>
          <p:cNvSpPr>
            <a:spLocks noGrp="1"/>
          </p:cNvSpPr>
          <p:nvPr>
            <p:ph type="ftr" sz="quarter" idx="2"/>
          </p:nvPr>
        </p:nvSpPr>
        <p:spPr>
          <a:xfrm>
            <a:off x="0" y="8685213"/>
            <a:ext cx="55626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Tree>
    <p:extLst>
      <p:ext uri="{BB962C8B-B14F-4D97-AF65-F5344CB8AC3E}">
        <p14:creationId xmlns:p14="http://schemas.microsoft.com/office/powerpoint/2010/main" val="3738948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4D1145D-0C6A-427A-BFFB-BA49C7DEF5D3}" type="datetimeFigureOut">
              <a:rPr lang="en-US"/>
              <a:pPr>
                <a:defRPr/>
              </a:pPr>
              <a:t>3/11/2016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7BE5AA1C-3A4A-4E86-88DD-FDD0A0056FE6}" type="slidenum">
              <a:rPr lang="en-US"/>
              <a:pPr>
                <a:defRPr/>
              </a:pPr>
              <a:t>‹#›</a:t>
            </a:fld>
            <a:endParaRPr lang="en-US"/>
          </a:p>
        </p:txBody>
      </p:sp>
    </p:spTree>
    <p:extLst>
      <p:ext uri="{BB962C8B-B14F-4D97-AF65-F5344CB8AC3E}">
        <p14:creationId xmlns:p14="http://schemas.microsoft.com/office/powerpoint/2010/main" val="38314282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fontAlgn="base">
      <a:spcBef>
        <a:spcPct val="30000"/>
      </a:spcBef>
      <a:spcAft>
        <a:spcPct val="0"/>
      </a:spcAft>
      <a:defRPr sz="1200" kern="1200">
        <a:solidFill>
          <a:schemeClr val="tx1"/>
        </a:solidFill>
        <a:latin typeface="+mn-lt"/>
        <a:ea typeface="ＭＳ Ｐゴシック" pitchFamily="-72"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72"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72"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dirty="0" smtClean="0"/>
              <a:t>99 talking slides</a:t>
            </a:r>
          </a:p>
          <a:p>
            <a:r>
              <a:rPr lang="en-US" dirty="0" smtClean="0">
                <a:solidFill>
                  <a:srgbClr val="FFFF00"/>
                </a:solidFill>
              </a:rPr>
              <a:t>99</a:t>
            </a:r>
            <a:r>
              <a:rPr lang="en-US" dirty="0" smtClean="0"/>
              <a:t> demos and videos</a:t>
            </a:r>
          </a:p>
          <a:p>
            <a:endParaRPr lang="en-US" dirty="0" smtClean="0"/>
          </a:p>
          <a:p>
            <a:endParaRPr lang="en-US" dirty="0" smtClean="0"/>
          </a:p>
          <a:p>
            <a:pPr marL="0" indent="0" eaLnBrk="1" hangingPunct="1">
              <a:buFont typeface="Arial" panose="020B0604020202020204" pitchFamily="34" charset="0"/>
              <a:buNone/>
            </a:pPr>
            <a:endParaRPr lang="en-US" dirty="0" smtClean="0"/>
          </a:p>
          <a:p>
            <a:pPr eaLnBrk="1" hangingPunct="1"/>
            <a:r>
              <a:rPr lang="en-US" dirty="0" smtClean="0"/>
              <a:t>© 2015</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66537" rtl="0" eaLnBrk="1" fontAlgn="base" latinLnBrk="0" hangingPunct="1">
              <a:lnSpc>
                <a:spcPct val="100000"/>
              </a:lnSpc>
              <a:spcBef>
                <a:spcPct val="0"/>
              </a:spcBef>
              <a:spcAft>
                <a:spcPct val="0"/>
              </a:spcAft>
              <a:buClrTx/>
              <a:buSzTx/>
              <a:buFontTx/>
              <a:buNone/>
              <a:tabLst/>
              <a:defRPr/>
            </a:pPr>
            <a:fld id="{47C584BF-6945-4E60-B2A7-1638FF8EA8EE}" type="slidenum">
              <a:rPr kumimoji="0" lang="en-US" sz="1200" b="0" i="0" u="none" strike="noStrike" kern="1200" cap="none" spc="0" normalizeH="0" baseline="0" noProof="0" smtClean="0">
                <a:ln>
                  <a:noFill/>
                </a:ln>
                <a:solidFill>
                  <a:srgbClr val="000000"/>
                </a:solidFill>
                <a:effectLst/>
                <a:uLnTx/>
                <a:uFillTx/>
                <a:latin typeface="Calibri Light" pitchFamily="34" charset="0"/>
                <a:ea typeface="+mn-ea"/>
                <a:cs typeface="+mn-cs"/>
              </a:rPr>
              <a:pPr marL="0" marR="0" lvl="0" indent="0" algn="r" defTabSz="966537"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Light" pitchFamily="34" charset="0"/>
              <a:ea typeface="+mn-ea"/>
              <a:cs typeface="+mn-cs"/>
            </a:endParaRPr>
          </a:p>
        </p:txBody>
      </p:sp>
    </p:spTree>
    <p:extLst>
      <p:ext uri="{BB962C8B-B14F-4D97-AF65-F5344CB8AC3E}">
        <p14:creationId xmlns:p14="http://schemas.microsoft.com/office/powerpoint/2010/main" val="235950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172199" y="8685213"/>
            <a:ext cx="684213" cy="457200"/>
          </a:xfrm>
          <a:prstGeom prst="rect">
            <a:avLst/>
          </a:prstGeom>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161034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Grp="1" noRot="1" noChangeAspect="1" noChangeArrowheads="1"/>
          </p:cNvSpPr>
          <p:nvPr>
            <p:ph type="sldImg"/>
          </p:nvPr>
        </p:nvSpPr>
        <p:spPr>
          <a:solidFill>
            <a:srgbClr val="FFFFFF"/>
          </a:solidFill>
          <a:ln/>
        </p:spPr>
      </p:sp>
      <p:sp>
        <p:nvSpPr>
          <p:cNvPr id="1464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Does anyone recognize this date?  I don’t expect you to.  But, this is the date that essentially exploded the NUI revolution.</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And as painful as this is for me to tell you… having worked for or with </a:t>
            </a:r>
            <a:r>
              <a:rPr lang="en-US" dirty="0" err="1" smtClean="0">
                <a:solidFill>
                  <a:srgbClr val="363636"/>
                </a:solidFill>
                <a:latin typeface="Lucida Sans" panose="020B0602030504020204" pitchFamily="34" charset="0"/>
                <a:sym typeface="Lucida Sans" panose="020B0602030504020204" pitchFamily="34" charset="0"/>
              </a:rPr>
              <a:t>microsoft</a:t>
            </a:r>
            <a:r>
              <a:rPr lang="en-US" dirty="0" smtClean="0">
                <a:solidFill>
                  <a:srgbClr val="363636"/>
                </a:solidFill>
                <a:latin typeface="Lucida Sans" panose="020B0602030504020204" pitchFamily="34" charset="0"/>
                <a:sym typeface="Lucida Sans" panose="020B0602030504020204" pitchFamily="34" charset="0"/>
              </a:rPr>
              <a:t> for over 20 years….</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I</a:t>
            </a:r>
            <a:r>
              <a:rPr lang="en-US" baseline="0" dirty="0" smtClean="0">
                <a:solidFill>
                  <a:srgbClr val="363636"/>
                </a:solidFill>
                <a:latin typeface="Lucida Sans" panose="020B0602030504020204" pitchFamily="34" charset="0"/>
                <a:sym typeface="Lucida Sans" panose="020B0602030504020204" pitchFamily="34" charset="0"/>
              </a:rPr>
              <a:t> have been preaching NUI for over 6 years… because Microsoft provided a beautiful API for touch in 2007. </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But, it wasn’t until this date that using touch in a computer system became a main stream, prevalent way to use a computer system.</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8629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Grp="1" noRot="1" noChangeAspect="1" noChangeArrowheads="1"/>
          </p:cNvSpPr>
          <p:nvPr>
            <p:ph type="sldImg"/>
          </p:nvPr>
        </p:nvSpPr>
        <p:spPr>
          <a:solidFill>
            <a:srgbClr val="FFFFFF"/>
          </a:solidFill>
          <a:ln/>
        </p:spPr>
      </p:sp>
      <p:sp>
        <p:nvSpPr>
          <p:cNvPr id="1484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Well, it’s the date Steve Jobs introduced the </a:t>
            </a:r>
            <a:r>
              <a:rPr lang="en-US" dirty="0" err="1" smtClean="0">
                <a:solidFill>
                  <a:srgbClr val="363636"/>
                </a:solidFill>
                <a:latin typeface="Lucida Sans" panose="020B0602030504020204" pitchFamily="34" charset="0"/>
                <a:sym typeface="Lucida Sans" panose="020B0602030504020204" pitchFamily="34" charset="0"/>
              </a:rPr>
              <a:t>Ipad</a:t>
            </a:r>
            <a:r>
              <a:rPr lang="en-US" dirty="0" smtClean="0">
                <a:solidFill>
                  <a:srgbClr val="363636"/>
                </a:solidFill>
                <a:latin typeface="Lucida Sans" panose="020B0602030504020204" pitchFamily="34" charset="0"/>
                <a:sym typeface="Lucida Sans" panose="020B0602030504020204" pitchFamily="34" charset="0"/>
              </a:rPr>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So what does the $800 toy have to do with NUI?</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Well, these</a:t>
            </a:r>
            <a:r>
              <a:rPr lang="en-US" baseline="0" dirty="0" smtClean="0">
                <a:solidFill>
                  <a:srgbClr val="363636"/>
                </a:solidFill>
                <a:latin typeface="Lucida Sans" panose="020B0602030504020204" pitchFamily="34" charset="0"/>
                <a:sym typeface="Lucida Sans" panose="020B0602030504020204" pitchFamily="34" charset="0"/>
              </a:rPr>
              <a:t> geniuses of design in the </a:t>
            </a:r>
            <a:r>
              <a:rPr lang="en-US" baseline="0" dirty="0" err="1" smtClean="0">
                <a:solidFill>
                  <a:srgbClr val="363636"/>
                </a:solidFill>
                <a:latin typeface="Lucida Sans" panose="020B0602030504020204" pitchFamily="34" charset="0"/>
                <a:sym typeface="Lucida Sans" panose="020B0602030504020204" pitchFamily="34" charset="0"/>
              </a:rPr>
              <a:t>silcon</a:t>
            </a:r>
            <a:r>
              <a:rPr lang="en-US" baseline="0" dirty="0" smtClean="0">
                <a:solidFill>
                  <a:srgbClr val="363636"/>
                </a:solidFill>
                <a:latin typeface="Lucida Sans" panose="020B0602030504020204" pitchFamily="34" charset="0"/>
                <a:sym typeface="Lucida Sans" panose="020B0602030504020204" pitchFamily="34" charset="0"/>
              </a:rPr>
              <a:t> valley built a computer system designed for touch.  </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Who would have thought a browser could be developed where touch is the primary method of input?</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And they did an awesome job.</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Let’s face it.  Windows vista and windows 7 were both touch enabled, but not designed for touch.  Just touching the start button with your finger is a challenge because of it’s location on the screen and it’s size.  Touching t he little red x to close a window with your finger?  Forget it.</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Now windows 8 is designed for touch with it’s big tiles and metro interface.  But, these guys paved the way for NUI almost 3 years ago.</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260924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a:t>
            </a:r>
            <a:r>
              <a:rPr lang="en-US" baseline="0" dirty="0" smtClean="0"/>
              <a:t> – know this looks like boring content, I promise to not be too dry.  Since we’re ultimately trying to find a couple engineers out here, I want them to get a taste of what a project is like.</a:t>
            </a:r>
            <a:endParaRPr lang="en-US" dirty="0" smtClean="0"/>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42048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a:t>
            </a:r>
            <a:r>
              <a:rPr lang="en-US" baseline="0" dirty="0" smtClean="0"/>
              <a:t> – know this looks like boring content, I promise to not be too dry.  Since we’re ultimately trying to find a couple engineers out here, I want them to get a taste of what a project is like.</a:t>
            </a:r>
            <a:endParaRPr lang="en-US" dirty="0" smtClean="0"/>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59496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Grp="1" noRot="1" noChangeAspect="1" noChangeArrowheads="1"/>
          </p:cNvSpPr>
          <p:nvPr>
            <p:ph type="sldImg"/>
          </p:nvPr>
        </p:nvSpPr>
        <p:spPr>
          <a:solidFill>
            <a:srgbClr val="FFFFFF"/>
          </a:solidFill>
          <a:ln/>
        </p:spPr>
      </p:sp>
      <p:sp>
        <p:nvSpPr>
          <p:cNvPr id="1740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New</a:t>
            </a:r>
            <a:r>
              <a:rPr lang="en-US" baseline="0" dirty="0" smtClean="0">
                <a:solidFill>
                  <a:srgbClr val="363636"/>
                </a:solidFill>
                <a:latin typeface="Lucida Sans" panose="020B0602030504020204" pitchFamily="34" charset="0"/>
                <a:sym typeface="Lucida Sans" panose="020B0602030504020204" pitchFamily="34" charset="0"/>
              </a:rPr>
              <a:t> form factors large and small mandate intelligent design that borders on industrial engineering.</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Natural behavior of virtual objects frequently make for great user experiences and powerful user interfaces.</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Frequently software real-time is too fast for the human eye when used in large form factor screens.</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276580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Kinect has competition too and</a:t>
            </a:r>
            <a:r>
              <a:rPr lang="en-US" baseline="0" dirty="0" smtClean="0"/>
              <a:t> that is a good thing.  As far as I am concerned Leap is still smoke and mirrors because they have not shipped yet, but if they live up to the performance of the marketing videos they made this will be a compelling solution for navigating interfaces up close on all platforms with two fingers </a:t>
            </a:r>
          </a:p>
          <a:p>
            <a:endParaRPr lang="en-US" baseline="0" dirty="0" smtClean="0"/>
          </a:p>
          <a:p>
            <a:r>
              <a:rPr lang="en-US" baseline="0" dirty="0" smtClean="0"/>
              <a:t>Now </a:t>
            </a:r>
            <a:r>
              <a:rPr lang="en-US" baseline="0" dirty="0" err="1" smtClean="0"/>
              <a:t>SoftKinetic</a:t>
            </a:r>
            <a:r>
              <a:rPr lang="en-US" baseline="0" dirty="0" smtClean="0"/>
              <a:t> is a great company and has been around forever.  Their devices do up close and far away with fidelity and look at the form factor of the device.  It’s tiny.  And unlike the Kinect it’s </a:t>
            </a:r>
            <a:r>
              <a:rPr lang="en-US" baseline="0" dirty="0" err="1" smtClean="0"/>
              <a:t>usb</a:t>
            </a:r>
            <a:r>
              <a:rPr lang="en-US" baseline="0" dirty="0" smtClean="0"/>
              <a:t> only.  No requirement for power.</a:t>
            </a:r>
          </a:p>
          <a:p>
            <a:endParaRPr lang="en-US" baseline="0" dirty="0" smtClean="0"/>
          </a:p>
          <a:p>
            <a:r>
              <a:rPr lang="en-US" baseline="0" dirty="0" smtClean="0"/>
              <a:t>Let me show you….</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397556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prediction is that we are within a decade of true</a:t>
            </a:r>
            <a:r>
              <a:rPr lang="en-US" baseline="0" dirty="0" smtClean="0"/>
              <a:t> technology that manifests </a:t>
            </a:r>
            <a:r>
              <a:rPr lang="en-US" dirty="0" err="1" smtClean="0"/>
              <a:t>enviroments</a:t>
            </a:r>
            <a:r>
              <a:rPr lang="en-US" dirty="0" smtClean="0"/>
              <a:t> which span the chasm</a:t>
            </a:r>
            <a:r>
              <a:rPr lang="en-US" baseline="0" dirty="0" smtClean="0"/>
              <a:t> between physical and virtual.  The ultimate natural user interface applications.</a:t>
            </a:r>
          </a:p>
          <a:p>
            <a:endParaRPr lang="en-US" baseline="0" dirty="0" smtClean="0"/>
          </a:p>
          <a:p>
            <a:endParaRPr lang="en-US" dirty="0" smtClean="0"/>
          </a:p>
          <a:p>
            <a:endParaRPr lang="en-US" dirty="0" smtClean="0"/>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80799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dirty="0" smtClean="0"/>
              <a:t>99 talking slides</a:t>
            </a:r>
          </a:p>
          <a:p>
            <a:r>
              <a:rPr lang="en-US" dirty="0" smtClean="0">
                <a:solidFill>
                  <a:srgbClr val="FFFF00"/>
                </a:solidFill>
              </a:rPr>
              <a:t>99</a:t>
            </a:r>
            <a:r>
              <a:rPr lang="en-US" dirty="0" smtClean="0"/>
              <a:t> demos and videos</a:t>
            </a:r>
          </a:p>
          <a:p>
            <a:endParaRPr lang="en-US" dirty="0" smtClean="0"/>
          </a:p>
          <a:p>
            <a:endParaRPr lang="en-US" dirty="0" smtClean="0"/>
          </a:p>
          <a:p>
            <a:pPr marL="0" indent="0" eaLnBrk="1" hangingPunct="1">
              <a:buFont typeface="Arial" panose="020B0604020202020204" pitchFamily="34" charset="0"/>
              <a:buNone/>
            </a:pPr>
            <a:endParaRPr lang="en-US" dirty="0" smtClean="0"/>
          </a:p>
          <a:p>
            <a:pPr eaLnBrk="1" hangingPunct="1"/>
            <a:r>
              <a:rPr lang="en-US" dirty="0" smtClean="0"/>
              <a:t>© 2015</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66537" rtl="0" eaLnBrk="1" fontAlgn="base" latinLnBrk="0" hangingPunct="1">
              <a:lnSpc>
                <a:spcPct val="100000"/>
              </a:lnSpc>
              <a:spcBef>
                <a:spcPct val="0"/>
              </a:spcBef>
              <a:spcAft>
                <a:spcPct val="0"/>
              </a:spcAft>
              <a:buClrTx/>
              <a:buSzTx/>
              <a:buFontTx/>
              <a:buNone/>
              <a:tabLst/>
              <a:defRPr/>
            </a:pPr>
            <a:fld id="{47C584BF-6945-4E60-B2A7-1638FF8EA8EE}" type="slidenum">
              <a:rPr kumimoji="0" lang="en-US" sz="1200" b="0" i="0" u="none" strike="noStrike" kern="1200" cap="none" spc="0" normalizeH="0" baseline="0" noProof="0" smtClean="0">
                <a:ln>
                  <a:noFill/>
                </a:ln>
                <a:solidFill>
                  <a:srgbClr val="000000"/>
                </a:solidFill>
                <a:effectLst/>
                <a:uLnTx/>
                <a:uFillTx/>
                <a:latin typeface="Calibri Light" pitchFamily="34" charset="0"/>
                <a:ea typeface="+mn-ea"/>
                <a:cs typeface="+mn-cs"/>
              </a:rPr>
              <a:pPr marL="0" marR="0" lvl="0" indent="0" algn="r" defTabSz="966537"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alibri Light" pitchFamily="34" charset="0"/>
              <a:ea typeface="+mn-ea"/>
              <a:cs typeface="+mn-cs"/>
            </a:endParaRPr>
          </a:p>
        </p:txBody>
      </p:sp>
    </p:spTree>
    <p:extLst>
      <p:ext uri="{BB962C8B-B14F-4D97-AF65-F5344CB8AC3E}">
        <p14:creationId xmlns:p14="http://schemas.microsoft.com/office/powerpoint/2010/main" val="146598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a:t>
            </a:r>
            <a:r>
              <a:rPr lang="en-US" baseline="0" dirty="0" smtClean="0"/>
              <a:t> you can get a hold of me; track me and the companies.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164217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endParaRPr lang="en-US" dirty="0" smtClean="0"/>
          </a:p>
          <a:p>
            <a:pPr eaLnBrk="1" hangingPunct="1"/>
            <a:r>
              <a:rPr lang="en-US" dirty="0" smtClean="0"/>
              <a:t>© 2015</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pPr>
              <a:defRPr/>
            </a:pPr>
            <a:fld id="{7BE5AA1C-3A4A-4E86-88DD-FDD0A0056FE6}" type="slidenum">
              <a:rPr lang="en-US" smtClean="0"/>
              <a:pPr>
                <a:defRPr/>
              </a:pPr>
              <a:t>2</a:t>
            </a:fld>
            <a:endParaRPr lang="en-US"/>
          </a:p>
        </p:txBody>
      </p:sp>
    </p:spTree>
    <p:extLst>
      <p:ext uri="{BB962C8B-B14F-4D97-AF65-F5344CB8AC3E}">
        <p14:creationId xmlns:p14="http://schemas.microsoft.com/office/powerpoint/2010/main" val="309462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hour session</a:t>
            </a:r>
          </a:p>
          <a:p>
            <a:endParaRPr lang="en-US" dirty="0" smtClean="0"/>
          </a:p>
          <a:p>
            <a:r>
              <a:rPr lang="en-US" b="1" dirty="0" smtClean="0"/>
              <a:t>DAN – HUCK: replace this with something</a:t>
            </a:r>
            <a:r>
              <a:rPr lang="en-US" b="1" baseline="0" dirty="0" smtClean="0"/>
              <a:t> like the next slide.</a:t>
            </a:r>
          </a:p>
          <a:p>
            <a:endParaRPr lang="en-US" dirty="0"/>
          </a:p>
        </p:txBody>
      </p:sp>
      <p:sp>
        <p:nvSpPr>
          <p:cNvPr id="4" name="Slide Number Placeholder 3"/>
          <p:cNvSpPr>
            <a:spLocks noGrp="1"/>
          </p:cNvSpPr>
          <p:nvPr>
            <p:ph type="sldNum" sz="quarter" idx="10"/>
          </p:nvPr>
        </p:nvSpPr>
        <p:spPr>
          <a:xfrm>
            <a:off x="4143375" y="9120190"/>
            <a:ext cx="3170238" cy="479425"/>
          </a:xfrm>
          <a:prstGeom prst="rect">
            <a:avLst/>
          </a:prstGeom>
        </p:spPr>
        <p:txBody>
          <a:bodyPr/>
          <a:lstStyle/>
          <a:p>
            <a:pPr>
              <a:defRPr/>
            </a:pPr>
            <a:fld id="{47C584BF-6945-4E60-B2A7-1638FF8EA8EE}" type="slidenum">
              <a:rPr lang="en-US" smtClean="0"/>
              <a:pPr>
                <a:defRPr/>
              </a:pPr>
              <a:t>38</a:t>
            </a:fld>
            <a:endParaRPr lang="en-US"/>
          </a:p>
        </p:txBody>
      </p:sp>
    </p:spTree>
    <p:extLst>
      <p:ext uri="{BB962C8B-B14F-4D97-AF65-F5344CB8AC3E}">
        <p14:creationId xmlns:p14="http://schemas.microsoft.com/office/powerpoint/2010/main" val="1290242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have grey hair</a:t>
            </a:r>
            <a:r>
              <a:rPr lang="en-US" baseline="0" dirty="0" smtClean="0"/>
              <a:t> and </a:t>
            </a:r>
            <a:r>
              <a:rPr lang="en-US" dirty="0" smtClean="0"/>
              <a:t>I’ve been doing this a long time and I genuinely enjoy speaking to technical audiences</a:t>
            </a:r>
            <a:r>
              <a:rPr lang="en-US" baseline="0" dirty="0" smtClean="0"/>
              <a:t> like you…</a:t>
            </a:r>
          </a:p>
          <a:p>
            <a:endParaRPr lang="en-US" baseline="0" dirty="0" smtClean="0"/>
          </a:p>
          <a:p>
            <a:r>
              <a:rPr lang="en-US" baseline="0" dirty="0" smtClean="0"/>
              <a:t>You don’t know me or my company.  I have spent a 25+ year career next to the “big guy” on stage.  You see him; you don’t see me.</a:t>
            </a:r>
          </a:p>
          <a:p>
            <a:endParaRPr lang="en-US" baseline="0" dirty="0" smtClean="0"/>
          </a:p>
          <a:p>
            <a:r>
              <a:rPr lang="en-US" baseline="0" dirty="0" smtClean="0"/>
              <a:t>I worked on some server product teams in the late nineties.  I worked with some famous products and one really bad one.  </a:t>
            </a:r>
          </a:p>
          <a:p>
            <a:endParaRPr lang="en-US" baseline="0" dirty="0" smtClean="0"/>
          </a:p>
          <a:p>
            <a:r>
              <a:rPr lang="en-US" baseline="0" dirty="0" smtClean="0"/>
              <a:t>I have been working for or with Microsoft for over 25 years….</a:t>
            </a:r>
          </a:p>
          <a:p>
            <a:endParaRPr lang="en-US" baseline="0" dirty="0" smtClean="0"/>
          </a:p>
          <a:p>
            <a:r>
              <a:rPr lang="en-US" b="1" baseline="0" dirty="0" smtClean="0"/>
              <a:t>DH – HUCK:  nuke this, and we each do a short intro of who we are on the previous slide.  Maybe you go last of the 4 of us, </a:t>
            </a:r>
            <a:r>
              <a:rPr lang="en-US" b="1" baseline="0" dirty="0" err="1" smtClean="0"/>
              <a:t>cuz</a:t>
            </a:r>
            <a:r>
              <a:rPr lang="en-US" b="1" baseline="0" dirty="0" smtClean="0"/>
              <a:t> then you roll right into your first demo.</a:t>
            </a:r>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2490993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real day job is supposed</a:t>
            </a:r>
            <a:r>
              <a:rPr lang="en-US" baseline="0" dirty="0" smtClean="0"/>
              <a:t> to be this startup, Actus Interactive Software.</a:t>
            </a:r>
          </a:p>
          <a:p>
            <a:endParaRPr lang="en-US" baseline="0" dirty="0" smtClean="0"/>
          </a:p>
          <a:p>
            <a:r>
              <a:rPr lang="en-US" baseline="0" dirty="0" smtClean="0"/>
              <a:t>It’s a software </a:t>
            </a:r>
            <a:endParaRPr lang="en-US" dirty="0"/>
          </a:p>
        </p:txBody>
      </p:sp>
    </p:spTree>
    <p:extLst>
      <p:ext uri="{BB962C8B-B14F-4D97-AF65-F5344CB8AC3E}">
        <p14:creationId xmlns:p14="http://schemas.microsoft.com/office/powerpoint/2010/main" val="2008196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Demos:</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In general show avatar</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navigation and the 7-11 foot sweet spot of Kinect.  Talk to skeletal tracking and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trackin</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in depth and macro modes</a:t>
            </a: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Actus Interactive Digital</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Content solution: demo the W hotel Atlanta content set.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Reenforce</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the design principals of engagement: can I eat it?  Can it eat me?  Can I mate with it?  Also show avatar navigation and how effective it can be as an attractor</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Physical Therapy app.  Kinect driven app to do your PT.  Use case: home health care.  </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Touch-less OR.  Great use case for Kinect: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touchless</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operating room where sterile environments are paramount and access to information quickly is perfect with gesture and voice.</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97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Demos:</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In general show avatar</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navigation and the 7-11 foot sweet spot of Kinect.  Talk to skeletal tracking and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trackin</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in depth and macro modes</a:t>
            </a: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Actus Interactive Digital</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Content solution: demo the W hotel Atlanta content set.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Reenforce</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the design principals of engagement: can I eat it?  Can it eat me?  Can I mate with it?  Also show avatar navigation and how effective it can be as an attractor</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Physical Therapy app.  Kinect driven app to do your PT.  Use case: home health care.  </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Touch-less OR.  Great use case for Kinect: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touchless</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operating room where sterile environments are paramount and access to information quickly is perfect with gesture and voice.</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2822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what we are going to talk about today….</a:t>
            </a:r>
          </a:p>
          <a:p>
            <a:endParaRPr lang="en-US" dirty="0" smtClean="0"/>
          </a:p>
          <a:p>
            <a:r>
              <a:rPr lang="en-US" dirty="0" smtClean="0"/>
              <a:t>6- Make it intuitive and easy (jack in the box)</a:t>
            </a:r>
          </a:p>
          <a:p>
            <a:r>
              <a:rPr lang="en-US" dirty="0" smtClean="0"/>
              <a:t>7- Make it a game (</a:t>
            </a:r>
            <a:r>
              <a:rPr lang="en-US" dirty="0" err="1" smtClean="0"/>
              <a:t>jumpido</a:t>
            </a:r>
            <a:r>
              <a:rPr lang="en-US" dirty="0" smtClean="0"/>
              <a:t>, </a:t>
            </a:r>
            <a:r>
              <a:rPr lang="en-US" dirty="0" err="1" smtClean="0"/>
              <a:t>nasa</a:t>
            </a:r>
            <a:r>
              <a:rPr lang="en-US" dirty="0" smtClean="0"/>
              <a:t>)</a:t>
            </a:r>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3997075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tenants</a:t>
            </a:r>
            <a:r>
              <a:rPr lang="en-US" baseline="0" dirty="0" smtClean="0"/>
              <a:t> of a great, engaging user experience:</a:t>
            </a:r>
          </a:p>
          <a:p>
            <a:endParaRPr lang="en-US" baseline="0" dirty="0" smtClean="0"/>
          </a:p>
          <a:p>
            <a:pPr marL="171450" indent="-171450">
              <a:buFontTx/>
              <a:buChar char="-"/>
            </a:pPr>
            <a:r>
              <a:rPr lang="en-US" baseline="0" dirty="0" smtClean="0"/>
              <a:t>The power of Faces</a:t>
            </a:r>
          </a:p>
          <a:p>
            <a:pPr marL="171450" indent="-171450">
              <a:buFontTx/>
              <a:buChar char="-"/>
            </a:pPr>
            <a:r>
              <a:rPr lang="en-US" baseline="0" dirty="0" smtClean="0"/>
              <a:t>Use Food, Sex, and Danger</a:t>
            </a:r>
          </a:p>
          <a:p>
            <a:pPr marL="171450" indent="-171450">
              <a:buFontTx/>
              <a:buChar char="-"/>
            </a:pPr>
            <a:endParaRPr lang="en-US" baseline="0" dirty="0" smtClean="0"/>
          </a:p>
          <a:p>
            <a:pPr marL="0" indent="0">
              <a:buFontTx/>
              <a:buNone/>
            </a:pPr>
            <a:r>
              <a:rPr lang="en-US" sz="1200" kern="1200" dirty="0" smtClean="0">
                <a:solidFill>
                  <a:schemeClr val="tx1"/>
                </a:solidFill>
                <a:effectLst/>
                <a:latin typeface="Gill Sans" pitchFamily="-103" charset="0"/>
                <a:ea typeface="ＭＳ Ｐゴシック" panose="020B0600070205080204" pitchFamily="34" charset="-128"/>
                <a:cs typeface="+mn-cs"/>
              </a:rPr>
              <a:t>In user interfaces where engagement is the primary goal, the most effect attractor is "can I eat it?  Can it eat me?  Can I mate with it?"  humans are wired that way.  but, importantly, it works best when the goal is attracting users to your app/interface (kiosks, web sites, etc.).  for systems used in your job, or in a car, engagement is assumed and usability is a much more important attribute. </a:t>
            </a: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0" indent="0">
              <a:buFontTx/>
              <a:buNone/>
            </a:pPr>
            <a:endParaRPr lang="en-US" dirty="0"/>
          </a:p>
        </p:txBody>
      </p:sp>
    </p:spTree>
    <p:extLst>
      <p:ext uri="{BB962C8B-B14F-4D97-AF65-F5344CB8AC3E}">
        <p14:creationId xmlns:p14="http://schemas.microsoft.com/office/powerpoint/2010/main" val="787082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The tenants</a:t>
            </a:r>
            <a:r>
              <a:rPr lang="en-US" baseline="0" dirty="0" smtClean="0"/>
              <a:t> of a great, engaging user experience:</a:t>
            </a:r>
          </a:p>
          <a:p>
            <a:endParaRPr lang="en-US" dirty="0" smtClean="0"/>
          </a:p>
          <a:p>
            <a:pPr marL="171450" indent="-171450">
              <a:buFontTx/>
              <a:buChar char="-"/>
            </a:pPr>
            <a:r>
              <a:rPr lang="en-US" dirty="0" smtClean="0"/>
              <a:t>Tell a Story</a:t>
            </a:r>
          </a:p>
          <a:p>
            <a:pPr marL="171450" indent="-171450">
              <a:buFontTx/>
              <a:buChar char="-"/>
            </a:pPr>
            <a:r>
              <a:rPr lang="en-US" dirty="0" smtClean="0"/>
              <a:t>Build Commitment over time</a:t>
            </a:r>
          </a:p>
          <a:p>
            <a:pPr marL="171450" indent="-171450">
              <a:buFontTx/>
              <a:buChar char="-"/>
            </a:pPr>
            <a:r>
              <a:rPr lang="en-US" dirty="0" smtClean="0"/>
              <a:t>Use Natural</a:t>
            </a:r>
            <a:r>
              <a:rPr lang="en-US" baseline="0" dirty="0" smtClean="0"/>
              <a:t> Interactions of Objects</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171450" indent="-171450">
              <a:buFontTx/>
              <a:buChar char="-"/>
            </a:pPr>
            <a:endParaRPr lang="en-US" dirty="0"/>
          </a:p>
        </p:txBody>
      </p:sp>
    </p:spTree>
    <p:extLst>
      <p:ext uri="{BB962C8B-B14F-4D97-AF65-F5344CB8AC3E}">
        <p14:creationId xmlns:p14="http://schemas.microsoft.com/office/powerpoint/2010/main" val="4103195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tenants</a:t>
            </a:r>
            <a:r>
              <a:rPr lang="en-US" baseline="0" dirty="0" smtClean="0"/>
              <a:t> of a great, engaging user experience:</a:t>
            </a:r>
          </a:p>
          <a:p>
            <a:endParaRPr lang="en-US" baseline="0" dirty="0" smtClean="0"/>
          </a:p>
          <a:p>
            <a:pPr marL="171450" indent="-171450">
              <a:buFontTx/>
              <a:buChar char="-"/>
            </a:pPr>
            <a:r>
              <a:rPr lang="en-US" baseline="0" dirty="0" smtClean="0"/>
              <a:t>The power of Faces</a:t>
            </a:r>
          </a:p>
          <a:p>
            <a:pPr marL="171450" indent="-171450">
              <a:buFontTx/>
              <a:buChar char="-"/>
            </a:pPr>
            <a:r>
              <a:rPr lang="en-US" baseline="0" dirty="0" smtClean="0"/>
              <a:t>Use Food, Sex, and Danger</a:t>
            </a:r>
          </a:p>
          <a:p>
            <a:pPr marL="171450" indent="-171450">
              <a:buFontTx/>
              <a:buChar char="-"/>
            </a:pPr>
            <a:endParaRPr lang="en-US" baseline="0" dirty="0" smtClean="0"/>
          </a:p>
          <a:p>
            <a:pPr marL="0" indent="0">
              <a:buFontTx/>
              <a:buNone/>
            </a:pPr>
            <a:r>
              <a:rPr lang="en-US" sz="1200" kern="1200" dirty="0" smtClean="0">
                <a:solidFill>
                  <a:schemeClr val="tx1"/>
                </a:solidFill>
                <a:effectLst/>
                <a:latin typeface="Gill Sans" pitchFamily="-103" charset="0"/>
                <a:ea typeface="ＭＳ Ｐゴシック" panose="020B0600070205080204" pitchFamily="34" charset="-128"/>
                <a:cs typeface="+mn-cs"/>
              </a:rPr>
              <a:t>In user interfaces where engagement is the primary goal, the most effect attractor is "can I eat it?  Can it eat me?  Can I mate with it?"  humans are wired that way.  but, importantly, it works best when the goal is attracting users to your app/interface (kiosks, web sites, etc.).  for systems used in your job, or in a car, engagement is assumed and usability is a much more important attribute. </a:t>
            </a: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indent="0">
              <a:buFontTx/>
              <a:buNone/>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0" indent="0">
              <a:buFontTx/>
              <a:buNone/>
            </a:pPr>
            <a:endParaRPr lang="en-US" dirty="0"/>
          </a:p>
        </p:txBody>
      </p:sp>
    </p:spTree>
    <p:extLst>
      <p:ext uri="{BB962C8B-B14F-4D97-AF65-F5344CB8AC3E}">
        <p14:creationId xmlns:p14="http://schemas.microsoft.com/office/powerpoint/2010/main" val="271904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Demos:</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In general show avatar</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navigation and the 7-11 foot sweet spot of Kinect.  Talk to skeletal tracking and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trackin</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in depth and macro modes</a:t>
            </a: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Actus Interactive Digital</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Content solution: demo the W hotel Atlanta content set.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Reenforce</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the design principals of engagement: can I eat it?  Can it eat me?  Can I mate with it?  Also show avatar navigation and how effective it can be as an attractor</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Physical Therapy app.  Kinect driven app to do your PT.  Use case: home health care.  </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 Touch-less OR.  Great use case for Kinect: </a:t>
            </a:r>
            <a:r>
              <a:rPr lang="en-US" baseline="0" dirty="0" err="1" smtClean="0">
                <a:solidFill>
                  <a:srgbClr val="363636"/>
                </a:solidFill>
                <a:latin typeface="Arial" panose="020B0604020202020204" pitchFamily="34" charset="0"/>
                <a:cs typeface="Arial" panose="020B0604020202020204" pitchFamily="34" charset="0"/>
                <a:sym typeface="Arial" panose="020B0604020202020204" pitchFamily="34" charset="0"/>
              </a:rPr>
              <a:t>touchless</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operating room where sterile environments are paramount and access to information quickly is perfect with gesture and voice.</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marL="171450" indent="-171450" eaLnBrk="1" hangingPunct="1">
              <a:buFontTx/>
              <a:buChar char="-"/>
            </a:pPr>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094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InterKnowlogy is a great company; it’s a great company to work for</a:t>
            </a:r>
          </a:p>
          <a:p>
            <a:r>
              <a:rPr lang="en-US" dirty="0" smtClean="0"/>
              <a:t>This is</a:t>
            </a:r>
            <a:r>
              <a:rPr lang="en-US" baseline="0" dirty="0" smtClean="0"/>
              <a:t> a busy slide called a </a:t>
            </a:r>
            <a:r>
              <a:rPr lang="en-US" baseline="0" dirty="0" err="1" smtClean="0"/>
              <a:t>battlecard</a:t>
            </a:r>
            <a:r>
              <a:rPr lang="en-US" baseline="0" dirty="0" smtClean="0"/>
              <a:t> which is supposed to represent what we do, but the next slide is a lot more relevant to what we do</a:t>
            </a:r>
          </a:p>
          <a:p>
            <a:r>
              <a:rPr lang="en-US" baseline="0" dirty="0" smtClean="0"/>
              <a:t>I do these </a:t>
            </a:r>
            <a:r>
              <a:rPr lang="en-US" baseline="0" dirty="0" err="1" smtClean="0"/>
              <a:t>presentatoions</a:t>
            </a:r>
            <a:r>
              <a:rPr lang="en-US" baseline="0" dirty="0" smtClean="0"/>
              <a:t> and keynotes out of a labor of love.  I’m not paid to do this.  I love talking to excited technologists.  I love software and I have been doing it a long time.</a:t>
            </a:r>
          </a:p>
          <a:p>
            <a:r>
              <a:rPr lang="en-US" baseline="0" dirty="0" smtClean="0"/>
              <a:t>And you never know, every once in a while we get an new employee or a new customer when I do a keynote.</a:t>
            </a:r>
            <a:endParaRPr lang="en-US" dirty="0"/>
          </a:p>
        </p:txBody>
      </p:sp>
    </p:spTree>
    <p:extLst>
      <p:ext uri="{BB962C8B-B14F-4D97-AF65-F5344CB8AC3E}">
        <p14:creationId xmlns:p14="http://schemas.microsoft.com/office/powerpoint/2010/main" val="130828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what we are going to talk about today….</a:t>
            </a:r>
          </a:p>
          <a:p>
            <a:endParaRPr lang="en-US" dirty="0" smtClean="0"/>
          </a:p>
          <a:p>
            <a:r>
              <a:rPr lang="en-US" dirty="0" smtClean="0"/>
              <a:t>6- Make it intuitive and easy (jack in the box)</a:t>
            </a:r>
          </a:p>
          <a:p>
            <a:r>
              <a:rPr lang="en-US" dirty="0" smtClean="0"/>
              <a:t>7- Make it a game (</a:t>
            </a:r>
            <a:r>
              <a:rPr lang="en-US" dirty="0" err="1" smtClean="0"/>
              <a:t>jumpido</a:t>
            </a:r>
            <a:r>
              <a:rPr lang="en-US" dirty="0" smtClean="0"/>
              <a:t>, </a:t>
            </a:r>
            <a:r>
              <a:rPr lang="en-US" dirty="0" err="1" smtClean="0"/>
              <a:t>nasa</a:t>
            </a:r>
            <a:r>
              <a:rPr lang="en-US" dirty="0" smtClean="0"/>
              <a:t>)</a:t>
            </a:r>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150379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2170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in a culture</a:t>
            </a:r>
            <a:r>
              <a:rPr lang="en-US" baseline="0" dirty="0" smtClean="0"/>
              <a:t> of “game-</a:t>
            </a:r>
            <a:r>
              <a:rPr lang="en-US" baseline="0" dirty="0" err="1" smtClean="0"/>
              <a:t>ification</a:t>
            </a:r>
            <a:r>
              <a:rPr lang="en-US" baseline="0" dirty="0" smtClean="0"/>
              <a:t>”.  Things like </a:t>
            </a:r>
            <a:r>
              <a:rPr lang="en-US" baseline="0" dirty="0" err="1" smtClean="0"/>
              <a:t>xbox</a:t>
            </a:r>
            <a:r>
              <a:rPr lang="en-US" baseline="0" dirty="0" smtClean="0"/>
              <a:t> have paved the way for that.  Exercise and physical therapy are obvious use cases.  But learning is the ultimate use case.</a:t>
            </a:r>
          </a:p>
          <a:p>
            <a:endParaRPr lang="en-US" baseline="0" dirty="0" smtClean="0"/>
          </a:p>
          <a:p>
            <a:r>
              <a:rPr lang="en-US" baseline="0" dirty="0" smtClean="0"/>
              <a:t>Science and the culture have proven that when presented with a game like challenge, software is much more effective in learning.</a:t>
            </a:r>
          </a:p>
          <a:p>
            <a:endParaRPr lang="en-US" baseline="0" dirty="0" smtClean="0"/>
          </a:p>
          <a:p>
            <a:r>
              <a:rPr lang="en-US" baseline="0" dirty="0" smtClean="0"/>
              <a:t>Even universities now have specializations in electronic learning.</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3049297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Grp="1" noRot="1" noChangeAspect="1" noChangeArrowheads="1"/>
          </p:cNvSpPr>
          <p:nvPr>
            <p:ph type="sldImg"/>
          </p:nvPr>
        </p:nvSpPr>
        <p:spPr>
          <a:solidFill>
            <a:srgbClr val="FFFFFF"/>
          </a:solidFill>
          <a:ln/>
        </p:spPr>
      </p:sp>
      <p:sp>
        <p:nvSpPr>
          <p:cNvPr id="1505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This is similar</a:t>
            </a:r>
            <a:r>
              <a:rPr lang="en-US" baseline="0" dirty="0" smtClean="0">
                <a:solidFill>
                  <a:srgbClr val="363636"/>
                </a:solidFill>
                <a:latin typeface="Lucida Sans" panose="020B0602030504020204" pitchFamily="34" charset="0"/>
                <a:sym typeface="Lucida Sans" panose="020B0602030504020204" pitchFamily="34" charset="0"/>
              </a:rPr>
              <a:t> to the type of computer I first started programming.  I have grey hair.  I have been doing this a long time.</a:t>
            </a:r>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This computing device was expensive</a:t>
            </a:r>
          </a:p>
          <a:p>
            <a:pPr eaLnBrk="1" hangingPunct="1"/>
            <a:r>
              <a:rPr lang="en-US" dirty="0" smtClean="0">
                <a:solidFill>
                  <a:srgbClr val="363636"/>
                </a:solidFill>
                <a:latin typeface="Lucida Sans" panose="020B0602030504020204" pitchFamily="34" charset="0"/>
                <a:sym typeface="Lucida Sans" panose="020B0602030504020204" pitchFamily="34" charset="0"/>
              </a:rPr>
              <a:t>Frequently it’s user interface involved a stack of punched cards.</a:t>
            </a:r>
          </a:p>
          <a:p>
            <a:pPr eaLnBrk="1" hangingPunct="1"/>
            <a:r>
              <a:rPr lang="en-US" dirty="0" smtClean="0">
                <a:solidFill>
                  <a:srgbClr val="363636"/>
                </a:solidFill>
                <a:latin typeface="Lucida Sans" panose="020B0602030504020204" pitchFamily="34" charset="0"/>
                <a:sym typeface="Lucida Sans" panose="020B0602030504020204" pitchFamily="34" charset="0"/>
              </a:rPr>
              <a:t>In 1984 I got to use one of the first PCs.  It was an IBM XT and it was $10k</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3769499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anyone know what this thing is?  Well, it’s one of the first mice.  </a:t>
            </a:r>
          </a:p>
          <a:p>
            <a:endParaRPr lang="en-US" baseline="0" dirty="0" smtClean="0"/>
          </a:p>
          <a:p>
            <a:r>
              <a:rPr lang="en-US" baseline="0" dirty="0" smtClean="0"/>
              <a:t>Invented by a guy at Xerox or </a:t>
            </a:r>
            <a:r>
              <a:rPr lang="en-US" baseline="0" dirty="0" err="1" smtClean="0"/>
              <a:t>ibm</a:t>
            </a:r>
            <a:r>
              <a:rPr lang="en-US" baseline="0" dirty="0" smtClean="0"/>
              <a:t> in </a:t>
            </a:r>
            <a:r>
              <a:rPr lang="en-US" baseline="0" dirty="0" err="1" smtClean="0"/>
              <a:t>florida</a:t>
            </a:r>
            <a:r>
              <a:rPr lang="en-US" baseline="0" dirty="0" smtClean="0"/>
              <a:t>.</a:t>
            </a:r>
          </a:p>
          <a:p>
            <a:endParaRPr lang="en-US" baseline="0" dirty="0" smtClean="0"/>
          </a:p>
          <a:p>
            <a:r>
              <a:rPr lang="en-US" baseline="0" dirty="0" smtClean="0"/>
              <a:t>Why do I show you this.  Because I was there when the first GUIs came out.  I was there when they told us we needed to take our right hand off the keyboard and reach for this mouse thing.  Now I’m a machine gun in terms of typing.  I went to an all boys catholic school.  We didn’t have wood shop; we didn’t have computers.  We had </a:t>
            </a:r>
            <a:r>
              <a:rPr lang="en-US" baseline="0" dirty="0" err="1" smtClean="0"/>
              <a:t>latin</a:t>
            </a:r>
            <a:r>
              <a:rPr lang="en-US" baseline="0" dirty="0" smtClean="0"/>
              <a:t> and typing.  </a:t>
            </a:r>
          </a:p>
          <a:p>
            <a:endParaRPr lang="en-US" baseline="0" dirty="0" smtClean="0"/>
          </a:p>
          <a:p>
            <a:r>
              <a:rPr lang="en-US" baseline="0" dirty="0" smtClean="0"/>
              <a:t>So, taking my right hand off the keyboard was the most unnatural thing in the world.  The learning curve to that use of the computer was huge for me and for everyone.  But, guess what?  Cut to today and we consider the mouse second nature.  It’s not </a:t>
            </a:r>
            <a:r>
              <a:rPr lang="en-US" baseline="0" dirty="0" err="1" smtClean="0"/>
              <a:t>awkard</a:t>
            </a:r>
            <a:r>
              <a:rPr lang="en-US" baseline="0" dirty="0" smtClean="0"/>
              <a:t> at all.  In fact, it is natural.  And now touching a computer system is natural and a prevalent way to interact with computer systems.</a:t>
            </a:r>
          </a:p>
          <a:p>
            <a:endParaRPr lang="en-US" baseline="0" dirty="0" smtClean="0"/>
          </a:p>
          <a:p>
            <a:r>
              <a:rPr lang="en-US" baseline="0" dirty="0" smtClean="0"/>
              <a:t>I will argue that gesturing at computers ; speaking at computers and ultimately thinking at computers will become prevalent and commonly accepted ways of using computers in a few short years and over the next decade.  And I am going to enforce / try to prove that with this presentation.</a:t>
            </a:r>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1064204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Rot="1" noChangeAspect="1" noChangeArrowheads="1"/>
          </p:cNvSpPr>
          <p:nvPr>
            <p:ph type="sldImg"/>
          </p:nvPr>
        </p:nvSpPr>
        <p:spPr>
          <a:solidFill>
            <a:srgbClr val="FFFFFF"/>
          </a:solidFill>
          <a:ln/>
        </p:spPr>
      </p:sp>
      <p:sp>
        <p:nvSpPr>
          <p:cNvPr id="1536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Touch capable devices have been around a long time…. Since</a:t>
            </a:r>
            <a:r>
              <a:rPr lang="en-US" baseline="0" dirty="0" smtClean="0">
                <a:solidFill>
                  <a:srgbClr val="363636"/>
                </a:solidFill>
                <a:latin typeface="Lucida Sans" panose="020B0602030504020204" pitchFamily="34" charset="0"/>
                <a:sym typeface="Lucida Sans" panose="020B0602030504020204" pitchFamily="34" charset="0"/>
              </a:rPr>
              <a:t> 1972!</a:t>
            </a:r>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We have seen them in the form of kiosks for a long time.</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Historically these systems were black boxed vertical systems with very little integration capability</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2218669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Grp="1" noRot="1" noChangeAspect="1" noChangeArrowheads="1"/>
          </p:cNvSpPr>
          <p:nvPr>
            <p:ph type="sldImg"/>
          </p:nvPr>
        </p:nvSpPr>
        <p:spPr>
          <a:xfrm>
            <a:off x="381000" y="685800"/>
            <a:ext cx="6096000" cy="3429000"/>
          </a:xfrm>
          <a:solidFill>
            <a:srgbClr val="FFFFFF"/>
          </a:solidFill>
          <a:ln/>
        </p:spPr>
      </p:sp>
      <p:sp>
        <p:nvSpPr>
          <p:cNvPr id="15565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What is new is touch capable devices at a price point for the masses.</a:t>
            </a:r>
          </a:p>
          <a:p>
            <a:pPr eaLnBrk="1" hangingPunct="1"/>
            <a:r>
              <a:rPr lang="en-US" dirty="0" smtClean="0">
                <a:solidFill>
                  <a:srgbClr val="363636"/>
                </a:solidFill>
                <a:latin typeface="Lucida Sans" panose="020B0602030504020204" pitchFamily="34" charset="0"/>
                <a:sym typeface="Lucida Sans" panose="020B0602030504020204" pitchFamily="34" charset="0"/>
              </a:rPr>
              <a:t>And at a price point for windows 7/8 that is realistic for every consumer.</a:t>
            </a:r>
          </a:p>
          <a:p>
            <a:pPr eaLnBrk="1" hangingPunct="1"/>
            <a:r>
              <a:rPr lang="en-US" dirty="0" smtClean="0">
                <a:solidFill>
                  <a:srgbClr val="363636"/>
                </a:solidFill>
                <a:latin typeface="Lucida Sans" panose="020B0602030504020204" pitchFamily="34" charset="0"/>
                <a:sym typeface="Lucida Sans" panose="020B0602030504020204" pitchFamily="34" charset="0"/>
              </a:rPr>
              <a:t>And an apple device</a:t>
            </a:r>
            <a:r>
              <a:rPr lang="en-US" baseline="0" dirty="0" smtClean="0">
                <a:solidFill>
                  <a:srgbClr val="363636"/>
                </a:solidFill>
                <a:latin typeface="Lucida Sans" panose="020B0602030504020204" pitchFamily="34" charset="0"/>
                <a:sym typeface="Lucida Sans" panose="020B0602030504020204" pitchFamily="34" charset="0"/>
              </a:rPr>
              <a:t> going 4 to $800 for the consumer that has such strong brand identity that it doesn’t matter what it costs.</a:t>
            </a:r>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Every computer shipping over the next many years will have touch capabilities.   You will get touch capability in your device whether</a:t>
            </a:r>
            <a:r>
              <a:rPr lang="en-US" baseline="0" dirty="0" smtClean="0">
                <a:solidFill>
                  <a:srgbClr val="363636"/>
                </a:solidFill>
                <a:latin typeface="Lucida Sans" panose="020B0602030504020204" pitchFamily="34" charset="0"/>
                <a:sym typeface="Lucida Sans" panose="020B0602030504020204" pitchFamily="34" charset="0"/>
              </a:rPr>
              <a:t> you like it or not.  </a:t>
            </a:r>
            <a:r>
              <a:rPr lang="en-US" dirty="0" smtClean="0">
                <a:solidFill>
                  <a:srgbClr val="363636"/>
                </a:solidFill>
                <a:latin typeface="Lucida Sans" panose="020B0602030504020204" pitchFamily="34" charset="0"/>
                <a:sym typeface="Lucida Sans" panose="020B0602030504020204" pitchFamily="34" charset="0"/>
              </a:rPr>
              <a:t> Display screens, notebooks,</a:t>
            </a:r>
            <a:r>
              <a:rPr lang="en-US" baseline="0" dirty="0" smtClean="0">
                <a:solidFill>
                  <a:srgbClr val="363636"/>
                </a:solidFill>
                <a:latin typeface="Lucida Sans" panose="020B0602030504020204" pitchFamily="34" charset="0"/>
                <a:sym typeface="Lucida Sans" panose="020B0602030504020204" pitchFamily="34" charset="0"/>
              </a:rPr>
              <a:t> tablets, smart phones.</a:t>
            </a:r>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Inexpensive touch capable desktops and laptops are available right now.</a:t>
            </a:r>
          </a:p>
          <a:p>
            <a:pPr eaLnBrk="1" hangingPunct="1"/>
            <a:r>
              <a:rPr lang="en-US" dirty="0" smtClean="0">
                <a:solidFill>
                  <a:srgbClr val="363636"/>
                </a:solidFill>
                <a:latin typeface="Lucida Sans" panose="020B0602030504020204" pitchFamily="34" charset="0"/>
                <a:sym typeface="Lucida Sans" panose="020B0602030504020204" pitchFamily="34" charset="0"/>
              </a:rPr>
              <a:t>You won’t have to give up your mouse just yet, but there are many software scenarios where it makes more sense to put your fingers on the screen….</a:t>
            </a:r>
          </a:p>
          <a:p>
            <a:pPr eaLnBrk="1" hangingPunct="1"/>
            <a:r>
              <a:rPr lang="en-US" dirty="0" smtClean="0">
                <a:solidFill>
                  <a:srgbClr val="363636"/>
                </a:solidFill>
                <a:latin typeface="Lucida Sans" panose="020B0602030504020204" pitchFamily="34" charset="0"/>
                <a:sym typeface="Lucida Sans" panose="020B0602030504020204" pitchFamily="34" charset="0"/>
              </a:rPr>
              <a:t>I have already shown a number of compelling use cases for NUI….</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But, here is one that still doesn’t make sense:</a:t>
            </a:r>
            <a:r>
              <a:rPr lang="en-US" baseline="0" dirty="0" smtClean="0">
                <a:solidFill>
                  <a:srgbClr val="363636"/>
                </a:solidFill>
                <a:latin typeface="Lucida Sans" panose="020B0602030504020204" pitchFamily="34" charset="0"/>
                <a:sym typeface="Lucida Sans" panose="020B0602030504020204" pitchFamily="34" charset="0"/>
              </a:rPr>
              <a:t> CRUD</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What is also new and exciting is a Operating Systems designed for touch….</a:t>
            </a:r>
          </a:p>
          <a:p>
            <a:pPr eaLnBrk="1" hangingPunct="1"/>
            <a:r>
              <a:rPr lang="en-US" dirty="0" smtClean="0">
                <a:solidFill>
                  <a:srgbClr val="363636"/>
                </a:solidFill>
                <a:latin typeface="Lucida Sans" panose="020B0602030504020204" pitchFamily="34" charset="0"/>
                <a:sym typeface="Lucida Sans" panose="020B0602030504020204" pitchFamily="34" charset="0"/>
              </a:rPr>
              <a:t>And a powerful multi-touch </a:t>
            </a:r>
            <a:r>
              <a:rPr lang="en-US" dirty="0" err="1" smtClean="0">
                <a:solidFill>
                  <a:srgbClr val="363636"/>
                </a:solidFill>
                <a:latin typeface="Lucida Sans" panose="020B0602030504020204" pitchFamily="34" charset="0"/>
                <a:sym typeface="Lucida Sans" panose="020B0602030504020204" pitchFamily="34" charset="0"/>
              </a:rPr>
              <a:t>api</a:t>
            </a:r>
            <a:r>
              <a:rPr lang="en-US" dirty="0" smtClean="0">
                <a:solidFill>
                  <a:srgbClr val="363636"/>
                </a:solidFill>
                <a:latin typeface="Lucida Sans" panose="020B0602030504020204" pitchFamily="34" charset="0"/>
                <a:sym typeface="Lucida Sans" panose="020B0602030504020204" pitchFamily="34" charset="0"/>
              </a:rPr>
              <a:t> in all the software platforms.</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786342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a:t>
            </a:r>
          </a:p>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-EMN8’s fast food kiosk.  </a:t>
            </a:r>
            <a:r>
              <a:rPr lang="en-US" dirty="0" err="1" smtClean="0">
                <a:solidFill>
                  <a:srgbClr val="363636"/>
                </a:solidFill>
                <a:latin typeface="Arial" panose="020B0604020202020204" pitchFamily="34" charset="0"/>
                <a:cs typeface="Arial" panose="020B0604020202020204" pitchFamily="34" charset="0"/>
                <a:sym typeface="Arial" panose="020B0604020202020204" pitchFamily="34" charset="0"/>
              </a:rPr>
              <a:t>InterKnowlogy’s</a:t>
            </a: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 work in user experience</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and engagement with fast food kiosks</a:t>
            </a:r>
          </a:p>
          <a:p>
            <a:pPr eaLnBrk="1" hangingPunct="1"/>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“as proud of we are about the work we do in cancer research, healthcare and life sciences, I have to keep the lights on.  We are also building the software that is killing the world with it’s cheeseburgers.”  </a:t>
            </a:r>
            <a:r>
              <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rPr>
              <a:t></a:t>
            </a: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solidFill>
                <a:srgbClr val="363636"/>
              </a:solidFill>
              <a:latin typeface="Arial" panose="020B0604020202020204" pitchFamily="34" charset="0"/>
              <a:cs typeface="Arial" panose="020B0604020202020204" pitchFamily="34" charset="0"/>
              <a:sym typeface="Wingdings" panose="05000000000000000000" pitchFamily="2" charset="2"/>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3544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DH – HUCK:</a:t>
            </a:r>
            <a:r>
              <a:rPr lang="en-US" b="1" baseline="0" dirty="0" smtClean="0"/>
              <a:t> Dan will do CNN demo, and then keep the controls to do the HTML version demo, but hand the speaking over to you to interject these thoughts about HTML5.</a:t>
            </a:r>
          </a:p>
          <a:p>
            <a:endParaRPr lang="en-US" dirty="0" smtClean="0"/>
          </a:p>
          <a:p>
            <a:r>
              <a:rPr lang="en-US" dirty="0" smtClean="0"/>
              <a:t>I</a:t>
            </a:r>
            <a:r>
              <a:rPr lang="en-US" baseline="0" dirty="0" smtClean="0"/>
              <a:t> don’t need to talk to html5 in any great detail in this session, but I do have to make the point that we are in html5 hysteria.  And ultimately this is so real that we are going to have to enable our web sites and web applications for touch because of html5.  </a:t>
            </a:r>
          </a:p>
          <a:p>
            <a:endParaRPr lang="en-US" baseline="0" dirty="0" smtClean="0"/>
          </a:p>
          <a:p>
            <a:r>
              <a:rPr lang="en-US" baseline="0" dirty="0" smtClean="0"/>
              <a:t>Because even html5 has a </a:t>
            </a:r>
            <a:r>
              <a:rPr lang="en-US" baseline="0" dirty="0" err="1" smtClean="0"/>
              <a:t>api</a:t>
            </a:r>
            <a:r>
              <a:rPr lang="en-US" baseline="0" dirty="0" smtClean="0"/>
              <a:t> for multi-touch that is defined in it's spec.</a:t>
            </a:r>
          </a:p>
          <a:p>
            <a:endParaRPr lang="en-US" baseline="0" dirty="0" smtClean="0"/>
          </a:p>
          <a:p>
            <a:r>
              <a:rPr lang="en-US" baseline="0" dirty="0" smtClean="0"/>
              <a:t>Steve jobs, although he destroyed flash and Silverlight in the process was right: we are going to have to redesign our applications for touch in modern technologies anyways so we might was well do it in html5.</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506622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Democratic national convention delegates – not</a:t>
            </a:r>
            <a:r>
              <a:rPr lang="en-US" baseline="0" dirty="0" smtClean="0"/>
              <a:t> your typical power users of software</a:t>
            </a:r>
            <a:endParaRPr lang="en-US" dirty="0" smtClean="0"/>
          </a:p>
          <a:p>
            <a:endParaRPr lang="en-US" dirty="0" smtClean="0"/>
          </a:p>
          <a:p>
            <a:endParaRPr lang="en-US" dirty="0" smtClean="0"/>
          </a:p>
          <a:p>
            <a:endParaRPr lang="en-US" dirty="0" smtClean="0"/>
          </a:p>
          <a:p>
            <a:endParaRPr lang="en-US" dirty="0" smtClean="0"/>
          </a:p>
          <a:p>
            <a:endParaRPr lang="en-US"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318638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endParaRPr lang="en-US" dirty="0" smtClean="0"/>
          </a:p>
          <a:p>
            <a:pPr eaLnBrk="1" hangingPunct="1"/>
            <a:r>
              <a:rPr lang="en-US" dirty="0" smtClean="0"/>
              <a:t>© 2015</a:t>
            </a:r>
            <a:r>
              <a:rPr lang="en-US" baseline="0" dirty="0" smtClean="0"/>
              <a:t> InterKnowlogy, LLC. </a:t>
            </a:r>
            <a:r>
              <a:rPr lang="en-US" dirty="0" smtClean="0">
                <a:effectLst/>
              </a:rPr>
              <a:t>All rights reserved. </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7BE5AA1C-3A4A-4E86-88DD-FDD0A0056FE6}" type="slidenum">
              <a:rPr lang="en-US" smtClean="0"/>
              <a:pPr>
                <a:defRPr/>
              </a:pPr>
              <a:t>4</a:t>
            </a:fld>
            <a:endParaRPr lang="en-US"/>
          </a:p>
        </p:txBody>
      </p:sp>
    </p:spTree>
    <p:extLst>
      <p:ext uri="{BB962C8B-B14F-4D97-AF65-F5344CB8AC3E}">
        <p14:creationId xmlns:p14="http://schemas.microsoft.com/office/powerpoint/2010/main" val="1820244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Interface InterKnowlogy built for the 2012 democratic</a:t>
            </a:r>
            <a:r>
              <a:rPr lang="en-US" baseline="0" dirty="0" smtClean="0"/>
              <a:t> national convention voting app.  Completely touch based app designed for tablets</a:t>
            </a:r>
          </a:p>
          <a:p>
            <a:endParaRPr lang="en-US" baseline="0" dirty="0" smtClean="0"/>
          </a:p>
          <a:p>
            <a:endParaRPr lang="en-US" baseline="0" dirty="0" smtClean="0"/>
          </a:p>
          <a:p>
            <a:endParaRPr lang="en-US" baseline="0" dirty="0" smtClean="0"/>
          </a:p>
          <a:p>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2013</a:t>
            </a:r>
            <a:r>
              <a:rPr lang="en-US" baseline="0" dirty="0" smtClean="0"/>
              <a:t> InterKnowlogy, LLC. </a:t>
            </a:r>
            <a:r>
              <a:rPr lang="en-US" dirty="0" smtClean="0">
                <a:effectLst/>
              </a:rPr>
              <a:t>All rights reserved. </a:t>
            </a:r>
            <a:r>
              <a:rPr lang="en-US" dirty="0" smtClean="0"/>
              <a:t> </a:t>
            </a:r>
          </a:p>
          <a:p>
            <a:endParaRPr lang="en-US" dirty="0"/>
          </a:p>
        </p:txBody>
      </p:sp>
    </p:spTree>
    <p:extLst>
      <p:ext uri="{BB962C8B-B14F-4D97-AF65-F5344CB8AC3E}">
        <p14:creationId xmlns:p14="http://schemas.microsoft.com/office/powerpoint/2010/main" val="2068561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7259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DH – HUCK:  propose</a:t>
            </a:r>
            <a:r>
              <a:rPr lang="en-US" b="1" baseline="0" dirty="0" smtClean="0"/>
              <a:t> bailing this section of slides about UX (next 3 slides?) to make room for Dan, Szymon, Piotr demos.</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pPr>
              <a:defRPr/>
            </a:pPr>
            <a:fld id="{7BE5AA1C-3A4A-4E86-88DD-FDD0A0056FE6}" type="slidenum">
              <a:rPr lang="en-US" smtClean="0"/>
              <a:pPr>
                <a:defRPr/>
              </a:pPr>
              <a:t>63</a:t>
            </a:fld>
            <a:endParaRPr lang="en-US"/>
          </a:p>
        </p:txBody>
      </p:sp>
    </p:spTree>
    <p:extLst>
      <p:ext uri="{BB962C8B-B14F-4D97-AF65-F5344CB8AC3E}">
        <p14:creationId xmlns:p14="http://schemas.microsoft.com/office/powerpoint/2010/main" val="2379237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Gill Sans" pitchFamily="-103" charset="0"/>
                <a:ea typeface="ＭＳ Ｐゴシック" panose="020B0600070205080204" pitchFamily="34" charset="-128"/>
                <a:cs typeface="+mn-cs"/>
              </a:rPr>
              <a:t>These prior</a:t>
            </a:r>
            <a:r>
              <a:rPr lang="en-US" sz="1200" kern="1200" baseline="0" dirty="0" smtClean="0">
                <a:solidFill>
                  <a:schemeClr val="tx1"/>
                </a:solidFill>
                <a:effectLst/>
                <a:latin typeface="Gill Sans" pitchFamily="-103" charset="0"/>
                <a:ea typeface="ＭＳ Ｐゴシック" panose="020B0600070205080204" pitchFamily="34" charset="-128"/>
                <a:cs typeface="+mn-cs"/>
              </a:rPr>
              <a:t> demos are great examples of good user interaction design.</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dirty="0" smtClean="0">
              <a:solidFill>
                <a:schemeClr val="tx1"/>
              </a:solidFill>
              <a:effectLst/>
              <a:latin typeface="Gill Sans" pitchFamily="-103" charset="0"/>
              <a:ea typeface="ＭＳ Ｐゴシック" panose="020B0600070205080204" pitchFamily="34" charset="-128"/>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Gill Sans" pitchFamily="-103" charset="0"/>
                <a:ea typeface="ＭＳ Ｐゴシック" panose="020B0600070205080204" pitchFamily="34" charset="-128"/>
                <a:cs typeface="+mn-cs"/>
              </a:rPr>
              <a:t>The environment that encapsulates the digital experience is just as important as the software.  The entirety is the experience.  The user shouldn’t feel the technology in the experience.  It should extend real world metaphors into software so it blends together seamlessly.</a:t>
            </a:r>
          </a:p>
          <a:p>
            <a:endParaRPr lang="en-US" dirty="0"/>
          </a:p>
        </p:txBody>
      </p:sp>
    </p:spTree>
    <p:extLst>
      <p:ext uri="{BB962C8B-B14F-4D97-AF65-F5344CB8AC3E}">
        <p14:creationId xmlns:p14="http://schemas.microsoft.com/office/powerpoint/2010/main" val="1374719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3416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3271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a:t>
            </a:r>
          </a:p>
          <a:p>
            <a:pPr marL="171450" indent="-171450" eaLnBrk="1" hangingPunct="1">
              <a:buFontTx/>
              <a:buChar char="-"/>
            </a:pP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The InterKnowlogy </a:t>
            </a:r>
            <a:r>
              <a:rPr lang="en-US" dirty="0" err="1" smtClean="0">
                <a:solidFill>
                  <a:srgbClr val="363636"/>
                </a:solidFill>
                <a:latin typeface="Arial" panose="020B0604020202020204" pitchFamily="34" charset="0"/>
                <a:cs typeface="Arial" panose="020B0604020202020204" pitchFamily="34" charset="0"/>
                <a:sym typeface="Arial" panose="020B0604020202020204" pitchFamily="34" charset="0"/>
              </a:rPr>
              <a:t>Marsbound</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application built for NASA / JPL labs</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0" indent="0" eaLnBrk="1" hangingPunct="1">
              <a:buFontTx/>
              <a:buNone/>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Points to drive home: although designed for 5</a:t>
            </a:r>
            <a:r>
              <a:rPr lang="en-US" baseline="30000" dirty="0" smtClean="0">
                <a:solidFill>
                  <a:srgbClr val="363636"/>
                </a:solidFill>
                <a:latin typeface="Arial" panose="020B0604020202020204" pitchFamily="34" charset="0"/>
                <a:cs typeface="Arial" panose="020B0604020202020204" pitchFamily="34" charset="0"/>
                <a:sym typeface="Arial" panose="020B0604020202020204" pitchFamily="34" charset="0"/>
              </a:rPr>
              <a:t>th</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graders this app has proven broad appeal because it’s challenge to balance budget, power, and weight while stuffing at much science as possible when sending one of the 3 ships to mars.</a:t>
            </a:r>
          </a:p>
          <a:p>
            <a:pPr marL="0" indent="0" eaLnBrk="1" hangingPunct="1">
              <a:buFontTx/>
              <a:buNone/>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6352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Demo:</a:t>
            </a:r>
          </a:p>
          <a:p>
            <a:pPr marL="171450" indent="-171450" eaLnBrk="1" hangingPunct="1">
              <a:buFontTx/>
              <a:buChar char="-"/>
            </a:pPr>
            <a:r>
              <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rPr>
              <a:t>The InterKnowlogy </a:t>
            </a:r>
            <a:r>
              <a:rPr lang="en-US" dirty="0" err="1" smtClean="0">
                <a:solidFill>
                  <a:srgbClr val="363636"/>
                </a:solidFill>
                <a:latin typeface="Arial" panose="020B0604020202020204" pitchFamily="34" charset="0"/>
                <a:cs typeface="Arial" panose="020B0604020202020204" pitchFamily="34" charset="0"/>
                <a:sym typeface="Arial" panose="020B0604020202020204" pitchFamily="34" charset="0"/>
              </a:rPr>
              <a:t>Marsbound</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application built for NASA / JPL labs</a:t>
            </a:r>
          </a:p>
          <a:p>
            <a:pPr marL="171450" indent="-171450" eaLnBrk="1" hangingPunct="1">
              <a:buFontTx/>
              <a:buChar char="-"/>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marL="0" indent="0" eaLnBrk="1" hangingPunct="1">
              <a:buFontTx/>
              <a:buNone/>
            </a:pP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Points to drive home: although designed for 5</a:t>
            </a:r>
            <a:r>
              <a:rPr lang="en-US" baseline="30000" dirty="0" smtClean="0">
                <a:solidFill>
                  <a:srgbClr val="363636"/>
                </a:solidFill>
                <a:latin typeface="Arial" panose="020B0604020202020204" pitchFamily="34" charset="0"/>
                <a:cs typeface="Arial" panose="020B0604020202020204" pitchFamily="34" charset="0"/>
                <a:sym typeface="Arial" panose="020B0604020202020204" pitchFamily="34" charset="0"/>
              </a:rPr>
              <a:t>th</a:t>
            </a:r>
            <a:r>
              <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rPr>
              <a:t> graders this app has proven broad appeal because it’s challenge to balance budget, power, and weight while stuffing at much science as possible when sending one of the 3 ships to mars.</a:t>
            </a:r>
          </a:p>
          <a:p>
            <a:pPr marL="0" indent="0" eaLnBrk="1" hangingPunct="1">
              <a:buFontTx/>
              <a:buNone/>
            </a:pPr>
            <a:endParaRPr lang="en-US" baseline="0"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729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smtClean="0">
              <a:latin typeface="Segoe" panose="020B0503040204020203" pitchFamily="34" charset="0"/>
              <a:cs typeface="Segoe" panose="020B0503040204020203" pitchFamily="34" charset="0"/>
            </a:endParaRPr>
          </a:p>
          <a:p>
            <a:pPr eaLnBrk="1" hangingPunct="1"/>
            <a:r>
              <a:rPr lang="en-US" dirty="0" smtClean="0">
                <a:latin typeface="Segoe" panose="020B0503040204020203" pitchFamily="34" charset="0"/>
                <a:cs typeface="Segoe" panose="020B0503040204020203" pitchFamily="34" charset="0"/>
              </a:rPr>
              <a:t>© 2015</a:t>
            </a:r>
            <a:r>
              <a:rPr lang="en-US" baseline="0" dirty="0" smtClean="0">
                <a:latin typeface="Segoe" panose="020B0503040204020203" pitchFamily="34" charset="0"/>
                <a:cs typeface="Segoe" panose="020B0503040204020203" pitchFamily="34" charset="0"/>
              </a:rPr>
              <a:t> InterKnowlogy, LLC. </a:t>
            </a:r>
            <a:r>
              <a:rPr lang="en-US" dirty="0" smtClean="0">
                <a:effectLst/>
                <a:latin typeface="Segoe" panose="020B0503040204020203" pitchFamily="34" charset="0"/>
                <a:cs typeface="Segoe" panose="020B0503040204020203" pitchFamily="34" charset="0"/>
              </a:rPr>
              <a:t>All rights reserved. </a:t>
            </a:r>
            <a:r>
              <a:rPr lang="en-US" dirty="0" smtClean="0">
                <a:latin typeface="Segoe" panose="020B0503040204020203" pitchFamily="34" charset="0"/>
                <a:cs typeface="Segoe" panose="020B0503040204020203" pitchFamily="34" charset="0"/>
              </a:rPr>
              <a:t> </a:t>
            </a:r>
          </a:p>
          <a:p>
            <a:pPr eaLnBrk="1" hangingPunct="1"/>
            <a:endPar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BE5AA1C-3A4A-4E86-88DD-FDD0A0056FE6}" type="slidenum">
              <a:rPr lang="en-US" smtClean="0"/>
              <a:pPr>
                <a:defRPr/>
              </a:pPr>
              <a:t>5</a:t>
            </a:fld>
            <a:endParaRPr lang="en-US"/>
          </a:p>
        </p:txBody>
      </p:sp>
    </p:spTree>
    <p:extLst>
      <p:ext uri="{BB962C8B-B14F-4D97-AF65-F5344CB8AC3E}">
        <p14:creationId xmlns:p14="http://schemas.microsoft.com/office/powerpoint/2010/main" val="154040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E5AA1C-3A4A-4E86-88DD-FDD0A0056FE6}" type="slidenum">
              <a:rPr lang="en-US" smtClean="0"/>
              <a:pPr>
                <a:defRPr/>
              </a:pPr>
              <a:t>6</a:t>
            </a:fld>
            <a:endParaRPr lang="en-US"/>
          </a:p>
        </p:txBody>
      </p:sp>
    </p:spTree>
    <p:extLst>
      <p:ext uri="{BB962C8B-B14F-4D97-AF65-F5344CB8AC3E}">
        <p14:creationId xmlns:p14="http://schemas.microsoft.com/office/powerpoint/2010/main" val="137467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Rot="1" noChangeAspect="1" noChangeArrowheads="1"/>
          </p:cNvSpPr>
          <p:nvPr>
            <p:ph type="sldImg"/>
          </p:nvPr>
        </p:nvSpPr>
        <p:spPr>
          <a:solidFill>
            <a:srgbClr val="FFFFFF"/>
          </a:solidFill>
          <a:ln/>
        </p:spPr>
      </p:sp>
      <p:sp>
        <p:nvSpPr>
          <p:cNvPr id="1443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This is my definition  of NUI</a:t>
            </a:r>
          </a:p>
          <a:p>
            <a:pPr eaLnBrk="1" hangingPunct="1"/>
            <a:r>
              <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Others include haptic interfaces and augmented</a:t>
            </a:r>
            <a:r>
              <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 reality in their definition of NUI.</a:t>
            </a:r>
            <a:endPar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r>
              <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This is where we are and where we</a:t>
            </a:r>
            <a:r>
              <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 are going</a:t>
            </a:r>
            <a:endPar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r>
              <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And this is my prediction of where software is headed in terms of User Experience, User Engagement,</a:t>
            </a:r>
            <a:r>
              <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rPr>
              <a:t> and User Interface</a:t>
            </a:r>
          </a:p>
          <a:p>
            <a:pPr eaLnBrk="1" hangingPunct="1"/>
            <a:endPar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endPar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endPar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endParaRPr lang="en-US" baseline="0"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endParaRPr lang="en-US" baseline="0" dirty="0" smtClean="0">
              <a:latin typeface="Segoe" panose="020B0503040204020203" pitchFamily="34" charset="0"/>
              <a:cs typeface="Segoe" panose="020B0503040204020203" pitchFamily="34" charset="0"/>
            </a:endParaRPr>
          </a:p>
          <a:p>
            <a:pPr eaLnBrk="1" hangingPunct="1"/>
            <a:r>
              <a:rPr lang="en-US" dirty="0" smtClean="0">
                <a:latin typeface="Segoe" panose="020B0503040204020203" pitchFamily="34" charset="0"/>
                <a:cs typeface="Segoe" panose="020B0503040204020203" pitchFamily="34" charset="0"/>
              </a:rPr>
              <a:t>© 2015</a:t>
            </a:r>
            <a:r>
              <a:rPr lang="en-US" baseline="0" dirty="0" smtClean="0">
                <a:latin typeface="Segoe" panose="020B0503040204020203" pitchFamily="34" charset="0"/>
                <a:cs typeface="Segoe" panose="020B0503040204020203" pitchFamily="34" charset="0"/>
              </a:rPr>
              <a:t> InterKnowlogy, LLC. </a:t>
            </a:r>
            <a:r>
              <a:rPr lang="en-US" dirty="0" smtClean="0">
                <a:effectLst/>
                <a:latin typeface="Segoe" panose="020B0503040204020203" pitchFamily="34" charset="0"/>
                <a:cs typeface="Segoe" panose="020B0503040204020203" pitchFamily="34" charset="0"/>
              </a:rPr>
              <a:t>All rights reserved. </a:t>
            </a:r>
            <a:r>
              <a:rPr lang="en-US" dirty="0" smtClean="0">
                <a:latin typeface="Segoe" panose="020B0503040204020203" pitchFamily="34" charset="0"/>
                <a:cs typeface="Segoe" panose="020B0503040204020203" pitchFamily="34" charset="0"/>
              </a:rPr>
              <a:t> </a:t>
            </a:r>
          </a:p>
          <a:p>
            <a:pPr eaLnBrk="1" hangingPunct="1"/>
            <a:endParaRPr lang="en-US" dirty="0" smtClean="0">
              <a:solidFill>
                <a:srgbClr val="363636"/>
              </a:solidFill>
              <a:latin typeface="Segoe" panose="020B0503040204020203" pitchFamily="34" charset="0"/>
              <a:cs typeface="Segoe" panose="020B0503040204020203" pitchFamily="34" charset="0"/>
              <a:sym typeface="Lucida Sans" panose="020B0602030504020204" pitchFamily="34" charset="0"/>
            </a:endParaRPr>
          </a:p>
        </p:txBody>
      </p:sp>
    </p:spTree>
    <p:extLst>
      <p:ext uri="{BB962C8B-B14F-4D97-AF65-F5344CB8AC3E}">
        <p14:creationId xmlns:p14="http://schemas.microsoft.com/office/powerpoint/2010/main" val="175421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Grp="1" noRot="1" noChangeAspect="1" noChangeArrowheads="1"/>
          </p:cNvSpPr>
          <p:nvPr>
            <p:ph type="sldImg"/>
          </p:nvPr>
        </p:nvSpPr>
        <p:spPr>
          <a:solidFill>
            <a:srgbClr val="FFFFFF"/>
          </a:solidFill>
          <a:ln/>
        </p:spPr>
      </p:sp>
      <p:sp>
        <p:nvSpPr>
          <p:cNvPr id="1464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Does anyone recognize this date?  I don’t expect you to.  But, this is the date that essentially exploded the NUI revolution.</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And as painful as this is for me to tell you… having worked for or with </a:t>
            </a:r>
            <a:r>
              <a:rPr lang="en-US" dirty="0" err="1" smtClean="0">
                <a:solidFill>
                  <a:srgbClr val="363636"/>
                </a:solidFill>
                <a:latin typeface="Lucida Sans" panose="020B0602030504020204" pitchFamily="34" charset="0"/>
                <a:sym typeface="Lucida Sans" panose="020B0602030504020204" pitchFamily="34" charset="0"/>
              </a:rPr>
              <a:t>microsoft</a:t>
            </a:r>
            <a:r>
              <a:rPr lang="en-US" dirty="0" smtClean="0">
                <a:solidFill>
                  <a:srgbClr val="363636"/>
                </a:solidFill>
                <a:latin typeface="Lucida Sans" panose="020B0602030504020204" pitchFamily="34" charset="0"/>
                <a:sym typeface="Lucida Sans" panose="020B0602030504020204" pitchFamily="34" charset="0"/>
              </a:rPr>
              <a:t> for over 20 years….</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r>
              <a:rPr lang="en-US" dirty="0" smtClean="0">
                <a:solidFill>
                  <a:srgbClr val="363636"/>
                </a:solidFill>
                <a:latin typeface="Lucida Sans" panose="020B0602030504020204" pitchFamily="34" charset="0"/>
                <a:sym typeface="Lucida Sans" panose="020B0602030504020204" pitchFamily="34" charset="0"/>
              </a:rPr>
              <a:t>I</a:t>
            </a:r>
            <a:r>
              <a:rPr lang="en-US" baseline="0" dirty="0" smtClean="0">
                <a:solidFill>
                  <a:srgbClr val="363636"/>
                </a:solidFill>
                <a:latin typeface="Lucida Sans" panose="020B0602030504020204" pitchFamily="34" charset="0"/>
                <a:sym typeface="Lucida Sans" panose="020B0602030504020204" pitchFamily="34" charset="0"/>
              </a:rPr>
              <a:t> have been preaching NUI for over 6 years… because Microsoft provided a beautiful API for touch in 2007. </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But, it wasn’t until this date that using touch in a computer system became a main stream, prevalent way to use a computer system.</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149293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Grp="1" noRot="1" noChangeAspect="1" noChangeArrowheads="1"/>
          </p:cNvSpPr>
          <p:nvPr>
            <p:ph type="sldImg"/>
          </p:nvPr>
        </p:nvSpPr>
        <p:spPr>
          <a:solidFill>
            <a:srgbClr val="FFFFFF"/>
          </a:solidFill>
          <a:ln/>
        </p:spPr>
      </p:sp>
      <p:sp>
        <p:nvSpPr>
          <p:cNvPr id="1484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363636"/>
                </a:solidFill>
                <a:latin typeface="Lucida Sans" panose="020B0602030504020204" pitchFamily="34" charset="0"/>
                <a:sym typeface="Lucida Sans" panose="020B0602030504020204" pitchFamily="34" charset="0"/>
              </a:rPr>
              <a:t>Well, it’s the date of the launch</a:t>
            </a:r>
            <a:r>
              <a:rPr lang="en-US" baseline="0" dirty="0" smtClean="0">
                <a:solidFill>
                  <a:srgbClr val="363636"/>
                </a:solidFill>
                <a:latin typeface="Lucida Sans" panose="020B0602030504020204" pitchFamily="34" charset="0"/>
                <a:sym typeface="Lucida Sans" panose="020B0602030504020204" pitchFamily="34" charset="0"/>
              </a:rPr>
              <a:t> of windows vista – the first touch capable Microsoft OS</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Notice how I say “touch capable”.  Just because it’s touch capable doesn’t mean it’s designed for touch and consequently it was really hard to use that OS with touch.</a:t>
            </a:r>
          </a:p>
          <a:p>
            <a:pPr eaLnBrk="1" hangingPunct="1"/>
            <a:endParaRPr lang="en-US" baseline="0" dirty="0" smtClean="0">
              <a:solidFill>
                <a:srgbClr val="363636"/>
              </a:solidFill>
              <a:latin typeface="Lucida Sans" panose="020B0602030504020204" pitchFamily="34" charset="0"/>
              <a:sym typeface="Lucida Sans" panose="020B0602030504020204" pitchFamily="34" charset="0"/>
            </a:endParaRPr>
          </a:p>
          <a:p>
            <a:pPr eaLnBrk="1" hangingPunct="1"/>
            <a:r>
              <a:rPr lang="en-US" baseline="0" dirty="0" smtClean="0">
                <a:solidFill>
                  <a:srgbClr val="363636"/>
                </a:solidFill>
                <a:latin typeface="Lucida Sans" panose="020B0602030504020204" pitchFamily="34" charset="0"/>
                <a:sym typeface="Lucida Sans" panose="020B0602030504020204" pitchFamily="34" charset="0"/>
              </a:rPr>
              <a:t>But, in WPF we got our first API for touch.  And it was beautiful and elegant.</a:t>
            </a:r>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a:p>
            <a:pPr eaLnBrk="1" hangingPunct="1"/>
            <a:endParaRPr lang="en-US" baseline="0" dirty="0" smtClean="0"/>
          </a:p>
          <a:p>
            <a:pPr eaLnBrk="1" hangingPunct="1"/>
            <a:endParaRPr lang="en-US" baseline="0" dirty="0" smtClean="0"/>
          </a:p>
          <a:p>
            <a:pPr eaLnBrk="1" hangingPunct="1"/>
            <a:r>
              <a:rPr lang="en-US" dirty="0" smtClean="0"/>
              <a:t>© 2014</a:t>
            </a:r>
            <a:r>
              <a:rPr lang="en-US" baseline="0" dirty="0" smtClean="0"/>
              <a:t> InterKnowlogy, LLC. </a:t>
            </a:r>
            <a:r>
              <a:rPr lang="en-US" dirty="0" smtClean="0">
                <a:effectLst/>
              </a:rPr>
              <a:t>All rights reserved. </a:t>
            </a:r>
            <a:r>
              <a:rPr lang="en-US" dirty="0" smtClean="0"/>
              <a:t> </a:t>
            </a:r>
          </a:p>
          <a:p>
            <a:pPr eaLnBrk="1" hangingPunct="1"/>
            <a:endParaRPr lang="en-US" dirty="0" smtClean="0">
              <a:solidFill>
                <a:srgbClr val="363636"/>
              </a:solidFill>
              <a:latin typeface="Lucida Sans" panose="020B0602030504020204" pitchFamily="34" charset="0"/>
              <a:sym typeface="Lucida Sans" panose="020B0602030504020204" pitchFamily="34" charset="0"/>
            </a:endParaRPr>
          </a:p>
        </p:txBody>
      </p:sp>
    </p:spTree>
    <p:extLst>
      <p:ext uri="{BB962C8B-B14F-4D97-AF65-F5344CB8AC3E}">
        <p14:creationId xmlns:p14="http://schemas.microsoft.com/office/powerpoint/2010/main" val="261533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tus-software.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700" panose="02000000000000000000" pitchFamily="50" charset="0"/>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475E31E-3DDB-4319-BC51-F5022B7F3C8D}" type="datetimeFigureOut">
              <a:rPr lang="en-US"/>
              <a:pPr>
                <a:defRPr/>
              </a:pPr>
              <a:t>3/11/2016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6" name="Text Placeholder 3"/>
          <p:cNvSpPr txBox="1">
            <a:spLocks/>
          </p:cNvSpPr>
          <p:nvPr userDrawn="1"/>
        </p:nvSpPr>
        <p:spPr bwMode="white">
          <a:xfrm>
            <a:off x="78525" y="764114"/>
            <a:ext cx="3028950" cy="165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pic>
        <p:nvPicPr>
          <p:cNvPr id="7"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79512" y="4115431"/>
            <a:ext cx="3126565" cy="78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69" y="137892"/>
            <a:ext cx="945832" cy="490524"/>
          </a:xfrm>
          <a:prstGeom prst="rect">
            <a:avLst/>
          </a:prstGeom>
        </p:spPr>
      </p:pic>
      <p:sp>
        <p:nvSpPr>
          <p:cNvPr id="13" name="Text Placeholder 12"/>
          <p:cNvSpPr>
            <a:spLocks noGrp="1"/>
          </p:cNvSpPr>
          <p:nvPr>
            <p:ph type="body" sz="quarter" idx="10"/>
          </p:nvPr>
        </p:nvSpPr>
        <p:spPr>
          <a:xfrm>
            <a:off x="2484438" y="195263"/>
            <a:ext cx="5688012" cy="720725"/>
          </a:xfrm>
        </p:spPr>
        <p:txBody>
          <a:bodyPr/>
          <a:lstStyle>
            <a:lvl1pPr marL="0" indent="0">
              <a:buNone/>
              <a:defRPr>
                <a:latin typeface="Museo 700" panose="02000000000000000000" pitchFamily="50" charset="0"/>
              </a:defRPr>
            </a:lvl1pPr>
          </a:lstStyle>
          <a:p>
            <a:pPr lvl="0"/>
            <a:endParaRPr lang="en-US" dirty="0"/>
          </a:p>
        </p:txBody>
      </p:sp>
      <p:sp>
        <p:nvSpPr>
          <p:cNvPr id="15" name="Text Placeholder 14"/>
          <p:cNvSpPr>
            <a:spLocks noGrp="1"/>
          </p:cNvSpPr>
          <p:nvPr>
            <p:ph type="body" sz="quarter" idx="11" hasCustomPrompt="1"/>
          </p:nvPr>
        </p:nvSpPr>
        <p:spPr>
          <a:xfrm>
            <a:off x="179512" y="1981703"/>
            <a:ext cx="6264275" cy="936625"/>
          </a:xfrm>
        </p:spPr>
        <p:txBody>
          <a:bodyPr/>
          <a:lstStyle>
            <a:lvl1pPr marL="0" indent="0">
              <a:buNone/>
              <a:defRPr sz="2000" baseline="0">
                <a:latin typeface="Museo 500" panose="02000000000000000000" pitchFamily="50" charset="0"/>
              </a:defRPr>
            </a:lvl1pPr>
            <a:lvl2pPr>
              <a:defRPr sz="1800">
                <a:latin typeface="Museo 500" panose="02000000000000000000" pitchFamily="50" charset="0"/>
              </a:defRPr>
            </a:lvl2pPr>
          </a:lstStyle>
          <a:p>
            <a:pPr lvl="0"/>
            <a:r>
              <a:rPr lang="en-US" dirty="0" smtClean="0"/>
              <a:t>Your Name</a:t>
            </a:r>
          </a:p>
          <a:p>
            <a:pPr lvl="1"/>
            <a:r>
              <a:rPr lang="en-US" dirty="0" smtClean="0"/>
              <a:t>Your Title(s)</a:t>
            </a:r>
          </a:p>
        </p:txBody>
      </p:sp>
      <p:pic>
        <p:nvPicPr>
          <p:cNvPr id="2" name="Picture 1"/>
          <p:cNvPicPr>
            <a:picLocks noChangeAspect="1"/>
          </p:cNvPicPr>
          <p:nvPr userDrawn="1"/>
        </p:nvPicPr>
        <p:blipFill>
          <a:blip r:embed="rId4"/>
          <a:stretch>
            <a:fillRect/>
          </a:stretch>
        </p:blipFill>
        <p:spPr>
          <a:xfrm>
            <a:off x="-94893" y="4851639"/>
            <a:ext cx="9333785" cy="317019"/>
          </a:xfrm>
          <a:prstGeom prst="rect">
            <a:avLst/>
          </a:prstGeom>
        </p:spPr>
      </p:pic>
    </p:spTree>
    <p:extLst>
      <p:ext uri="{BB962C8B-B14F-4D97-AF65-F5344CB8AC3E}">
        <p14:creationId xmlns:p14="http://schemas.microsoft.com/office/powerpoint/2010/main" val="351989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ctus Title without Content">
    <p:bg>
      <p:bgPr>
        <a:solidFill>
          <a:srgbClr val="C00000"/>
        </a:solidFill>
        <a:effectLst/>
      </p:bgPr>
    </p:bg>
    <p:spTree>
      <p:nvGrpSpPr>
        <p:cNvPr id="1" name=""/>
        <p:cNvGrpSpPr/>
        <p:nvPr/>
      </p:nvGrpSpPr>
      <p:grpSpPr>
        <a:xfrm>
          <a:off x="0" y="0"/>
          <a:ext cx="0" cy="0"/>
          <a:chOff x="0" y="0"/>
          <a:chExt cx="0" cy="0"/>
        </a:xfrm>
      </p:grpSpPr>
      <p:sp>
        <p:nvSpPr>
          <p:cNvPr id="19" name="Rectangle 4"/>
          <p:cNvSpPr>
            <a:spLocks/>
          </p:cNvSpPr>
          <p:nvPr userDrawn="1"/>
        </p:nvSpPr>
        <p:spPr bwMode="auto">
          <a:xfrm>
            <a:off x="2131443" y="201254"/>
            <a:ext cx="6847461" cy="952500"/>
          </a:xfrm>
          <a:prstGeom prst="rect">
            <a:avLst/>
          </a:prstGeom>
          <a:solidFill>
            <a:srgbClr val="C00000"/>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50" name="Text Placeholder 49"/>
          <p:cNvSpPr>
            <a:spLocks noGrp="1"/>
          </p:cNvSpPr>
          <p:nvPr>
            <p:ph type="body" sz="quarter" idx="13"/>
          </p:nvPr>
        </p:nvSpPr>
        <p:spPr>
          <a:xfrm>
            <a:off x="2242029" y="428044"/>
            <a:ext cx="6287002" cy="519113"/>
          </a:xfrm>
          <a:prstGeom prst="rect">
            <a:avLst/>
          </a:prstGeom>
        </p:spPr>
        <p:txBody>
          <a:bodyPr/>
          <a:lstStyle>
            <a:lvl1pPr marL="0" indent="0">
              <a:buNone/>
              <a:defRPr sz="2400">
                <a:solidFill>
                  <a:schemeClr val="bg1"/>
                </a:solidFill>
              </a:defRPr>
            </a:lvl1pPr>
          </a:lstStyle>
          <a:p>
            <a:pPr lvl="0"/>
            <a:r>
              <a:rPr lang="en-US" smtClean="0"/>
              <a:t>Click to edit Master text styles</a:t>
            </a:r>
          </a:p>
        </p:txBody>
      </p:sp>
      <p:grpSp>
        <p:nvGrpSpPr>
          <p:cNvPr id="15" name="Group 14"/>
          <p:cNvGrpSpPr/>
          <p:nvPr userDrawn="1"/>
        </p:nvGrpSpPr>
        <p:grpSpPr>
          <a:xfrm>
            <a:off x="152403" y="196855"/>
            <a:ext cx="1981198" cy="952500"/>
            <a:chOff x="152402" y="262473"/>
            <a:chExt cx="1981198" cy="1270000"/>
          </a:xfrm>
        </p:grpSpPr>
        <p:sp>
          <p:nvSpPr>
            <p:cNvPr id="16" name="Rectangle 3"/>
            <p:cNvSpPr>
              <a:spLocks/>
            </p:cNvSpPr>
            <p:nvPr userDrawn="1"/>
          </p:nvSpPr>
          <p:spPr bwMode="auto">
            <a:xfrm>
              <a:off x="152402" y="262473"/>
              <a:ext cx="1981198" cy="1270000"/>
            </a:xfrm>
            <a:prstGeom prst="rect">
              <a:avLst/>
            </a:prstGeom>
            <a:solidFill>
              <a:schemeClr val="tx1"/>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grpSp>
          <p:nvGrpSpPr>
            <p:cNvPr id="17" name="Group 14"/>
            <p:cNvGrpSpPr>
              <a:grpSpLocks/>
            </p:cNvGrpSpPr>
            <p:nvPr userDrawn="1"/>
          </p:nvGrpSpPr>
          <p:grpSpPr bwMode="auto">
            <a:xfrm>
              <a:off x="365297" y="509330"/>
              <a:ext cx="1555408" cy="817562"/>
              <a:chOff x="0" y="0"/>
              <a:chExt cx="720" cy="312"/>
            </a:xfrm>
          </p:grpSpPr>
          <p:sp>
            <p:nvSpPr>
              <p:cNvPr id="18" name="Rectangle 12"/>
              <p:cNvSpPr>
                <a:spLocks/>
              </p:cNvSpPr>
              <p:nvPr/>
            </p:nvSpPr>
            <p:spPr bwMode="auto">
              <a:xfrm>
                <a:off x="0" y="0"/>
                <a:ext cx="719" cy="311"/>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pic>
            <p:nvPicPr>
              <p:cNvPr id="20" name="Picture 13">
                <a:hlinkClick r:id="rId2"/>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71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671624961"/>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rgbClr val="22AFE7"/>
                </a:solidFill>
                <a:latin typeface="Calibri Light" pitchFamily="34" charset="0"/>
                <a:cs typeface="Segoe UI" pitchFamily="34" charset="0"/>
              </a:defRPr>
            </a:lvl1pPr>
          </a:lstStyle>
          <a:p>
            <a:r>
              <a:rPr lang="en-US" smtClean="0"/>
              <a:t>Click to edit Master title style</a:t>
            </a:r>
            <a:endParaRPr lang="en-US" dirty="0"/>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1600" y="3265830"/>
            <a:ext cx="7290403" cy="1833999"/>
          </a:xfrm>
          <a:prstGeom prst="rect">
            <a:avLst/>
          </a:prstGeom>
        </p:spPr>
      </p:pic>
    </p:spTree>
    <p:extLst>
      <p:ext uri="{BB962C8B-B14F-4D97-AF65-F5344CB8AC3E}">
        <p14:creationId xmlns:p14="http://schemas.microsoft.com/office/powerpoint/2010/main" val="288341074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rgbClr val="22AFE7"/>
                </a:solidFill>
                <a:latin typeface="Calibri Light" pitchFamily="34" charset="0"/>
                <a:cs typeface="Segoe UI" pitchFamily="34" charset="0"/>
              </a:defRPr>
            </a:lvl1pPr>
          </a:lstStyle>
          <a:p>
            <a:r>
              <a:rPr lang="en-US" smtClean="0"/>
              <a:t>Click to edit Master title style</a:t>
            </a:r>
            <a:endParaRPr lang="en-US" dirty="0"/>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1600" y="3265830"/>
            <a:ext cx="7290403" cy="1833999"/>
          </a:xfrm>
          <a:prstGeom prst="rect">
            <a:avLst/>
          </a:prstGeom>
        </p:spPr>
      </p:pic>
    </p:spTree>
    <p:extLst>
      <p:ext uri="{BB962C8B-B14F-4D97-AF65-F5344CB8AC3E}">
        <p14:creationId xmlns:p14="http://schemas.microsoft.com/office/powerpoint/2010/main" val="369467093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6638B8-B788-4682-A596-85CF4ED65A7B}" type="datetimeFigureOut">
              <a:rPr lang="en-US"/>
              <a:pPr>
                <a:defRPr/>
              </a:pPr>
              <a:t>3/11/2016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K Blank">
    <p:spTree>
      <p:nvGrpSpPr>
        <p:cNvPr id="1" name=""/>
        <p:cNvGrpSpPr/>
        <p:nvPr/>
      </p:nvGrpSpPr>
      <p:grpSpPr>
        <a:xfrm>
          <a:off x="0" y="0"/>
          <a:ext cx="0" cy="0"/>
          <a:chOff x="0" y="0"/>
          <a:chExt cx="0" cy="0"/>
        </a:xfrm>
      </p:grpSpPr>
      <p:sp>
        <p:nvSpPr>
          <p:cNvPr id="6" name="Rectangle 3"/>
          <p:cNvSpPr>
            <a:spLocks/>
          </p:cNvSpPr>
          <p:nvPr userDrawn="1"/>
        </p:nvSpPr>
        <p:spPr bwMode="auto">
          <a:xfrm>
            <a:off x="558802" y="4894357"/>
            <a:ext cx="689983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900" dirty="0" smtClean="0">
                <a:solidFill>
                  <a:srgbClr val="FFFFFF"/>
                </a:solidFill>
                <a:latin typeface="Maven Pro Bold" pitchFamily="-103" charset="0"/>
                <a:sym typeface="Maven Pro Bold" pitchFamily="-103" charset="0"/>
              </a:rPr>
              <a:t>The Engaging User Experience &amp; the Natural User Interface</a:t>
            </a:r>
            <a:endParaRPr lang="en-US" sz="900" dirty="0">
              <a:solidFill>
                <a:srgbClr val="FFFFFF"/>
              </a:solidFill>
              <a:latin typeface="Maven Pro Regular" pitchFamily="-103" charset="0"/>
              <a:sym typeface="Maven Pro Regular" pitchFamily="-103" charset="0"/>
            </a:endParaRPr>
          </a:p>
        </p:txBody>
      </p:sp>
      <p:grpSp>
        <p:nvGrpSpPr>
          <p:cNvPr id="7" name="Group 6"/>
          <p:cNvGrpSpPr/>
          <p:nvPr userDrawn="1"/>
        </p:nvGrpSpPr>
        <p:grpSpPr>
          <a:xfrm>
            <a:off x="-179388" y="4857750"/>
            <a:ext cx="9336088" cy="285750"/>
            <a:chOff x="-179388" y="6477000"/>
            <a:chExt cx="9336088" cy="381000"/>
          </a:xfrm>
        </p:grpSpPr>
        <p:sp>
          <p:nvSpPr>
            <p:cNvPr id="12" name="Rectangle 11"/>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3" name="Rectangle 12"/>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14"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639942313"/>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IK list">
    <p:spTree>
      <p:nvGrpSpPr>
        <p:cNvPr id="1" name=""/>
        <p:cNvGrpSpPr/>
        <p:nvPr/>
      </p:nvGrpSpPr>
      <p:grpSpPr>
        <a:xfrm>
          <a:off x="0" y="0"/>
          <a:ext cx="0" cy="0"/>
          <a:chOff x="0" y="0"/>
          <a:chExt cx="0" cy="0"/>
        </a:xfrm>
      </p:grpSpPr>
      <p:sp>
        <p:nvSpPr>
          <p:cNvPr id="26" name="Rectangle 3"/>
          <p:cNvSpPr>
            <a:spLocks/>
          </p:cNvSpPr>
          <p:nvPr userDrawn="1"/>
        </p:nvSpPr>
        <p:spPr bwMode="auto">
          <a:xfrm>
            <a:off x="970195" y="196855"/>
            <a:ext cx="1676398" cy="952500"/>
          </a:xfrm>
          <a:prstGeom prst="rect">
            <a:avLst/>
          </a:prstGeom>
          <a:solidFill>
            <a:srgbClr val="4FC4F6"/>
          </a:solidFill>
          <a:ln w="31750">
            <a:solidFill>
              <a:schemeClr val="bg1"/>
            </a:solidFill>
            <a:miter lim="800000"/>
            <a:headEnd/>
            <a:tailEnd/>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47" name="Text Placeholder 46"/>
          <p:cNvSpPr>
            <a:spLocks noGrp="1"/>
          </p:cNvSpPr>
          <p:nvPr>
            <p:ph type="body" sz="quarter" idx="11"/>
          </p:nvPr>
        </p:nvSpPr>
        <p:spPr>
          <a:xfrm>
            <a:off x="152401" y="1203728"/>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48" name="Text Placeholder 46"/>
          <p:cNvSpPr>
            <a:spLocks noGrp="1"/>
          </p:cNvSpPr>
          <p:nvPr>
            <p:ph type="body" sz="quarter" idx="12"/>
          </p:nvPr>
        </p:nvSpPr>
        <p:spPr>
          <a:xfrm>
            <a:off x="152401" y="2078831"/>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8" name="Rectangle 4"/>
          <p:cNvSpPr>
            <a:spLocks/>
          </p:cNvSpPr>
          <p:nvPr/>
        </p:nvSpPr>
        <p:spPr bwMode="auto">
          <a:xfrm>
            <a:off x="0" y="4857750"/>
            <a:ext cx="9144000" cy="285750"/>
          </a:xfrm>
          <a:prstGeom prst="rect">
            <a:avLst/>
          </a:prstGeom>
          <a:solidFill>
            <a:srgbClr val="1ABBAD"/>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59" name="Rectangle 5"/>
          <p:cNvSpPr>
            <a:spLocks/>
          </p:cNvSpPr>
          <p:nvPr/>
        </p:nvSpPr>
        <p:spPr bwMode="auto">
          <a:xfrm>
            <a:off x="1117134" y="4895850"/>
            <a:ext cx="2684417" cy="24765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6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487" y="4908588"/>
            <a:ext cx="420757" cy="18408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0" name="Text Placeholder 46"/>
          <p:cNvSpPr>
            <a:spLocks noGrp="1"/>
          </p:cNvSpPr>
          <p:nvPr userDrawn="1">
            <p:ph type="body" sz="quarter" idx="14"/>
          </p:nvPr>
        </p:nvSpPr>
        <p:spPr>
          <a:xfrm>
            <a:off x="152401" y="3012285"/>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1" name="Text Placeholder 46"/>
          <p:cNvSpPr>
            <a:spLocks noGrp="1"/>
          </p:cNvSpPr>
          <p:nvPr userDrawn="1">
            <p:ph type="body" sz="quarter" idx="15"/>
          </p:nvPr>
        </p:nvSpPr>
        <p:spPr>
          <a:xfrm>
            <a:off x="152401" y="3887388"/>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 name="Text Box 2"/>
          <p:cNvSpPr txBox="1">
            <a:spLocks noChangeArrowheads="1"/>
          </p:cNvSpPr>
          <p:nvPr userDrawn="1"/>
        </p:nvSpPr>
        <p:spPr bwMode="auto">
          <a:xfrm>
            <a:off x="4334939" y="4829601"/>
            <a:ext cx="2785531" cy="3091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l" eaLnBrk="0" hangingPunct="0">
              <a:lnSpc>
                <a:spcPts val="750"/>
              </a:lnSpc>
            </a:pPr>
            <a:r>
              <a:rPr lang="en-US" sz="675" dirty="0" smtClean="0">
                <a:solidFill>
                  <a:srgbClr val="FFFFFF"/>
                </a:solidFill>
                <a:latin typeface="Segoe" panose="020B0503040204020203" pitchFamily="34" charset="0"/>
              </a:rPr>
              <a:t>interknowlogy.com</a:t>
            </a:r>
          </a:p>
          <a:p>
            <a:pPr algn="l" eaLnBrk="0" hangingPunct="0">
              <a:lnSpc>
                <a:spcPts val="750"/>
              </a:lnSpc>
            </a:pPr>
            <a:r>
              <a:rPr lang="en-US" sz="675" dirty="0" smtClean="0">
                <a:solidFill>
                  <a:srgbClr val="FFFFFF"/>
                </a:solidFill>
                <a:latin typeface="Segoe" panose="020B0503040204020203" pitchFamily="34" charset="0"/>
              </a:rPr>
              <a:t>1525 Faraday Ave, Suite 250, Carlsbad CA 92008</a:t>
            </a:r>
          </a:p>
          <a:p>
            <a:pPr algn="l" eaLnBrk="0" hangingPunct="0">
              <a:lnSpc>
                <a:spcPts val="750"/>
              </a:lnSpc>
            </a:pPr>
            <a:r>
              <a:rPr lang="en-US" sz="675" dirty="0" smtClean="0">
                <a:solidFill>
                  <a:srgbClr val="FFFFFF"/>
                </a:solidFill>
                <a:latin typeface="Segoe" panose="020B0503040204020203" pitchFamily="34" charset="0"/>
              </a:rPr>
              <a:t>curious@interknowlogy.com</a:t>
            </a:r>
            <a:endParaRPr lang="en-US" sz="1350" dirty="0" smtClean="0">
              <a:solidFill>
                <a:srgbClr val="FFFFFF"/>
              </a:solidFill>
              <a:latin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527" y="4886988"/>
            <a:ext cx="1322479" cy="232137"/>
          </a:xfrm>
          <a:prstGeom prst="rect">
            <a:avLst/>
          </a:prstGeom>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0892" y="196854"/>
            <a:ext cx="5177370" cy="920851"/>
          </a:xfrm>
          <a:prstGeom prst="rect">
            <a:avLst/>
          </a:prstGeom>
        </p:spPr>
      </p:pic>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8701" y="180249"/>
            <a:ext cx="1924171" cy="997908"/>
          </a:xfrm>
          <a:prstGeom prst="rect">
            <a:avLst/>
          </a:prstGeom>
        </p:spPr>
      </p:pic>
    </p:spTree>
    <p:extLst>
      <p:ext uri="{BB962C8B-B14F-4D97-AF65-F5344CB8AC3E}">
        <p14:creationId xmlns:p14="http://schemas.microsoft.com/office/powerpoint/2010/main" val="14453784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IK list">
    <p:spTree>
      <p:nvGrpSpPr>
        <p:cNvPr id="1" name=""/>
        <p:cNvGrpSpPr/>
        <p:nvPr/>
      </p:nvGrpSpPr>
      <p:grpSpPr>
        <a:xfrm>
          <a:off x="0" y="0"/>
          <a:ext cx="0" cy="0"/>
          <a:chOff x="0" y="0"/>
          <a:chExt cx="0" cy="0"/>
        </a:xfrm>
      </p:grpSpPr>
      <p:sp>
        <p:nvSpPr>
          <p:cNvPr id="26" name="Rectangle 3"/>
          <p:cNvSpPr>
            <a:spLocks/>
          </p:cNvSpPr>
          <p:nvPr userDrawn="1"/>
        </p:nvSpPr>
        <p:spPr bwMode="auto">
          <a:xfrm>
            <a:off x="971600" y="178594"/>
            <a:ext cx="1676398" cy="952500"/>
          </a:xfrm>
          <a:prstGeom prst="rect">
            <a:avLst/>
          </a:prstGeom>
          <a:solidFill>
            <a:srgbClr val="4FC4F6"/>
          </a:solidFill>
          <a:ln w="31750">
            <a:solidFill>
              <a:schemeClr val="bg1"/>
            </a:solidFill>
            <a:miter lim="800000"/>
            <a:headEnd/>
            <a:tailEnd/>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47" name="Text Placeholder 46"/>
          <p:cNvSpPr>
            <a:spLocks noGrp="1"/>
          </p:cNvSpPr>
          <p:nvPr>
            <p:ph type="body" sz="quarter" idx="11"/>
          </p:nvPr>
        </p:nvSpPr>
        <p:spPr>
          <a:xfrm>
            <a:off x="152401" y="1203728"/>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48" name="Text Placeholder 46"/>
          <p:cNvSpPr>
            <a:spLocks noGrp="1"/>
          </p:cNvSpPr>
          <p:nvPr>
            <p:ph type="body" sz="quarter" idx="12"/>
          </p:nvPr>
        </p:nvSpPr>
        <p:spPr>
          <a:xfrm>
            <a:off x="152401" y="2078831"/>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8" name="Rectangle 4"/>
          <p:cNvSpPr>
            <a:spLocks/>
          </p:cNvSpPr>
          <p:nvPr/>
        </p:nvSpPr>
        <p:spPr bwMode="auto">
          <a:xfrm>
            <a:off x="0" y="4857750"/>
            <a:ext cx="9144000" cy="285750"/>
          </a:xfrm>
          <a:prstGeom prst="rect">
            <a:avLst/>
          </a:prstGeom>
          <a:solidFill>
            <a:srgbClr val="1ABBAD"/>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59" name="Rectangle 5"/>
          <p:cNvSpPr>
            <a:spLocks/>
          </p:cNvSpPr>
          <p:nvPr/>
        </p:nvSpPr>
        <p:spPr bwMode="auto">
          <a:xfrm>
            <a:off x="1117134" y="4895850"/>
            <a:ext cx="2684417" cy="24765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6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487" y="4908588"/>
            <a:ext cx="420757" cy="18408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0" name="Text Placeholder 46"/>
          <p:cNvSpPr>
            <a:spLocks noGrp="1"/>
          </p:cNvSpPr>
          <p:nvPr userDrawn="1">
            <p:ph type="body" sz="quarter" idx="14"/>
          </p:nvPr>
        </p:nvSpPr>
        <p:spPr>
          <a:xfrm>
            <a:off x="152401" y="3012285"/>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1" name="Text Placeholder 46"/>
          <p:cNvSpPr>
            <a:spLocks noGrp="1"/>
          </p:cNvSpPr>
          <p:nvPr userDrawn="1">
            <p:ph type="body" sz="quarter" idx="15"/>
          </p:nvPr>
        </p:nvSpPr>
        <p:spPr>
          <a:xfrm>
            <a:off x="152401" y="3887388"/>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 name="Text Box 2"/>
          <p:cNvSpPr txBox="1">
            <a:spLocks noChangeArrowheads="1"/>
          </p:cNvSpPr>
          <p:nvPr userDrawn="1"/>
        </p:nvSpPr>
        <p:spPr bwMode="auto">
          <a:xfrm>
            <a:off x="4334939" y="4829601"/>
            <a:ext cx="2785531" cy="3091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l" eaLnBrk="0" hangingPunct="0">
              <a:lnSpc>
                <a:spcPts val="750"/>
              </a:lnSpc>
            </a:pPr>
            <a:r>
              <a:rPr lang="en-US" sz="675" dirty="0" smtClean="0">
                <a:solidFill>
                  <a:srgbClr val="FFFFFF"/>
                </a:solidFill>
                <a:latin typeface="Segoe" panose="020B0503040204020203" pitchFamily="34" charset="0"/>
              </a:rPr>
              <a:t>interknowlogy.com</a:t>
            </a:r>
          </a:p>
          <a:p>
            <a:pPr algn="l" eaLnBrk="0" hangingPunct="0">
              <a:lnSpc>
                <a:spcPts val="750"/>
              </a:lnSpc>
            </a:pPr>
            <a:r>
              <a:rPr lang="en-US" sz="675" dirty="0" smtClean="0">
                <a:solidFill>
                  <a:srgbClr val="FFFFFF"/>
                </a:solidFill>
                <a:latin typeface="Segoe" panose="020B0503040204020203" pitchFamily="34" charset="0"/>
              </a:rPr>
              <a:t>1525 Faraday Ave, Suite 250, Carlsbad CA 92008</a:t>
            </a:r>
          </a:p>
          <a:p>
            <a:pPr algn="l" eaLnBrk="0" hangingPunct="0">
              <a:lnSpc>
                <a:spcPts val="750"/>
              </a:lnSpc>
            </a:pPr>
            <a:r>
              <a:rPr lang="en-US" sz="675" dirty="0" smtClean="0">
                <a:solidFill>
                  <a:srgbClr val="FFFFFF"/>
                </a:solidFill>
                <a:latin typeface="Segoe" panose="020B0503040204020203" pitchFamily="34" charset="0"/>
              </a:rPr>
              <a:t>curious@interknowlogy.com</a:t>
            </a:r>
            <a:endParaRPr lang="en-US" sz="1350" dirty="0" smtClean="0">
              <a:solidFill>
                <a:srgbClr val="FFFFFF"/>
              </a:solidFill>
              <a:latin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527" y="4886988"/>
            <a:ext cx="1322479" cy="232137"/>
          </a:xfrm>
          <a:prstGeom prst="rect">
            <a:avLst/>
          </a:prstGeom>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0892" y="196854"/>
            <a:ext cx="5177370" cy="920851"/>
          </a:xfrm>
          <a:prstGeom prst="rect">
            <a:avLst/>
          </a:prstGeom>
        </p:spPr>
      </p:pic>
      <p:pic>
        <p:nvPicPr>
          <p:cNvPr id="18" name="Picture 1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7479" y="153638"/>
            <a:ext cx="1932855" cy="1002411"/>
          </a:xfrm>
          <a:prstGeom prst="rect">
            <a:avLst/>
          </a:prstGeom>
        </p:spPr>
      </p:pic>
    </p:spTree>
    <p:extLst>
      <p:ext uri="{BB962C8B-B14F-4D97-AF65-F5344CB8AC3E}">
        <p14:creationId xmlns:p14="http://schemas.microsoft.com/office/powerpoint/2010/main" val="2624872810"/>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K Title without Content">
    <p:spTree>
      <p:nvGrpSpPr>
        <p:cNvPr id="1" name=""/>
        <p:cNvGrpSpPr/>
        <p:nvPr/>
      </p:nvGrpSpPr>
      <p:grpSpPr>
        <a:xfrm>
          <a:off x="0" y="0"/>
          <a:ext cx="0" cy="0"/>
          <a:chOff x="0" y="0"/>
          <a:chExt cx="0" cy="0"/>
        </a:xfrm>
      </p:grpSpPr>
      <p:sp>
        <p:nvSpPr>
          <p:cNvPr id="26" name="Rectangle 3"/>
          <p:cNvSpPr>
            <a:spLocks/>
          </p:cNvSpPr>
          <p:nvPr userDrawn="1"/>
        </p:nvSpPr>
        <p:spPr bwMode="auto">
          <a:xfrm>
            <a:off x="152403" y="196855"/>
            <a:ext cx="1676398" cy="952500"/>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19" name="Rectangle 4"/>
          <p:cNvSpPr>
            <a:spLocks/>
          </p:cNvSpPr>
          <p:nvPr userDrawn="1"/>
        </p:nvSpPr>
        <p:spPr bwMode="auto">
          <a:xfrm>
            <a:off x="1828803" y="201254"/>
            <a:ext cx="7150101" cy="952500"/>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50" name="Text Placeholder 49"/>
          <p:cNvSpPr>
            <a:spLocks noGrp="1"/>
          </p:cNvSpPr>
          <p:nvPr>
            <p:ph type="body" sz="quarter" idx="13"/>
          </p:nvPr>
        </p:nvSpPr>
        <p:spPr>
          <a:xfrm>
            <a:off x="2018799" y="437702"/>
            <a:ext cx="6287002" cy="519113"/>
          </a:xfrm>
          <a:prstGeom prst="rect">
            <a:avLst/>
          </a:prstGeom>
        </p:spPr>
        <p:txBody>
          <a:bodyPr/>
          <a:lstStyle>
            <a:lvl1pPr marL="0" indent="0">
              <a:buNone/>
              <a:defRPr sz="2400">
                <a:solidFill>
                  <a:schemeClr val="bg1"/>
                </a:solidFill>
                <a:latin typeface="Museo 700" panose="02000000000000000000" pitchFamily="50" charset="0"/>
              </a:defRPr>
            </a:lvl1pPr>
          </a:lstStyle>
          <a:p>
            <a:pPr lvl="0"/>
            <a:r>
              <a:rPr lang="en-US" dirty="0" smtClean="0"/>
              <a:t>Click to edit Master text styles</a:t>
            </a:r>
          </a:p>
        </p:txBody>
      </p:sp>
      <p:sp>
        <p:nvSpPr>
          <p:cNvPr id="11" name="Rectangle 3"/>
          <p:cNvSpPr>
            <a:spLocks/>
          </p:cNvSpPr>
          <p:nvPr userDrawn="1"/>
        </p:nvSpPr>
        <p:spPr bwMode="auto">
          <a:xfrm>
            <a:off x="558802" y="4894357"/>
            <a:ext cx="689983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900" dirty="0" smtClean="0">
                <a:solidFill>
                  <a:srgbClr val="FFFFFF"/>
                </a:solidFill>
                <a:latin typeface="Maven Pro Bold" pitchFamily="-103" charset="0"/>
                <a:sym typeface="Maven Pro Bold" pitchFamily="-103" charset="0"/>
              </a:rPr>
              <a:t>The Engaging User Experience &amp; the Natural User Interface</a:t>
            </a:r>
            <a:endParaRPr lang="en-US" sz="900" dirty="0">
              <a:solidFill>
                <a:srgbClr val="FFFFFF"/>
              </a:solidFill>
              <a:latin typeface="Maven Pro Regular" pitchFamily="-103" charset="0"/>
              <a:sym typeface="Maven Pro Regular" pitchFamily="-103" charset="0"/>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174" y="171899"/>
            <a:ext cx="1932855" cy="1002411"/>
          </a:xfrm>
          <a:prstGeom prst="rect">
            <a:avLst/>
          </a:prstGeom>
        </p:spPr>
      </p:pic>
      <p:grpSp>
        <p:nvGrpSpPr>
          <p:cNvPr id="17" name="Group 16"/>
          <p:cNvGrpSpPr/>
          <p:nvPr userDrawn="1"/>
        </p:nvGrpSpPr>
        <p:grpSpPr>
          <a:xfrm>
            <a:off x="-179388" y="4857750"/>
            <a:ext cx="9336088" cy="285750"/>
            <a:chOff x="-179388" y="6477000"/>
            <a:chExt cx="9336088" cy="381000"/>
          </a:xfrm>
        </p:grpSpPr>
        <p:sp>
          <p:nvSpPr>
            <p:cNvPr id="18" name="Rectangle 17"/>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20" name="Rectangle 19"/>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21" name="Picture 6"/>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25740849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IK list">
    <p:spTree>
      <p:nvGrpSpPr>
        <p:cNvPr id="1" name=""/>
        <p:cNvGrpSpPr/>
        <p:nvPr/>
      </p:nvGrpSpPr>
      <p:grpSpPr>
        <a:xfrm>
          <a:off x="0" y="0"/>
          <a:ext cx="0" cy="0"/>
          <a:chOff x="0" y="0"/>
          <a:chExt cx="0" cy="0"/>
        </a:xfrm>
      </p:grpSpPr>
      <p:sp>
        <p:nvSpPr>
          <p:cNvPr id="26" name="Rectangle 3"/>
          <p:cNvSpPr>
            <a:spLocks/>
          </p:cNvSpPr>
          <p:nvPr userDrawn="1"/>
        </p:nvSpPr>
        <p:spPr bwMode="auto">
          <a:xfrm>
            <a:off x="152403" y="196855"/>
            <a:ext cx="1676398" cy="952500"/>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19" name="Rectangle 4"/>
          <p:cNvSpPr>
            <a:spLocks/>
          </p:cNvSpPr>
          <p:nvPr userDrawn="1"/>
        </p:nvSpPr>
        <p:spPr bwMode="auto">
          <a:xfrm>
            <a:off x="1828803" y="201254"/>
            <a:ext cx="7150101" cy="952500"/>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47" name="Text Placeholder 46"/>
          <p:cNvSpPr>
            <a:spLocks noGrp="1"/>
          </p:cNvSpPr>
          <p:nvPr>
            <p:ph type="body" sz="quarter" idx="11"/>
          </p:nvPr>
        </p:nvSpPr>
        <p:spPr>
          <a:xfrm>
            <a:off x="152401" y="1203728"/>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48" name="Text Placeholder 46"/>
          <p:cNvSpPr>
            <a:spLocks noGrp="1"/>
          </p:cNvSpPr>
          <p:nvPr>
            <p:ph type="body" sz="quarter" idx="12"/>
          </p:nvPr>
        </p:nvSpPr>
        <p:spPr>
          <a:xfrm>
            <a:off x="152401" y="2078831"/>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0" name="Text Placeholder 49"/>
          <p:cNvSpPr>
            <a:spLocks noGrp="1"/>
          </p:cNvSpPr>
          <p:nvPr>
            <p:ph type="body" sz="quarter" idx="13"/>
          </p:nvPr>
        </p:nvSpPr>
        <p:spPr>
          <a:xfrm>
            <a:off x="2438400" y="396880"/>
            <a:ext cx="5867400" cy="519113"/>
          </a:xfrm>
          <a:prstGeom prst="rect">
            <a:avLst/>
          </a:prstGeom>
        </p:spPr>
        <p:txBody>
          <a:bodyPr/>
          <a:lstStyle>
            <a:lvl1pPr marL="0" indent="0">
              <a:buNone/>
              <a:defRPr sz="2100">
                <a:solidFill>
                  <a:schemeClr val="bg1"/>
                </a:solidFill>
                <a:latin typeface="Museo 700" panose="02000000000000000000" pitchFamily="50" charset="0"/>
              </a:defRPr>
            </a:lvl1pPr>
          </a:lstStyle>
          <a:p>
            <a:pPr lvl="0"/>
            <a:r>
              <a:rPr lang="en-US" dirty="0" smtClean="0"/>
              <a:t>Click to edit Master text styles</a:t>
            </a:r>
          </a:p>
        </p:txBody>
      </p:sp>
      <p:sp>
        <p:nvSpPr>
          <p:cNvPr id="20" name="Text Placeholder 46"/>
          <p:cNvSpPr>
            <a:spLocks noGrp="1"/>
          </p:cNvSpPr>
          <p:nvPr>
            <p:ph type="body" sz="quarter" idx="14"/>
          </p:nvPr>
        </p:nvSpPr>
        <p:spPr>
          <a:xfrm>
            <a:off x="152401" y="3012285"/>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1" name="Text Placeholder 46"/>
          <p:cNvSpPr>
            <a:spLocks noGrp="1"/>
          </p:cNvSpPr>
          <p:nvPr>
            <p:ph type="body" sz="quarter" idx="15"/>
          </p:nvPr>
        </p:nvSpPr>
        <p:spPr>
          <a:xfrm>
            <a:off x="152401" y="3887388"/>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15" name="Rectangle 3"/>
          <p:cNvSpPr>
            <a:spLocks/>
          </p:cNvSpPr>
          <p:nvPr userDrawn="1"/>
        </p:nvSpPr>
        <p:spPr bwMode="auto">
          <a:xfrm>
            <a:off x="558802" y="4894357"/>
            <a:ext cx="689983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900" dirty="0" smtClean="0">
                <a:solidFill>
                  <a:srgbClr val="FFFFFF"/>
                </a:solidFill>
                <a:latin typeface="Maven Pro Bold" pitchFamily="-103" charset="0"/>
                <a:sym typeface="Maven Pro Bold" pitchFamily="-103" charset="0"/>
              </a:rPr>
              <a:t>User Interface Innovation: What’s on the Horizon?</a:t>
            </a:r>
            <a:endParaRPr lang="en-US" sz="900" dirty="0">
              <a:solidFill>
                <a:srgbClr val="FFFFFF"/>
              </a:solidFill>
              <a:latin typeface="Maven Pro Regular" pitchFamily="-103" charset="0"/>
              <a:sym typeface="Maven Pro Regular" pitchFamily="-103" charset="0"/>
            </a:endParaRPr>
          </a:p>
        </p:txBody>
      </p:sp>
      <p:grpSp>
        <p:nvGrpSpPr>
          <p:cNvPr id="14" name="Group 13"/>
          <p:cNvGrpSpPr/>
          <p:nvPr userDrawn="1"/>
        </p:nvGrpSpPr>
        <p:grpSpPr>
          <a:xfrm>
            <a:off x="-179388" y="4857750"/>
            <a:ext cx="9336088" cy="285750"/>
            <a:chOff x="-179388" y="6477000"/>
            <a:chExt cx="9336088" cy="381000"/>
          </a:xfrm>
        </p:grpSpPr>
        <p:sp>
          <p:nvSpPr>
            <p:cNvPr id="16" name="Rectangle 15"/>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7" name="Rectangle 16"/>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18"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408" y="200708"/>
            <a:ext cx="1739296" cy="958344"/>
          </a:xfrm>
          <a:prstGeom prst="rect">
            <a:avLst/>
          </a:prstGeom>
        </p:spPr>
      </p:pic>
    </p:spTree>
    <p:extLst>
      <p:ext uri="{BB962C8B-B14F-4D97-AF65-F5344CB8AC3E}">
        <p14:creationId xmlns:p14="http://schemas.microsoft.com/office/powerpoint/2010/main" val="2481774617"/>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bjectives and Agenda">
    <p:spTree>
      <p:nvGrpSpPr>
        <p:cNvPr id="1" name=""/>
        <p:cNvGrpSpPr/>
        <p:nvPr/>
      </p:nvGrpSpPr>
      <p:grpSpPr>
        <a:xfrm>
          <a:off x="0" y="0"/>
          <a:ext cx="0" cy="0"/>
          <a:chOff x="0" y="0"/>
          <a:chExt cx="0" cy="0"/>
        </a:xfrm>
      </p:grpSpPr>
      <p:sp>
        <p:nvSpPr>
          <p:cNvPr id="26" name="Rectangle 3"/>
          <p:cNvSpPr>
            <a:spLocks/>
          </p:cNvSpPr>
          <p:nvPr userDrawn="1"/>
        </p:nvSpPr>
        <p:spPr bwMode="auto">
          <a:xfrm>
            <a:off x="152403" y="196855"/>
            <a:ext cx="1676398" cy="952500"/>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19" name="Rectangle 4"/>
          <p:cNvSpPr>
            <a:spLocks/>
          </p:cNvSpPr>
          <p:nvPr userDrawn="1"/>
        </p:nvSpPr>
        <p:spPr bwMode="auto">
          <a:xfrm>
            <a:off x="1828803" y="201254"/>
            <a:ext cx="7150101" cy="952500"/>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pic>
        <p:nvPicPr>
          <p:cNvPr id="28" name="Picture 10"/>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4477" y="156553"/>
            <a:ext cx="1949373" cy="101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 name="Text Placeholder 46"/>
          <p:cNvSpPr>
            <a:spLocks noGrp="1"/>
          </p:cNvSpPr>
          <p:nvPr>
            <p:ph type="body" sz="quarter" idx="11"/>
          </p:nvPr>
        </p:nvSpPr>
        <p:spPr>
          <a:xfrm>
            <a:off x="152401" y="1153720"/>
            <a:ext cx="8826494" cy="681435"/>
          </a:xfrm>
          <a:prstGeom prst="rect">
            <a:avLst/>
          </a:prstGeom>
          <a:solidFill>
            <a:schemeClr val="bg1">
              <a:lumMod val="85000"/>
            </a:schemeClr>
          </a:solidFill>
        </p:spPr>
        <p:txBody>
          <a:bodyPr anchor="ctr"/>
          <a:lstStyle>
            <a:lvl1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48" name="Text Placeholder 46"/>
          <p:cNvSpPr>
            <a:spLocks noGrp="1"/>
          </p:cNvSpPr>
          <p:nvPr>
            <p:ph type="body" sz="quarter" idx="12"/>
          </p:nvPr>
        </p:nvSpPr>
        <p:spPr>
          <a:xfrm>
            <a:off x="152401" y="1835155"/>
            <a:ext cx="8826500" cy="685800"/>
          </a:xfrm>
          <a:prstGeom prst="rect">
            <a:avLst/>
          </a:prstGeom>
          <a:solidFill>
            <a:schemeClr val="bg1">
              <a:lumMod val="65000"/>
            </a:schemeClr>
          </a:solidFill>
        </p:spPr>
        <p:txBody>
          <a:bodyPr anchor="ctr"/>
          <a:lstStyle>
            <a:lvl1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0" name="Text Placeholder 49"/>
          <p:cNvSpPr>
            <a:spLocks noGrp="1"/>
          </p:cNvSpPr>
          <p:nvPr>
            <p:ph type="body" sz="quarter" idx="13"/>
          </p:nvPr>
        </p:nvSpPr>
        <p:spPr>
          <a:xfrm>
            <a:off x="2438400" y="396880"/>
            <a:ext cx="5867400" cy="519113"/>
          </a:xfrm>
          <a:prstGeom prst="rect">
            <a:avLst/>
          </a:prstGeom>
        </p:spPr>
        <p:txBody>
          <a:bodyPr/>
          <a:lstStyle>
            <a:lvl1pPr marL="0" indent="0">
              <a:buNone/>
              <a:defRPr sz="2100">
                <a:solidFill>
                  <a:schemeClr val="bg1"/>
                </a:solidFill>
                <a:latin typeface="Museo 700" panose="02000000000000000000" pitchFamily="50" charset="0"/>
              </a:defRPr>
            </a:lvl1pPr>
          </a:lstStyle>
          <a:p>
            <a:pPr lvl="0"/>
            <a:r>
              <a:rPr lang="en-US" dirty="0" smtClean="0"/>
              <a:t>Click to edit Master text styles</a:t>
            </a:r>
          </a:p>
        </p:txBody>
      </p:sp>
      <p:sp>
        <p:nvSpPr>
          <p:cNvPr id="53" name="Text Placeholder 46"/>
          <p:cNvSpPr>
            <a:spLocks noGrp="1"/>
          </p:cNvSpPr>
          <p:nvPr>
            <p:ph type="body" sz="quarter" idx="14"/>
          </p:nvPr>
        </p:nvSpPr>
        <p:spPr>
          <a:xfrm>
            <a:off x="160870" y="2531666"/>
            <a:ext cx="8826494" cy="681435"/>
          </a:xfrm>
          <a:prstGeom prst="rect">
            <a:avLst/>
          </a:prstGeom>
          <a:solidFill>
            <a:schemeClr val="bg1">
              <a:lumMod val="85000"/>
            </a:schemeClr>
          </a:solidFill>
        </p:spPr>
        <p:txBody>
          <a:bodyPr anchor="ctr"/>
          <a:lstStyle>
            <a:lvl1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4" name="Text Placeholder 46"/>
          <p:cNvSpPr>
            <a:spLocks noGrp="1"/>
          </p:cNvSpPr>
          <p:nvPr>
            <p:ph type="body" sz="quarter" idx="15"/>
          </p:nvPr>
        </p:nvSpPr>
        <p:spPr>
          <a:xfrm>
            <a:off x="160870" y="3213101"/>
            <a:ext cx="8826500" cy="685800"/>
          </a:xfrm>
          <a:prstGeom prst="rect">
            <a:avLst/>
          </a:prstGeom>
          <a:solidFill>
            <a:schemeClr val="bg1">
              <a:lumMod val="65000"/>
            </a:schemeClr>
          </a:solidFill>
        </p:spPr>
        <p:txBody>
          <a:bodyPr anchor="ctr"/>
          <a:lstStyle>
            <a:lvl1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5" name="Text Placeholder 46"/>
          <p:cNvSpPr>
            <a:spLocks noGrp="1"/>
          </p:cNvSpPr>
          <p:nvPr>
            <p:ph type="body" sz="quarter" idx="16"/>
          </p:nvPr>
        </p:nvSpPr>
        <p:spPr>
          <a:xfrm>
            <a:off x="169336" y="3903281"/>
            <a:ext cx="8826494" cy="681435"/>
          </a:xfrm>
          <a:prstGeom prst="rect">
            <a:avLst/>
          </a:prstGeom>
          <a:solidFill>
            <a:schemeClr val="bg1">
              <a:lumMod val="85000"/>
            </a:schemeClr>
          </a:solidFill>
        </p:spPr>
        <p:txBody>
          <a:bodyPr anchor="ctr"/>
          <a:lstStyle>
            <a:lvl1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pic>
        <p:nvPicPr>
          <p:cNvPr id="6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117" y="4943475"/>
            <a:ext cx="262028"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 name="Rectangle 3"/>
          <p:cNvSpPr>
            <a:spLocks/>
          </p:cNvSpPr>
          <p:nvPr userDrawn="1"/>
        </p:nvSpPr>
        <p:spPr bwMode="auto">
          <a:xfrm>
            <a:off x="558802" y="4894357"/>
            <a:ext cx="689983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900" dirty="0" smtClean="0">
                <a:solidFill>
                  <a:srgbClr val="FFFFFF"/>
                </a:solidFill>
                <a:latin typeface="Maven Pro Bold" pitchFamily="-103" charset="0"/>
                <a:sym typeface="Maven Pro Bold" pitchFamily="-103" charset="0"/>
              </a:rPr>
              <a:t>User Interface Innovation: What’s on the Horizon?</a:t>
            </a:r>
            <a:endParaRPr lang="en-US" sz="900" dirty="0">
              <a:solidFill>
                <a:srgbClr val="FFFFFF"/>
              </a:solidFill>
              <a:latin typeface="Maven Pro Regular" pitchFamily="-103" charset="0"/>
              <a:sym typeface="Maven Pro Regular" pitchFamily="-103" charset="0"/>
            </a:endParaRPr>
          </a:p>
        </p:txBody>
      </p:sp>
      <p:grpSp>
        <p:nvGrpSpPr>
          <p:cNvPr id="20" name="Group 19"/>
          <p:cNvGrpSpPr/>
          <p:nvPr userDrawn="1"/>
        </p:nvGrpSpPr>
        <p:grpSpPr>
          <a:xfrm>
            <a:off x="-179388" y="4857750"/>
            <a:ext cx="9336088" cy="285750"/>
            <a:chOff x="-179388" y="6477000"/>
            <a:chExt cx="9336088" cy="381000"/>
          </a:xfrm>
        </p:grpSpPr>
        <p:sp>
          <p:nvSpPr>
            <p:cNvPr id="21" name="Rectangle 20"/>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22" name="Rectangle 21"/>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23" name="Picture 6"/>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151865984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IK list">
    <p:spTree>
      <p:nvGrpSpPr>
        <p:cNvPr id="1" name=""/>
        <p:cNvGrpSpPr/>
        <p:nvPr/>
      </p:nvGrpSpPr>
      <p:grpSpPr>
        <a:xfrm>
          <a:off x="0" y="0"/>
          <a:ext cx="0" cy="0"/>
          <a:chOff x="0" y="0"/>
          <a:chExt cx="0" cy="0"/>
        </a:xfrm>
      </p:grpSpPr>
      <p:sp>
        <p:nvSpPr>
          <p:cNvPr id="26" name="Rectangle 3"/>
          <p:cNvSpPr>
            <a:spLocks/>
          </p:cNvSpPr>
          <p:nvPr userDrawn="1"/>
        </p:nvSpPr>
        <p:spPr bwMode="auto">
          <a:xfrm>
            <a:off x="152403" y="196855"/>
            <a:ext cx="1676398" cy="952500"/>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19" name="Rectangle 4"/>
          <p:cNvSpPr>
            <a:spLocks/>
          </p:cNvSpPr>
          <p:nvPr userDrawn="1"/>
        </p:nvSpPr>
        <p:spPr bwMode="auto">
          <a:xfrm>
            <a:off x="1828803" y="201254"/>
            <a:ext cx="7150101" cy="952500"/>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300"/>
          </a:p>
        </p:txBody>
      </p:sp>
      <p:sp>
        <p:nvSpPr>
          <p:cNvPr id="47" name="Text Placeholder 46"/>
          <p:cNvSpPr>
            <a:spLocks noGrp="1"/>
          </p:cNvSpPr>
          <p:nvPr>
            <p:ph type="body" sz="quarter" idx="11"/>
          </p:nvPr>
        </p:nvSpPr>
        <p:spPr>
          <a:xfrm>
            <a:off x="152401" y="1203728"/>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48" name="Text Placeholder 46"/>
          <p:cNvSpPr>
            <a:spLocks noGrp="1"/>
          </p:cNvSpPr>
          <p:nvPr>
            <p:ph type="body" sz="quarter" idx="12"/>
          </p:nvPr>
        </p:nvSpPr>
        <p:spPr>
          <a:xfrm>
            <a:off x="152401" y="2078831"/>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50" name="Text Placeholder 49"/>
          <p:cNvSpPr>
            <a:spLocks noGrp="1"/>
          </p:cNvSpPr>
          <p:nvPr>
            <p:ph type="body" sz="quarter" idx="13"/>
          </p:nvPr>
        </p:nvSpPr>
        <p:spPr>
          <a:xfrm>
            <a:off x="2438400" y="396880"/>
            <a:ext cx="5867400" cy="519113"/>
          </a:xfrm>
          <a:prstGeom prst="rect">
            <a:avLst/>
          </a:prstGeom>
        </p:spPr>
        <p:txBody>
          <a:bodyPr/>
          <a:lstStyle>
            <a:lvl1pPr marL="0" indent="0">
              <a:buNone/>
              <a:defRPr sz="2100">
                <a:solidFill>
                  <a:schemeClr val="bg1"/>
                </a:solidFill>
                <a:latin typeface="Museo 700" panose="02000000000000000000" pitchFamily="50" charset="0"/>
              </a:defRPr>
            </a:lvl1pPr>
          </a:lstStyle>
          <a:p>
            <a:pPr lvl="0"/>
            <a:r>
              <a:rPr lang="en-US" dirty="0" smtClean="0"/>
              <a:t>Click to edit Master text styles</a:t>
            </a:r>
          </a:p>
        </p:txBody>
      </p:sp>
      <p:sp>
        <p:nvSpPr>
          <p:cNvPr id="20" name="Text Placeholder 46"/>
          <p:cNvSpPr>
            <a:spLocks noGrp="1"/>
          </p:cNvSpPr>
          <p:nvPr>
            <p:ph type="body" sz="quarter" idx="14"/>
          </p:nvPr>
        </p:nvSpPr>
        <p:spPr>
          <a:xfrm>
            <a:off x="152401" y="3012285"/>
            <a:ext cx="8826494" cy="825100"/>
          </a:xfrm>
          <a:prstGeom prst="rect">
            <a:avLst/>
          </a:prstGeom>
          <a:solidFill>
            <a:srgbClr val="33CCCC"/>
          </a:solidFill>
        </p:spPr>
        <p:txBody>
          <a:bodyPr anchor="t"/>
          <a:lstStyle>
            <a:lvl1pPr marL="0" indent="0">
              <a:buFont typeface="Arial" panose="020B0604020202020204" pitchFamily="34" charse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21" name="Text Placeholder 46"/>
          <p:cNvSpPr>
            <a:spLocks noGrp="1"/>
          </p:cNvSpPr>
          <p:nvPr>
            <p:ph type="body" sz="quarter" idx="15"/>
          </p:nvPr>
        </p:nvSpPr>
        <p:spPr>
          <a:xfrm>
            <a:off x="152401" y="3887388"/>
            <a:ext cx="8826500" cy="883445"/>
          </a:xfrm>
          <a:prstGeom prst="rect">
            <a:avLst/>
          </a:prstGeom>
          <a:solidFill>
            <a:srgbClr val="33CCFF"/>
          </a:solidFill>
        </p:spPr>
        <p:txBody>
          <a:bodyPr anchor="t"/>
          <a:lstStyle>
            <a:lvl1pPr marL="0" indent="0">
              <a:buNone/>
              <a:defRPr lang="en-US" sz="135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buNone/>
              <a:defRPr lang="en-US" sz="15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buNone/>
              <a:defRPr lang="en-US" sz="1500" kern="1200" dirty="0">
                <a:solidFill>
                  <a:srgbClr val="FFFFFF"/>
                </a:solidFill>
                <a:latin typeface="Maven Pro Regular" pitchFamily="-103" charset="0"/>
                <a:ea typeface="ヒラギノ角ゴ ProN W3" pitchFamily="-103" charset="-128"/>
                <a:cs typeface="+mn-cs"/>
                <a:sym typeface="Gill Sans" pitchFamily="-103" charset="0"/>
              </a:defRPr>
            </a:lvl5pPr>
          </a:lstStyle>
          <a:p>
            <a:pPr lvl="0"/>
            <a:r>
              <a:rPr lang="en-US" smtClean="0"/>
              <a:t>Click to edit Master text styles</a:t>
            </a:r>
          </a:p>
        </p:txBody>
      </p:sp>
      <p:sp>
        <p:nvSpPr>
          <p:cNvPr id="15" name="Rectangle 3"/>
          <p:cNvSpPr>
            <a:spLocks/>
          </p:cNvSpPr>
          <p:nvPr userDrawn="1"/>
        </p:nvSpPr>
        <p:spPr bwMode="auto">
          <a:xfrm>
            <a:off x="558802" y="4894357"/>
            <a:ext cx="689983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900" dirty="0" smtClean="0">
                <a:solidFill>
                  <a:srgbClr val="FFFFFF"/>
                </a:solidFill>
                <a:latin typeface="Maven Pro Bold" pitchFamily="-103" charset="0"/>
                <a:sym typeface="Maven Pro Bold" pitchFamily="-103" charset="0"/>
              </a:rPr>
              <a:t>User Interface Innovation: What’s on the Horizon?</a:t>
            </a:r>
            <a:endParaRPr lang="en-US" sz="900" dirty="0">
              <a:solidFill>
                <a:srgbClr val="FFFFFF"/>
              </a:solidFill>
              <a:latin typeface="Maven Pro Regular" pitchFamily="-103" charset="0"/>
              <a:sym typeface="Maven Pro Regular" pitchFamily="-103" charset="0"/>
            </a:endParaRPr>
          </a:p>
        </p:txBody>
      </p:sp>
      <p:grpSp>
        <p:nvGrpSpPr>
          <p:cNvPr id="14" name="Group 13"/>
          <p:cNvGrpSpPr/>
          <p:nvPr userDrawn="1"/>
        </p:nvGrpSpPr>
        <p:grpSpPr>
          <a:xfrm>
            <a:off x="-179388" y="4857750"/>
            <a:ext cx="9336088" cy="285750"/>
            <a:chOff x="-179388" y="6477000"/>
            <a:chExt cx="9336088" cy="381000"/>
          </a:xfrm>
        </p:grpSpPr>
        <p:sp>
          <p:nvSpPr>
            <p:cNvPr id="16" name="Rectangle 15"/>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7" name="Rectangle 16"/>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smtClean="0">
                  <a:solidFill>
                    <a:srgbClr val="FFFFFF"/>
                  </a:solidFill>
                  <a:latin typeface="Maven Pro Regular" pitchFamily="-103" charset="0"/>
                  <a:sym typeface="Maven Pro Regular" pitchFamily="-103" charset="0"/>
                </a:rPr>
                <a:t>Delivering the Art of Software</a:t>
              </a:r>
              <a:endParaRPr lang="en-US" sz="1050" dirty="0">
                <a:solidFill>
                  <a:srgbClr val="FFFFFF"/>
                </a:solidFill>
                <a:latin typeface="Maven Pro Regular" pitchFamily="-103" charset="0"/>
                <a:sym typeface="Maven Pro Regular" pitchFamily="-103" charset="0"/>
              </a:endParaRPr>
            </a:p>
          </p:txBody>
        </p:sp>
        <p:pic>
          <p:nvPicPr>
            <p:cNvPr id="18"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74" y="163165"/>
            <a:ext cx="1932855" cy="1002411"/>
          </a:xfrm>
          <a:prstGeom prst="rect">
            <a:avLst/>
          </a:prstGeom>
        </p:spPr>
      </p:pic>
    </p:spTree>
    <p:extLst>
      <p:ext uri="{BB962C8B-B14F-4D97-AF65-F5344CB8AC3E}">
        <p14:creationId xmlns:p14="http://schemas.microsoft.com/office/powerpoint/2010/main" val="405145181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AADEF755-0B60-4A3E-9C6A-4CADF1C89A5E}" type="datetimeFigureOut">
              <a:rPr lang="en-US"/>
              <a:pPr>
                <a:defRPr/>
              </a:pPr>
              <a:t>3/11/2016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55" r:id="rId1"/>
    <p:sldLayoutId id="2147483654" r:id="rId2"/>
    <p:sldLayoutId id="2147483662" r:id="rId3"/>
    <p:sldLayoutId id="2147483663" r:id="rId4"/>
    <p:sldLayoutId id="2147483667" r:id="rId5"/>
    <p:sldLayoutId id="2147483668" r:id="rId6"/>
    <p:sldLayoutId id="2147483669" r:id="rId7"/>
    <p:sldLayoutId id="2147483670" r:id="rId8"/>
    <p:sldLayoutId id="2147483671" r:id="rId9"/>
    <p:sldLayoutId id="2147483674" r:id="rId10"/>
    <p:sldLayoutId id="2147483675" r:id="rId11"/>
    <p:sldLayoutId id="2147483676" r:id="rId12"/>
  </p:sldLayoutIdLst>
  <p:timing>
    <p:tnLst>
      <p:par>
        <p:cTn id="1" dur="indefinite" restart="never" nodeType="tmRoot"/>
      </p:par>
    </p:tnLst>
  </p:timing>
  <p:txStyles>
    <p:titleStyle>
      <a:lvl1pPr algn="l" rtl="0" fontAlgn="base">
        <a:spcBef>
          <a:spcPct val="0"/>
        </a:spcBef>
        <a:spcAft>
          <a:spcPct val="0"/>
        </a:spcAft>
        <a:defRPr sz="4400" kern="1200">
          <a:solidFill>
            <a:srgbClr val="F15B26"/>
          </a:solidFill>
          <a:latin typeface="Arial Bold" pitchFamily="-72" charset="0"/>
          <a:ea typeface="ＭＳ Ｐゴシック" pitchFamily="-72" charset="-128"/>
          <a:cs typeface="ＭＳ Ｐゴシック" pitchFamily="-72" charset="-128"/>
        </a:defRPr>
      </a:lvl1pPr>
      <a:lvl2pPr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2pPr>
      <a:lvl3pPr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3pPr>
      <a:lvl4pPr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4pPr>
      <a:lvl5pPr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5pPr>
      <a:lvl6pPr marL="457200"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6pPr>
      <a:lvl7pPr marL="914400"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7pPr>
      <a:lvl8pPr marL="1371600"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8pPr>
      <a:lvl9pPr marL="1828800" algn="l" rtl="0" fontAlgn="base">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Clr>
          <a:schemeClr val="accent1"/>
        </a:buClr>
        <a:buFont typeface="Arial" pitchFamily="-72" charset="0"/>
        <a:buChar char="•"/>
        <a:defRPr sz="3200" kern="1200">
          <a:solidFill>
            <a:schemeClr val="tx1"/>
          </a:solidFill>
          <a:latin typeface="Arial" pitchFamily="-72" charset="0"/>
          <a:ea typeface="ＭＳ Ｐゴシック" pitchFamily="-72" charset="-128"/>
          <a:cs typeface="ＭＳ Ｐゴシック" pitchFamily="-72" charset="-128"/>
        </a:defRPr>
      </a:lvl1pPr>
      <a:lvl2pPr marL="742950" indent="-285750" algn="l" rtl="0" fontAlgn="base">
        <a:spcBef>
          <a:spcPct val="20000"/>
        </a:spcBef>
        <a:spcAft>
          <a:spcPct val="0"/>
        </a:spcAft>
        <a:buClr>
          <a:schemeClr val="tx2"/>
        </a:buClr>
        <a:buFont typeface="Arial" pitchFamily="-72" charset="0"/>
        <a:buChar char="–"/>
        <a:defRPr sz="2800" kern="1200">
          <a:solidFill>
            <a:schemeClr val="tx1"/>
          </a:solidFill>
          <a:latin typeface="Arial" pitchFamily="-72" charset="0"/>
          <a:ea typeface="ＭＳ Ｐゴシック" pitchFamily="-72" charset="-128"/>
          <a:cs typeface="+mn-cs"/>
        </a:defRPr>
      </a:lvl2pPr>
      <a:lvl3pPr marL="1143000" indent="-228600" algn="l" rtl="0" fontAlgn="base">
        <a:spcBef>
          <a:spcPct val="20000"/>
        </a:spcBef>
        <a:spcAft>
          <a:spcPct val="0"/>
        </a:spcAft>
        <a:buClr>
          <a:schemeClr val="bg2"/>
        </a:buClr>
        <a:buFont typeface="Arial" pitchFamily="-72" charset="0"/>
        <a:buChar char="•"/>
        <a:defRPr sz="2400" kern="1200">
          <a:solidFill>
            <a:schemeClr val="tx1"/>
          </a:solidFill>
          <a:latin typeface="Arial" pitchFamily="-72" charset="0"/>
          <a:ea typeface="ＭＳ Ｐゴシック" pitchFamily="-72" charset="-128"/>
          <a:cs typeface="+mn-cs"/>
        </a:defRPr>
      </a:lvl3pPr>
      <a:lvl4pPr marL="1600200" indent="-228600" algn="l" rtl="0" fontAlgn="base">
        <a:spcBef>
          <a:spcPct val="20000"/>
        </a:spcBef>
        <a:spcAft>
          <a:spcPct val="0"/>
        </a:spcAft>
        <a:buClr>
          <a:schemeClr val="accent1"/>
        </a:buClr>
        <a:buFont typeface="Arial" pitchFamily="-72" charset="0"/>
        <a:buChar char="–"/>
        <a:defRPr sz="2000" kern="1200">
          <a:solidFill>
            <a:schemeClr val="tx1"/>
          </a:solidFill>
          <a:latin typeface="Arial" pitchFamily="-72" charset="0"/>
          <a:ea typeface="ＭＳ Ｐゴシック" pitchFamily="-72" charset="-128"/>
          <a:cs typeface="+mn-cs"/>
        </a:defRPr>
      </a:lvl4pPr>
      <a:lvl5pPr marL="2057400" indent="-228600" algn="l" rtl="0" fontAlgn="base">
        <a:spcBef>
          <a:spcPct val="20000"/>
        </a:spcBef>
        <a:spcAft>
          <a:spcPct val="0"/>
        </a:spcAft>
        <a:buClr>
          <a:schemeClr val="tx2"/>
        </a:buClr>
        <a:buFont typeface="Arial" pitchFamily="-72" charset="0"/>
        <a:buChar char="»"/>
        <a:defRPr sz="2000" kern="1200">
          <a:solidFill>
            <a:schemeClr val="tx1"/>
          </a:solidFill>
          <a:latin typeface="Arial" pitchFamily="-72" charset="0"/>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255063266"/>
      </p:ext>
    </p:extLst>
  </p:cSld>
  <p:clrMap bg1="lt1" tx1="dk1" bg2="lt2" tx2="dk2" accent1="accent1" accent2="accent2" accent3="accent3" accent4="accent4" accent5="accent5" accent6="accent6" hlink="hlink" folHlink="folHlink"/>
  <p:sldLayoutIdLst>
    <p:sldLayoutId id="2147483673" r:id="rId1"/>
  </p:sldLayoutIdLst>
  <p:transition>
    <p:fade/>
  </p:transition>
  <p:timing>
    <p:tnLst>
      <p:par>
        <p:cTn id="1" dur="indefinite" restart="never" nodeType="tmRoot"/>
      </p:par>
    </p:tnLst>
  </p:timing>
  <p:hf hdr="0" ftr="0" dt="0"/>
  <p:txStyles>
    <p:titleStyle>
      <a:lvl1pPr marL="0" indent="0" algn="ctr" defTabSz="-13873163" rtl="0" eaLnBrk="1" fontAlgn="base" hangingPunct="1">
        <a:spcBef>
          <a:spcPct val="0"/>
        </a:spcBef>
        <a:spcAft>
          <a:spcPct val="0"/>
        </a:spcAft>
        <a:defRPr lang="en-US" sz="2900" b="1" dirty="0" smtClean="0">
          <a:solidFill>
            <a:schemeClr val="tx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imHuck@InterKnowlogy.com"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Piotrk@InterKnowlogy.com" TargetMode="External"/><Relationship Id="rId5" Type="http://schemas.openxmlformats.org/officeDocument/2006/relationships/hyperlink" Target="mailto:Szymonk@InterKnowlogy.com" TargetMode="External"/><Relationship Id="rId4" Type="http://schemas.openxmlformats.org/officeDocument/2006/relationships/hyperlink" Target="mailto:DanH@InterKnowlog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cnnmagicwall.com/"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github.com/kobush/Win2D-Demo/"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3" Type="http://schemas.openxmlformats.org/officeDocument/2006/relationships/hyperlink" Target="mailto:TimHuck@InterKnowlogy.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hyperlink" Target="mailto:DanH@InterKnowlogy.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www.microsoft.com/en-us/kinectforwindows/Multi-Platform" TargetMode="External"/><Relationship Id="rId7"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hyperlink" Target="http://www.softkinetic.com/" TargetMode="External"/><Relationship Id="rId10" Type="http://schemas.openxmlformats.org/officeDocument/2006/relationships/image" Target="../media/image89.jpeg"/><Relationship Id="rId4" Type="http://schemas.openxmlformats.org/officeDocument/2006/relationships/hyperlink" Target="https://leapmotion.com/" TargetMode="External"/><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xml"/><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jpe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jpeg"/><Relationship Id="rId1" Type="http://schemas.openxmlformats.org/officeDocument/2006/relationships/slideLayout" Target="../slideLayouts/slideLayout10.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mailto:TimHuck@InterKnowlogy.com"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Piotrk@InterKnowlogy.com" TargetMode="External"/><Relationship Id="rId5" Type="http://schemas.openxmlformats.org/officeDocument/2006/relationships/hyperlink" Target="mailto:zymonk@InterKnowlogy.com" TargetMode="External"/><Relationship Id="rId4" Type="http://schemas.openxmlformats.org/officeDocument/2006/relationships/hyperlink" Target="mailto:DanH@InterKnowlogy.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www.actus-software.com/" TargetMode="External"/><Relationship Id="rId7"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mailto:TimH@Actus-Software.com" TargetMode="External"/><Relationship Id="rId5" Type="http://schemas.openxmlformats.org/officeDocument/2006/relationships/hyperlink" Target="mailto:TimHuck@InterKnowlogy.com" TargetMode="External"/><Relationship Id="rId4" Type="http://schemas.openxmlformats.org/officeDocument/2006/relationships/hyperlink" Target="http://www.timhuckaby.com/" TargetMode="External"/><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hyperlink" Target="mailto:TimHuck@InterKnowlogy.com" TargetMode="External"/><Relationship Id="rId7" Type="http://schemas.openxmlformats.org/officeDocument/2006/relationships/image" Target="../media/image12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hyperlink" Target="mailto:TimH@Actus-Software.com"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comments" Target="../comments/comment4.xml"/></Relationships>
</file>

<file path=ppt/slides/_rels/slide4.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34" Type="http://schemas.openxmlformats.org/officeDocument/2006/relationships/image" Target="../media/image51.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gif"/><Relationship Id="rId24" Type="http://schemas.openxmlformats.org/officeDocument/2006/relationships/image" Target="../media/image41.png"/><Relationship Id="rId32" Type="http://schemas.openxmlformats.org/officeDocument/2006/relationships/image" Target="../media/image49.jpeg"/><Relationship Id="rId5" Type="http://schemas.openxmlformats.org/officeDocument/2006/relationships/image" Target="../media/image22.pn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jpeg"/><Relationship Id="rId19" Type="http://schemas.openxmlformats.org/officeDocument/2006/relationships/image" Target="../media/image36.png"/><Relationship Id="rId31" Type="http://schemas.openxmlformats.org/officeDocument/2006/relationships/image" Target="../media/image48.jpe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gif"/><Relationship Id="rId8"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2.jpeg"/><Relationship Id="rId7" Type="http://schemas.openxmlformats.org/officeDocument/2006/relationships/diagramQuickStyle" Target="../diagrams/quickStyle1.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8.jpeg"/><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69.png"/><Relationship Id="rId4" Type="http://schemas.openxmlformats.org/officeDocument/2006/relationships/image" Target="../media/image141.jpeg"/></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145.png"/><Relationship Id="rId4" Type="http://schemas.openxmlformats.org/officeDocument/2006/relationships/image" Target="../media/image144.jpe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notesSlide" Target="../notesSlides/notesSlide5.xml"/><Relationship Id="rId16"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png"/></Relationships>
</file>

<file path=ppt/slides/_rels/slide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60.jpeg"/><Relationship Id="rId4"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png"/></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6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comments" Target="../comments/comment5.xml"/><Relationship Id="rId4" Type="http://schemas.openxmlformats.org/officeDocument/2006/relationships/image" Target="../media/image19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97.jpeg"/></Relationships>
</file>

<file path=ppt/slides/_rels/slide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6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95486"/>
            <a:ext cx="8856984" cy="1543050"/>
          </a:xfrm>
        </p:spPr>
        <p:txBody>
          <a:bodyPr/>
          <a:lstStyle/>
          <a:p>
            <a:pPr algn="ctr"/>
            <a:r>
              <a:rPr lang="en-US" sz="4000" dirty="0" smtClean="0">
                <a:solidFill>
                  <a:srgbClr val="133D80"/>
                </a:solidFill>
                <a:latin typeface="Museo 700" panose="02000000000000000000" pitchFamily="50" charset="0"/>
              </a:rPr>
              <a:t/>
            </a:r>
            <a:br>
              <a:rPr lang="en-US" sz="4000" dirty="0" smtClean="0">
                <a:solidFill>
                  <a:srgbClr val="133D80"/>
                </a:solidFill>
                <a:latin typeface="Museo 700" panose="02000000000000000000" pitchFamily="50" charset="0"/>
              </a:rPr>
            </a:br>
            <a:r>
              <a:rPr lang="en-US" sz="4000" dirty="0" smtClean="0">
                <a:solidFill>
                  <a:srgbClr val="133D80"/>
                </a:solidFill>
                <a:latin typeface="Museo 700" panose="02000000000000000000" pitchFamily="50" charset="0"/>
              </a:rPr>
              <a:t>Emerging Experiences /</a:t>
            </a:r>
            <a:br>
              <a:rPr lang="en-US" sz="4000" dirty="0" smtClean="0">
                <a:solidFill>
                  <a:srgbClr val="133D80"/>
                </a:solidFill>
                <a:latin typeface="Museo 700" panose="02000000000000000000" pitchFamily="50" charset="0"/>
              </a:rPr>
            </a:br>
            <a:r>
              <a:rPr lang="en-US" sz="4000" dirty="0" smtClean="0">
                <a:solidFill>
                  <a:srgbClr val="133D80"/>
                </a:solidFill>
                <a:latin typeface="Museo 700" panose="02000000000000000000" pitchFamily="50" charset="0"/>
              </a:rPr>
              <a:t>More Personal Computing (MPC)</a:t>
            </a:r>
            <a:endParaRPr lang="en-US" sz="4000" dirty="0">
              <a:solidFill>
                <a:srgbClr val="133D80"/>
              </a:solidFill>
              <a:latin typeface="Museo 700" panose="02000000000000000000" pitchFamily="50" charset="0"/>
            </a:endParaRPr>
          </a:p>
        </p:txBody>
      </p:sp>
      <p:sp>
        <p:nvSpPr>
          <p:cNvPr id="5" name="Subtitle 4"/>
          <p:cNvSpPr>
            <a:spLocks noGrp="1"/>
          </p:cNvSpPr>
          <p:nvPr>
            <p:ph type="subTitle" idx="1"/>
          </p:nvPr>
        </p:nvSpPr>
        <p:spPr>
          <a:xfrm>
            <a:off x="251520" y="1923678"/>
            <a:ext cx="8640960" cy="1391022"/>
          </a:xfrm>
        </p:spPr>
        <p:txBody>
          <a:bodyPr/>
          <a:lstStyle/>
          <a:p>
            <a:pPr algn="l"/>
            <a:r>
              <a:rPr lang="en-US" sz="1600" b="1" dirty="0"/>
              <a:t>Tim </a:t>
            </a:r>
            <a:r>
              <a:rPr lang="en-US" sz="1600" b="1" dirty="0" smtClean="0"/>
              <a:t>Huckaby</a:t>
            </a:r>
            <a:r>
              <a:rPr lang="en-US" sz="1600" dirty="0" smtClean="0"/>
              <a:t>, </a:t>
            </a:r>
            <a:r>
              <a:rPr lang="en-US" sz="1400" dirty="0" smtClean="0">
                <a:solidFill>
                  <a:srgbClr val="7599A6"/>
                </a:solidFill>
                <a:latin typeface="Maven Pro Regular" pitchFamily="-103" charset="0"/>
                <a:sym typeface="Maven Pro Regular" pitchFamily="-103" charset="0"/>
              </a:rPr>
              <a:t>Chairman/Founder, </a:t>
            </a:r>
            <a:r>
              <a:rPr lang="en-US" sz="1400" dirty="0" smtClean="0">
                <a:solidFill>
                  <a:srgbClr val="7599A6"/>
                </a:solidFill>
                <a:latin typeface="Maven Pro Regular" pitchFamily="-103" charset="0"/>
                <a:sym typeface="Maven Pro Regular" pitchFamily="-103" charset="0"/>
                <a:hlinkClick r:id="rId3"/>
              </a:rPr>
              <a:t>TimHuck@InterKnowlogy.com</a:t>
            </a:r>
            <a:r>
              <a:rPr lang="en-US" sz="1400" dirty="0" smtClean="0">
                <a:solidFill>
                  <a:srgbClr val="7599A6"/>
                </a:solidFill>
                <a:latin typeface="Maven Pro Regular" pitchFamily="-103" charset="0"/>
                <a:sym typeface="Maven Pro Regular" pitchFamily="-103" charset="0"/>
              </a:rPr>
              <a:t>, @</a:t>
            </a:r>
            <a:r>
              <a:rPr lang="en-US" sz="1400" dirty="0" err="1" smtClean="0">
                <a:solidFill>
                  <a:srgbClr val="7599A6"/>
                </a:solidFill>
                <a:latin typeface="Maven Pro Regular" pitchFamily="-103" charset="0"/>
                <a:sym typeface="Maven Pro Regular" pitchFamily="-103" charset="0"/>
              </a:rPr>
              <a:t>TimHuckaby</a:t>
            </a:r>
            <a:endParaRPr lang="en-US" sz="1400" dirty="0" smtClean="0">
              <a:solidFill>
                <a:srgbClr val="7599A6"/>
              </a:solidFill>
              <a:latin typeface="Maven Pro Regular" pitchFamily="-103" charset="0"/>
              <a:sym typeface="Maven Pro Regular" pitchFamily="-103" charset="0"/>
            </a:endParaRPr>
          </a:p>
          <a:p>
            <a:pPr algn="l"/>
            <a:r>
              <a:rPr lang="en-US" sz="1600" b="1" dirty="0"/>
              <a:t>Dan </a:t>
            </a:r>
            <a:r>
              <a:rPr lang="en-US" sz="1600" b="1" dirty="0" smtClean="0"/>
              <a:t>Hanan</a:t>
            </a:r>
            <a:r>
              <a:rPr lang="en-US" sz="1600" dirty="0" smtClean="0"/>
              <a:t>, </a:t>
            </a:r>
            <a:r>
              <a:rPr lang="en-US" sz="1400" dirty="0" smtClean="0">
                <a:solidFill>
                  <a:srgbClr val="7599A6"/>
                </a:solidFill>
                <a:latin typeface="Maven Pro Regular" pitchFamily="-103" charset="0"/>
                <a:sym typeface="Maven Pro Regular" pitchFamily="-103" charset="0"/>
              </a:rPr>
              <a:t>Sr </a:t>
            </a:r>
            <a:r>
              <a:rPr lang="en-US" sz="1400" dirty="0">
                <a:solidFill>
                  <a:srgbClr val="7599A6"/>
                </a:solidFill>
                <a:latin typeface="Maven Pro Regular" pitchFamily="-103" charset="0"/>
                <a:sym typeface="Maven Pro Regular" pitchFamily="-103" charset="0"/>
              </a:rPr>
              <a:t>Director of </a:t>
            </a:r>
            <a:r>
              <a:rPr lang="en-US" sz="1400" dirty="0" smtClean="0">
                <a:solidFill>
                  <a:srgbClr val="7599A6"/>
                </a:solidFill>
                <a:latin typeface="Maven Pro Regular" pitchFamily="-103" charset="0"/>
                <a:sym typeface="Maven Pro Regular" pitchFamily="-103" charset="0"/>
              </a:rPr>
              <a:t>Engineering, </a:t>
            </a:r>
            <a:r>
              <a:rPr lang="en-US" sz="1400" dirty="0" smtClean="0">
                <a:solidFill>
                  <a:srgbClr val="7599A6"/>
                </a:solidFill>
                <a:latin typeface="Maven Pro Regular" pitchFamily="-103" charset="0"/>
                <a:sym typeface="Maven Pro Regular" pitchFamily="-103" charset="0"/>
                <a:hlinkClick r:id="rId4"/>
              </a:rPr>
              <a:t>DanH@InterKnowlogy.com</a:t>
            </a:r>
            <a:r>
              <a:rPr lang="en-US" sz="1400" dirty="0" smtClean="0">
                <a:solidFill>
                  <a:srgbClr val="7599A6"/>
                </a:solidFill>
                <a:latin typeface="Maven Pro Regular" pitchFamily="-103" charset="0"/>
                <a:sym typeface="Maven Pro Regular" pitchFamily="-103" charset="0"/>
              </a:rPr>
              <a:t>, @</a:t>
            </a:r>
            <a:r>
              <a:rPr lang="en-US" sz="1400" dirty="0" err="1" smtClean="0">
                <a:solidFill>
                  <a:srgbClr val="7599A6"/>
                </a:solidFill>
                <a:latin typeface="Maven Pro Regular" pitchFamily="-103" charset="0"/>
                <a:sym typeface="Maven Pro Regular" pitchFamily="-103" charset="0"/>
              </a:rPr>
              <a:t>VolleyNerd</a:t>
            </a:r>
            <a:endParaRPr lang="en-US" sz="1400" dirty="0">
              <a:solidFill>
                <a:srgbClr val="7599A6"/>
              </a:solidFill>
              <a:latin typeface="Maven Pro Regular" pitchFamily="-103" charset="0"/>
              <a:sym typeface="Maven Pro Regular" pitchFamily="-103" charset="0"/>
            </a:endParaRPr>
          </a:p>
          <a:p>
            <a:pPr marL="0" lvl="1" indent="0">
              <a:buSzTx/>
              <a:buNone/>
            </a:pPr>
            <a:r>
              <a:rPr lang="en-US" sz="1600" b="1" dirty="0"/>
              <a:t>Szymon </a:t>
            </a:r>
            <a:r>
              <a:rPr lang="en-US" sz="1600" b="1" dirty="0" smtClean="0"/>
              <a:t>Kobalczyk</a:t>
            </a:r>
            <a:r>
              <a:rPr lang="en-US" sz="1600" dirty="0" smtClean="0"/>
              <a:t>, </a:t>
            </a:r>
            <a:r>
              <a:rPr lang="en-US" sz="1400" dirty="0" smtClean="0">
                <a:solidFill>
                  <a:srgbClr val="7599A6"/>
                </a:solidFill>
                <a:latin typeface="Maven Pro Regular" pitchFamily="-103" charset="0"/>
                <a:sym typeface="Maven Pro Regular" pitchFamily="-103" charset="0"/>
              </a:rPr>
              <a:t>IK Engineer, </a:t>
            </a:r>
            <a:r>
              <a:rPr lang="en-US" sz="1400" dirty="0" smtClean="0">
                <a:solidFill>
                  <a:srgbClr val="000099"/>
                </a:solidFill>
                <a:latin typeface="Segoe UI" panose="020B0502040204020203" pitchFamily="34" charset="0"/>
                <a:sym typeface="Calibri Bold" panose="020F0702030404030204" pitchFamily="34" charset="0"/>
                <a:hlinkClick r:id="rId5"/>
              </a:rPr>
              <a:t>Szymonk@InterKnowlogy.com</a:t>
            </a:r>
            <a:r>
              <a:rPr lang="en-US" sz="1400" dirty="0" smtClean="0">
                <a:solidFill>
                  <a:srgbClr val="000099"/>
                </a:solidFill>
                <a:latin typeface="Segoe UI" panose="020B0502040204020203" pitchFamily="34" charset="0"/>
                <a:sym typeface="Calibri Bold" panose="020F0702030404030204" pitchFamily="34" charset="0"/>
              </a:rPr>
              <a:t>, </a:t>
            </a:r>
            <a:r>
              <a:rPr lang="en-US" sz="1400" dirty="0">
                <a:solidFill>
                  <a:srgbClr val="7599A6"/>
                </a:solidFill>
                <a:latin typeface="Maven Pro Regular" pitchFamily="-103" charset="0"/>
                <a:ea typeface="+mn-ea"/>
                <a:sym typeface="Calibri Bold" panose="020F0702030404030204" pitchFamily="34" charset="0"/>
              </a:rPr>
              <a:t>@skobalczyk</a:t>
            </a:r>
            <a:endParaRPr lang="en-US" sz="1400" dirty="0">
              <a:solidFill>
                <a:srgbClr val="7599A6"/>
              </a:solidFill>
              <a:latin typeface="Maven Pro Regular" pitchFamily="-103" charset="0"/>
              <a:ea typeface="+mn-ea"/>
              <a:sym typeface="Maven Pro Regular" pitchFamily="-103" charset="0"/>
            </a:endParaRPr>
          </a:p>
          <a:p>
            <a:pPr marL="0" lvl="1" indent="0">
              <a:buSzTx/>
              <a:buNone/>
            </a:pPr>
            <a:r>
              <a:rPr lang="en-US" sz="1600" b="1" dirty="0"/>
              <a:t>Piotr </a:t>
            </a:r>
            <a:r>
              <a:rPr lang="en-US" sz="1600" b="1" dirty="0" smtClean="0"/>
              <a:t>Karczmarz</a:t>
            </a:r>
            <a:r>
              <a:rPr lang="en-US" sz="1600" dirty="0" smtClean="0"/>
              <a:t>, </a:t>
            </a:r>
            <a:r>
              <a:rPr lang="en-US" sz="1400" dirty="0" smtClean="0">
                <a:solidFill>
                  <a:srgbClr val="7599A6"/>
                </a:solidFill>
                <a:latin typeface="Maven Pro Regular" pitchFamily="-103" charset="0"/>
                <a:sym typeface="Maven Pro Regular" pitchFamily="-103" charset="0"/>
              </a:rPr>
              <a:t>IK Engineer, </a:t>
            </a:r>
            <a:r>
              <a:rPr lang="en-US" sz="1400" dirty="0" smtClean="0">
                <a:solidFill>
                  <a:srgbClr val="000099"/>
                </a:solidFill>
                <a:latin typeface="Segoe UI" panose="020B0502040204020203" pitchFamily="34" charset="0"/>
                <a:sym typeface="Calibri Bold" panose="020F0702030404030204" pitchFamily="34" charset="0"/>
                <a:hlinkClick r:id="rId6"/>
              </a:rPr>
              <a:t>Piotrk@InterKnowlogy.com</a:t>
            </a:r>
            <a:r>
              <a:rPr lang="en-US" sz="1400" dirty="0" smtClean="0">
                <a:solidFill>
                  <a:srgbClr val="000099"/>
                </a:solidFill>
                <a:latin typeface="Segoe UI" panose="020B0502040204020203" pitchFamily="34" charset="0"/>
                <a:sym typeface="Calibri Bold" panose="020F0702030404030204" pitchFamily="34" charset="0"/>
              </a:rPr>
              <a:t>, </a:t>
            </a:r>
            <a:r>
              <a:rPr lang="en-US" sz="1400" dirty="0">
                <a:solidFill>
                  <a:srgbClr val="7599A6"/>
                </a:solidFill>
                <a:latin typeface="Maven Pro Regular" pitchFamily="-103" charset="0"/>
                <a:ea typeface="+mn-ea"/>
                <a:sym typeface="Calibri Bold" panose="020F0702030404030204" pitchFamily="34" charset="0"/>
              </a:rPr>
              <a:t>@</a:t>
            </a:r>
            <a:r>
              <a:rPr lang="en-US" sz="1400" dirty="0" err="1">
                <a:solidFill>
                  <a:srgbClr val="7599A6"/>
                </a:solidFill>
                <a:latin typeface="Maven Pro Regular" pitchFamily="-103" charset="0"/>
                <a:ea typeface="+mn-ea"/>
                <a:sym typeface="Calibri Bold" panose="020F0702030404030204" pitchFamily="34" charset="0"/>
              </a:rPr>
              <a:t>piotrkarczmarz</a:t>
            </a:r>
            <a:endParaRPr lang="en-US" sz="1400" dirty="0">
              <a:solidFill>
                <a:srgbClr val="7599A6"/>
              </a:solidFill>
              <a:latin typeface="Maven Pro Regular" pitchFamily="-103" charset="0"/>
              <a:ea typeface="+mn-ea"/>
              <a:sym typeface="Maven Pro Regular" pitchFamily="-103" charset="0"/>
            </a:endParaRPr>
          </a:p>
          <a:p>
            <a:pPr algn="l"/>
            <a:endParaRPr lang="en-US" sz="1400" b="1" dirty="0">
              <a:solidFill>
                <a:srgbClr val="7599A6"/>
              </a:solidFill>
              <a:latin typeface="Maven Pro Regular" pitchFamily="-103" charset="0"/>
              <a:sym typeface="Maven Pro Regular" pitchFamily="-103" charset="0"/>
            </a:endParaRPr>
          </a:p>
          <a:p>
            <a:endParaRPr lang="en-US" dirty="0"/>
          </a:p>
        </p:txBody>
      </p:sp>
    </p:spTree>
    <p:extLst>
      <p:ext uri="{BB962C8B-B14F-4D97-AF65-F5344CB8AC3E}">
        <p14:creationId xmlns:p14="http://schemas.microsoft.com/office/powerpoint/2010/main" val="88268107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C-ME / 3D Collaborator</a:t>
            </a:r>
          </a:p>
        </p:txBody>
      </p:sp>
      <p:sp>
        <p:nvSpPr>
          <p:cNvPr id="3" name="Text Placeholder 2"/>
          <p:cNvSpPr>
            <a:spLocks noGrp="1"/>
          </p:cNvSpPr>
          <p:nvPr>
            <p:ph type="body" sz="quarter" idx="11"/>
          </p:nvPr>
        </p:nvSpPr>
        <p:spPr>
          <a:xfrm>
            <a:off x="179513" y="1981703"/>
            <a:ext cx="5328592" cy="1526151"/>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smtClean="0"/>
              <a:t>InterKnowlogy, Actus Interactive Software, VSBLTY</a:t>
            </a:r>
            <a:endParaRPr lang="en-US" dirty="0"/>
          </a:p>
          <a:p>
            <a:endParaRPr lang="en-US" dirty="0"/>
          </a:p>
        </p:txBody>
      </p:sp>
      <p:pic>
        <p:nvPicPr>
          <p:cNvPr id="4"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90730" y="3768217"/>
            <a:ext cx="1234749" cy="91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96" y="2749741"/>
            <a:ext cx="2758552" cy="206891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6960" y="804112"/>
            <a:ext cx="3531888" cy="1898390"/>
          </a:xfrm>
          <a:prstGeom prst="rect">
            <a:avLst/>
          </a:prstGeom>
        </p:spPr>
      </p:pic>
    </p:spTree>
    <p:extLst>
      <p:ext uri="{BB962C8B-B14F-4D97-AF65-F5344CB8AC3E}">
        <p14:creationId xmlns:p14="http://schemas.microsoft.com/office/powerpoint/2010/main" val="363720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63688" y="195263"/>
            <a:ext cx="6408762" cy="720725"/>
          </a:xfrm>
        </p:spPr>
        <p:txBody>
          <a:bodyPr/>
          <a:lstStyle/>
          <a:p>
            <a:r>
              <a:rPr lang="en-US" dirty="0"/>
              <a:t>Angiographer / Gesture Heart</a:t>
            </a:r>
          </a:p>
        </p:txBody>
      </p:sp>
      <p:sp>
        <p:nvSpPr>
          <p:cNvPr id="3" name="Text Placeholder 2"/>
          <p:cNvSpPr>
            <a:spLocks noGrp="1"/>
          </p:cNvSpPr>
          <p:nvPr>
            <p:ph type="body" sz="quarter" idx="11"/>
          </p:nvPr>
        </p:nvSpPr>
        <p:spPr>
          <a:xfrm>
            <a:off x="179512" y="1981703"/>
            <a:ext cx="6264275" cy="1670167"/>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a:t>
            </a:r>
            <a:r>
              <a:rPr lang="en-US" dirty="0" smtClean="0"/>
              <a:t>VSBLTY</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8144" y="771521"/>
            <a:ext cx="3150391" cy="2362793"/>
          </a:xfrm>
          <a:prstGeom prst="rect">
            <a:avLst/>
          </a:prstGeom>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8144" y="3116769"/>
            <a:ext cx="3150391" cy="168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09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2157081" y="1030030"/>
            <a:ext cx="5393531" cy="3620690"/>
          </a:xfrm>
          <a:prstGeom prst="rect">
            <a:avLst/>
          </a:prstGeom>
          <a:noFill/>
          <a:ln w="9525">
            <a:noFill/>
            <a:miter lim="800000"/>
            <a:headEnd/>
            <a:tailEnd/>
          </a:ln>
        </p:spPr>
      </p:pic>
      <p:sp>
        <p:nvSpPr>
          <p:cNvPr id="2" name="Text Placeholder 1"/>
          <p:cNvSpPr>
            <a:spLocks noGrp="1"/>
          </p:cNvSpPr>
          <p:nvPr>
            <p:ph type="body" sz="quarter" idx="13"/>
          </p:nvPr>
        </p:nvSpPr>
        <p:spPr>
          <a:xfrm>
            <a:off x="2571750" y="233958"/>
            <a:ext cx="5200650" cy="851892"/>
          </a:xfrm>
        </p:spPr>
        <p:txBody>
          <a:bodyPr/>
          <a:lstStyle/>
          <a:p>
            <a:pPr algn="ctr"/>
            <a:r>
              <a:rPr lang="en-US" sz="3600" b="1" dirty="0"/>
              <a:t>3D in WPF</a:t>
            </a:r>
          </a:p>
        </p:txBody>
      </p:sp>
      <p:sp>
        <p:nvSpPr>
          <p:cNvPr id="7" name="Rounded Rectangular Callout 6"/>
          <p:cNvSpPr/>
          <p:nvPr/>
        </p:nvSpPr>
        <p:spPr>
          <a:xfrm>
            <a:off x="1528430" y="1201479"/>
            <a:ext cx="1943100" cy="1028700"/>
          </a:xfrm>
          <a:prstGeom prst="wedgeRoundRectCallout">
            <a:avLst>
              <a:gd name="adj1" fmla="val 70592"/>
              <a:gd name="adj2" fmla="val 1002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latin typeface="Segoe"/>
              </a:rPr>
              <a:t>Check out the method level support for Rotation</a:t>
            </a:r>
          </a:p>
        </p:txBody>
      </p:sp>
      <p:sp>
        <p:nvSpPr>
          <p:cNvPr id="8" name="Rounded Rectangular Callout 7"/>
          <p:cNvSpPr/>
          <p:nvPr/>
        </p:nvSpPr>
        <p:spPr>
          <a:xfrm>
            <a:off x="5607511" y="2630229"/>
            <a:ext cx="1943100" cy="1028700"/>
          </a:xfrm>
          <a:prstGeom prst="wedgeRoundRectCallout">
            <a:avLst>
              <a:gd name="adj1" fmla="val -97799"/>
              <a:gd name="adj2" fmla="val -1632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chemeClr val="bg1"/>
                </a:solidFill>
                <a:latin typeface="Segoe"/>
              </a:rPr>
              <a:t>This is why I should have paid attention in high school calculus..</a:t>
            </a:r>
          </a:p>
        </p:txBody>
      </p:sp>
    </p:spTree>
    <p:extLst>
      <p:ext uri="{BB962C8B-B14F-4D97-AF65-F5344CB8AC3E}">
        <p14:creationId xmlns:p14="http://schemas.microsoft.com/office/powerpoint/2010/main" val="3374646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16" fill="hold" grpId="1" nodeType="clickEffect">
                                  <p:stCondLst>
                                    <p:cond delay="0"/>
                                  </p:stCondLst>
                                  <p:childTnLst>
                                    <p:animEffect transition="out" filter="diamond(in)">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1143000" y="2228850"/>
            <a:ext cx="6858000" cy="428625"/>
          </a:xfrm>
        </p:spPr>
        <p:txBody>
          <a:bodyPr/>
          <a:lstStyle/>
          <a:p>
            <a:pPr algn="ctr" eaLnBrk="1" hangingPunct="1"/>
            <a:r>
              <a:rPr lang="en-US" sz="4950" b="1" dirty="0">
                <a:solidFill>
                  <a:srgbClr val="008080"/>
                </a:solidFill>
                <a:latin typeface="Segoe" panose="020B0503040204020203" pitchFamily="34" charset="0"/>
                <a:cs typeface="Segoe" panose="020B0503040204020203" pitchFamily="34" charset="0"/>
              </a:rPr>
              <a:t>January 27, 2010</a:t>
            </a:r>
          </a:p>
        </p:txBody>
      </p:sp>
    </p:spTree>
    <p:extLst>
      <p:ext uri="{BB962C8B-B14F-4D97-AF65-F5344CB8AC3E}">
        <p14:creationId xmlns:p14="http://schemas.microsoft.com/office/powerpoint/2010/main" val="3283966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0283" y="642937"/>
            <a:ext cx="6712382" cy="399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75752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CNN </a:t>
            </a:r>
            <a:r>
              <a:rPr lang="en-US" dirty="0" smtClean="0"/>
              <a:t>Magic Wall</a:t>
            </a:r>
            <a:endParaRPr lang="en-US" dirty="0"/>
          </a:p>
        </p:txBody>
      </p:sp>
      <p:sp>
        <p:nvSpPr>
          <p:cNvPr id="3" name="Text Placeholder 2"/>
          <p:cNvSpPr>
            <a:spLocks noGrp="1"/>
          </p:cNvSpPr>
          <p:nvPr>
            <p:ph type="body" sz="quarter" idx="11"/>
          </p:nvPr>
        </p:nvSpPr>
        <p:spPr>
          <a:xfrm>
            <a:off x="179512" y="1981703"/>
            <a:ext cx="6264275" cy="1886191"/>
          </a:xfrm>
        </p:spPr>
        <p:txBody>
          <a:bodyPr/>
          <a:lstStyle/>
          <a:p>
            <a:r>
              <a:rPr lang="en-US" sz="1600" b="1" dirty="0"/>
              <a:t>Dan Hanan</a:t>
            </a:r>
          </a:p>
          <a:p>
            <a:pPr lvl="1"/>
            <a:r>
              <a:rPr lang="en-US" sz="1350" dirty="0"/>
              <a:t>Sr. Director of Engineering, </a:t>
            </a:r>
            <a:endParaRPr lang="en-US" sz="1350" dirty="0" smtClean="0"/>
          </a:p>
          <a:p>
            <a:pPr lvl="1"/>
            <a:r>
              <a:rPr lang="en-US" sz="1350" dirty="0" smtClean="0"/>
              <a:t>InterKnowlogy</a:t>
            </a:r>
            <a:endParaRPr lang="en-US" sz="1350" dirty="0"/>
          </a:p>
          <a:p>
            <a:pPr lvl="1"/>
            <a:r>
              <a:rPr lang="en-US" sz="1350" dirty="0"/>
              <a:t>CNN Magic Wall – Project Tech </a:t>
            </a:r>
            <a:r>
              <a:rPr lang="en-US" sz="1350" dirty="0" smtClean="0"/>
              <a:t>Lead</a:t>
            </a:r>
          </a:p>
          <a:p>
            <a:pPr lvl="1"/>
            <a:endParaRPr lang="en-US" sz="1350" b="1" dirty="0"/>
          </a:p>
          <a:p>
            <a:r>
              <a:rPr lang="en-US" sz="1600" b="1" dirty="0"/>
              <a:t>Piotr Karczmarz</a:t>
            </a:r>
          </a:p>
          <a:p>
            <a:pPr lvl="1"/>
            <a:r>
              <a:rPr lang="en-US" sz="1350" dirty="0"/>
              <a:t>InterKnowlogy Engineer</a:t>
            </a:r>
          </a:p>
          <a:p>
            <a:pPr lvl="1"/>
            <a:r>
              <a:rPr lang="en-US" sz="1350" dirty="0" smtClean="0"/>
              <a:t>Automated </a:t>
            </a:r>
            <a:r>
              <a:rPr lang="en-US" sz="1350" dirty="0"/>
              <a:t>UI Testing of Rendered Data</a:t>
            </a:r>
          </a:p>
          <a:p>
            <a:endParaRPr lang="en-US" sz="1550" b="1"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37462" y="1203598"/>
            <a:ext cx="4412650" cy="2304256"/>
          </a:xfrm>
          <a:prstGeom prst="rect">
            <a:avLst/>
          </a:prstGeom>
        </p:spPr>
      </p:pic>
    </p:spTree>
    <p:extLst>
      <p:ext uri="{BB962C8B-B14F-4D97-AF65-F5344CB8AC3E}">
        <p14:creationId xmlns:p14="http://schemas.microsoft.com/office/powerpoint/2010/main" val="205828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07704" y="28352"/>
            <a:ext cx="7056784" cy="720725"/>
          </a:xfrm>
        </p:spPr>
        <p:txBody>
          <a:bodyPr/>
          <a:lstStyle/>
          <a:p>
            <a:r>
              <a:rPr lang="en-US" dirty="0" smtClean="0"/>
              <a:t>CNN </a:t>
            </a:r>
            <a:r>
              <a:rPr lang="en-US" dirty="0"/>
              <a:t>Magic </a:t>
            </a:r>
            <a:r>
              <a:rPr lang="en-US" dirty="0" smtClean="0"/>
              <a:t>Wall – HTML5</a:t>
            </a:r>
          </a:p>
          <a:p>
            <a:r>
              <a:rPr lang="en-US" sz="2400" u="sng" dirty="0">
                <a:hlinkClick r:id="rId2"/>
              </a:rPr>
              <a:t>http://www.cnnmagicwall.com</a:t>
            </a:r>
            <a:endParaRPr lang="en-US" sz="2400" dirty="0"/>
          </a:p>
          <a:p>
            <a:endParaRPr lang="en-US" dirty="0"/>
          </a:p>
        </p:txBody>
      </p:sp>
      <p:sp>
        <p:nvSpPr>
          <p:cNvPr id="3" name="Text Placeholder 2"/>
          <p:cNvSpPr>
            <a:spLocks noGrp="1"/>
          </p:cNvSpPr>
          <p:nvPr>
            <p:ph type="body" sz="quarter" idx="11"/>
          </p:nvPr>
        </p:nvSpPr>
        <p:spPr>
          <a:xfrm>
            <a:off x="179512" y="2067694"/>
            <a:ext cx="4032448" cy="936625"/>
          </a:xfrm>
        </p:spPr>
        <p:txBody>
          <a:bodyPr/>
          <a:lstStyle/>
          <a:p>
            <a:r>
              <a:rPr lang="en-US" b="1" dirty="0"/>
              <a:t>Dan Hanan</a:t>
            </a:r>
          </a:p>
          <a:p>
            <a:pPr marL="342900" indent="-342900">
              <a:buFont typeface="Arial" panose="020B0604020202020204" pitchFamily="34" charset="0"/>
              <a:buChar char="•"/>
            </a:pPr>
            <a:r>
              <a:rPr lang="en-US" sz="1800" dirty="0"/>
              <a:t>Sr. Director of Engineering</a:t>
            </a:r>
            <a:r>
              <a:rPr lang="en-US" sz="1800" dirty="0" smtClean="0"/>
              <a:t>, </a:t>
            </a:r>
            <a:r>
              <a:rPr lang="en-US" sz="1800" dirty="0"/>
              <a:t>InterKnowlogy</a:t>
            </a:r>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3968" y="1059582"/>
            <a:ext cx="4592924" cy="2468696"/>
          </a:xfrm>
          <a:prstGeom prst="rect">
            <a:avLst/>
          </a:prstGeom>
        </p:spPr>
      </p:pic>
    </p:spTree>
    <p:extLst>
      <p:ext uri="{BB962C8B-B14F-4D97-AF65-F5344CB8AC3E}">
        <p14:creationId xmlns:p14="http://schemas.microsoft.com/office/powerpoint/2010/main" val="188480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2D Rendering Performance</a:t>
            </a:r>
            <a:endParaRPr lang="en-US" dirty="0"/>
          </a:p>
        </p:txBody>
      </p:sp>
      <p:sp>
        <p:nvSpPr>
          <p:cNvPr id="3" name="Text Placeholder 2"/>
          <p:cNvSpPr>
            <a:spLocks noGrp="1"/>
          </p:cNvSpPr>
          <p:nvPr>
            <p:ph type="body" sz="quarter" idx="11"/>
          </p:nvPr>
        </p:nvSpPr>
        <p:spPr>
          <a:xfrm>
            <a:off x="179513" y="1981703"/>
            <a:ext cx="4464496" cy="936625"/>
          </a:xfrm>
        </p:spPr>
        <p:txBody>
          <a:bodyPr/>
          <a:lstStyle/>
          <a:p>
            <a:r>
              <a:rPr lang="en-US" dirty="0"/>
              <a:t>Szymon Kobalczyk</a:t>
            </a:r>
          </a:p>
          <a:p>
            <a:pPr marL="342900" indent="-342900">
              <a:buFont typeface="Arial" panose="020B0604020202020204" pitchFamily="34" charset="0"/>
              <a:buChar char="•"/>
            </a:pPr>
            <a:r>
              <a:rPr lang="en-US" sz="1600" dirty="0" smtClean="0"/>
              <a:t>InterKnowlogy Engineer</a:t>
            </a:r>
            <a:endParaRPr lang="en-US" sz="1600" dirty="0"/>
          </a:p>
          <a:p>
            <a:pPr marL="342900" indent="-342900">
              <a:buFont typeface="Arial" panose="020B0604020202020204" pitchFamily="34" charset="0"/>
              <a:buChar char="•"/>
            </a:pPr>
            <a:r>
              <a:rPr lang="en-US" sz="1600" dirty="0"/>
              <a:t>UI Performance:  XAML, Win2D, DirectX</a:t>
            </a:r>
          </a:p>
          <a:p>
            <a:endParaRPr lang="en-US" dirty="0"/>
          </a:p>
          <a:p>
            <a:r>
              <a:rPr lang="en-US" sz="1600" dirty="0" smtClean="0"/>
              <a:t>Source available on GitHub</a:t>
            </a:r>
          </a:p>
          <a:p>
            <a:r>
              <a:rPr lang="en-US" sz="1600" u="sng" dirty="0">
                <a:hlinkClick r:id="rId2"/>
              </a:rPr>
              <a:t>https://github.com/kobush/Win2D-Demo/</a:t>
            </a:r>
            <a:endParaRPr lang="en-US" sz="1600"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1059582"/>
            <a:ext cx="3636038" cy="2736304"/>
          </a:xfrm>
          <a:prstGeom prst="rect">
            <a:avLst/>
          </a:prstGeom>
        </p:spPr>
      </p:pic>
    </p:spTree>
    <p:extLst>
      <p:ext uri="{BB962C8B-B14F-4D97-AF65-F5344CB8AC3E}">
        <p14:creationId xmlns:p14="http://schemas.microsoft.com/office/powerpoint/2010/main" val="312397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68" name="Rectangle 8"/>
          <p:cNvSpPr>
            <a:spLocks/>
          </p:cNvSpPr>
          <p:nvPr/>
        </p:nvSpPr>
        <p:spPr bwMode="auto">
          <a:xfrm>
            <a:off x="1187524" y="1218642"/>
            <a:ext cx="6562324" cy="5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2700" dirty="0">
              <a:solidFill>
                <a:srgbClr val="FFFFFF"/>
              </a:solidFill>
              <a:latin typeface="Segoe" panose="020B0503040204020203" pitchFamily="34" charset="0"/>
              <a:cs typeface="Segoe" panose="020B0503040204020203" pitchFamily="34" charset="0"/>
              <a:sym typeface="Maven Pro Regular" pitchFamily="-103" charset="0"/>
            </a:endParaRPr>
          </a:p>
        </p:txBody>
      </p:sp>
      <p:pic>
        <p:nvPicPr>
          <p:cNvPr id="14234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478" y="5296853"/>
            <a:ext cx="153537" cy="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 Placeholder 1"/>
          <p:cNvSpPr>
            <a:spLocks noGrp="1"/>
          </p:cNvSpPr>
          <p:nvPr>
            <p:ph type="body" sz="quarter" idx="13"/>
          </p:nvPr>
        </p:nvSpPr>
        <p:spPr>
          <a:xfrm>
            <a:off x="2571750" y="437702"/>
            <a:ext cx="5816674" cy="519113"/>
          </a:xfrm>
        </p:spPr>
        <p:txBody>
          <a:bodyPr/>
          <a:lstStyle/>
          <a:p>
            <a:r>
              <a:rPr lang="en-US" sz="2700" b="1" dirty="0" smtClean="0">
                <a:solidFill>
                  <a:schemeClr val="tx1"/>
                </a:solidFill>
                <a:latin typeface="Segoe" panose="020B0503040204020203" pitchFamily="34" charset="0"/>
                <a:cs typeface="Segoe" panose="020B0503040204020203" pitchFamily="34" charset="0"/>
              </a:rPr>
              <a:t>IK – How Do We Run Projects?</a:t>
            </a:r>
            <a:endParaRPr lang="en-US" sz="2700" i="1" dirty="0"/>
          </a:p>
        </p:txBody>
      </p:sp>
      <p:sp>
        <p:nvSpPr>
          <p:cNvPr id="3" name="TextBox 2"/>
          <p:cNvSpPr txBox="1"/>
          <p:nvPr/>
        </p:nvSpPr>
        <p:spPr>
          <a:xfrm>
            <a:off x="179512" y="1347614"/>
            <a:ext cx="8784976"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latin typeface="Museo 500" panose="02000000000000000000" pitchFamily="50" charset="0"/>
              </a:rPr>
              <a:t>Consulting Services – Projects with Agreed Upon Features </a:t>
            </a:r>
          </a:p>
          <a:p>
            <a:pPr marL="285750" indent="-285750">
              <a:lnSpc>
                <a:spcPct val="150000"/>
              </a:lnSpc>
              <a:buFont typeface="Arial" panose="020B0604020202020204" pitchFamily="34" charset="0"/>
              <a:buChar char="•"/>
            </a:pPr>
            <a:r>
              <a:rPr lang="en-US" sz="2400" dirty="0" smtClean="0">
                <a:latin typeface="Museo 500" panose="02000000000000000000" pitchFamily="50" charset="0"/>
              </a:rPr>
              <a:t>Estimate, Schedule</a:t>
            </a:r>
          </a:p>
          <a:p>
            <a:pPr marL="742950" lvl="1" indent="-285750">
              <a:lnSpc>
                <a:spcPct val="150000"/>
              </a:lnSpc>
              <a:buFont typeface="Arial" panose="020B0604020202020204" pitchFamily="34" charset="0"/>
              <a:buChar char="•"/>
            </a:pPr>
            <a:r>
              <a:rPr lang="en-US" sz="2400" dirty="0" smtClean="0">
                <a:latin typeface="Museo 500" panose="02000000000000000000" pitchFamily="50" charset="0"/>
              </a:rPr>
              <a:t>Projects anywhere from 2 months to multiple years</a:t>
            </a:r>
          </a:p>
          <a:p>
            <a:pPr marL="285750" indent="-285750">
              <a:lnSpc>
                <a:spcPct val="150000"/>
              </a:lnSpc>
              <a:buFont typeface="Arial" panose="020B0604020202020204" pitchFamily="34" charset="0"/>
              <a:buChar char="•"/>
            </a:pPr>
            <a:r>
              <a:rPr lang="en-US" sz="2400" dirty="0" smtClean="0">
                <a:latin typeface="Museo 500" panose="02000000000000000000" pitchFamily="50" charset="0"/>
              </a:rPr>
              <a:t>Project Manager, Tech Lead, Engineers, Customer</a:t>
            </a:r>
          </a:p>
          <a:p>
            <a:pPr marL="285750" indent="-285750">
              <a:lnSpc>
                <a:spcPct val="150000"/>
              </a:lnSpc>
              <a:buFont typeface="Arial" panose="020B0604020202020204" pitchFamily="34" charset="0"/>
              <a:buChar char="•"/>
            </a:pPr>
            <a:r>
              <a:rPr lang="en-US" sz="2400" dirty="0" smtClean="0">
                <a:latin typeface="Museo 500" panose="02000000000000000000" pitchFamily="50" charset="0"/>
              </a:rPr>
              <a:t>UI Design via IK Designers</a:t>
            </a:r>
          </a:p>
          <a:p>
            <a:pPr marL="285750" indent="-285750">
              <a:lnSpc>
                <a:spcPct val="150000"/>
              </a:lnSpc>
              <a:buFont typeface="Arial" panose="020B0604020202020204" pitchFamily="34" charset="0"/>
              <a:buChar char="•"/>
            </a:pPr>
            <a:endParaRPr lang="en-US" sz="2400" dirty="0" smtClean="0">
              <a:latin typeface="Museo 500" panose="02000000000000000000" pitchFamily="50" charset="0"/>
            </a:endParaRPr>
          </a:p>
        </p:txBody>
      </p:sp>
    </p:spTree>
    <p:extLst>
      <p:ext uri="{BB962C8B-B14F-4D97-AF65-F5344CB8AC3E}">
        <p14:creationId xmlns:p14="http://schemas.microsoft.com/office/powerpoint/2010/main" val="3299668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68" name="Rectangle 8"/>
          <p:cNvSpPr>
            <a:spLocks/>
          </p:cNvSpPr>
          <p:nvPr/>
        </p:nvSpPr>
        <p:spPr bwMode="auto">
          <a:xfrm>
            <a:off x="1187524" y="1218642"/>
            <a:ext cx="6562324" cy="5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2700" dirty="0">
              <a:solidFill>
                <a:srgbClr val="FFFFFF"/>
              </a:solidFill>
              <a:latin typeface="Segoe" panose="020B0503040204020203" pitchFamily="34" charset="0"/>
              <a:cs typeface="Segoe" panose="020B0503040204020203" pitchFamily="34" charset="0"/>
              <a:sym typeface="Maven Pro Regular" pitchFamily="-103" charset="0"/>
            </a:endParaRPr>
          </a:p>
        </p:txBody>
      </p:sp>
      <p:pic>
        <p:nvPicPr>
          <p:cNvPr id="14234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478" y="5296853"/>
            <a:ext cx="153537" cy="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 Placeholder 1"/>
          <p:cNvSpPr>
            <a:spLocks noGrp="1"/>
          </p:cNvSpPr>
          <p:nvPr>
            <p:ph type="body" sz="quarter" idx="13"/>
          </p:nvPr>
        </p:nvSpPr>
        <p:spPr>
          <a:xfrm>
            <a:off x="2267744" y="437702"/>
            <a:ext cx="6696744" cy="519113"/>
          </a:xfrm>
        </p:spPr>
        <p:txBody>
          <a:bodyPr/>
          <a:lstStyle/>
          <a:p>
            <a:r>
              <a:rPr lang="en-US" sz="2700" b="1" dirty="0" smtClean="0">
                <a:solidFill>
                  <a:schemeClr val="tx1"/>
                </a:solidFill>
                <a:latin typeface="Segoe" panose="020B0503040204020203" pitchFamily="34" charset="0"/>
                <a:cs typeface="Segoe" panose="020B0503040204020203" pitchFamily="34" charset="0"/>
              </a:rPr>
              <a:t>IK – How Do We Run Projects? (2)</a:t>
            </a:r>
            <a:endParaRPr lang="en-US" sz="2700" i="1" dirty="0"/>
          </a:p>
        </p:txBody>
      </p:sp>
      <p:sp>
        <p:nvSpPr>
          <p:cNvPr id="3" name="TextBox 2"/>
          <p:cNvSpPr txBox="1"/>
          <p:nvPr/>
        </p:nvSpPr>
        <p:spPr>
          <a:xfrm>
            <a:off x="179512" y="1347614"/>
            <a:ext cx="8784976"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latin typeface="Museo 500" panose="02000000000000000000" pitchFamily="50" charset="0"/>
              </a:rPr>
              <a:t>Agile: Sprints, Daily Stand-Ups, Trading Features,   Backlog, Capacity, Testing</a:t>
            </a:r>
          </a:p>
          <a:p>
            <a:pPr marL="742950" lvl="1" indent="-285750">
              <a:lnSpc>
                <a:spcPct val="150000"/>
              </a:lnSpc>
              <a:buFont typeface="Arial" panose="020B0604020202020204" pitchFamily="34" charset="0"/>
              <a:buChar char="•"/>
            </a:pPr>
            <a:r>
              <a:rPr lang="en-US" sz="2400" dirty="0" smtClean="0">
                <a:latin typeface="Museo 500" panose="02000000000000000000" pitchFamily="50" charset="0"/>
              </a:rPr>
              <a:t>TFS / VSO – Work Items</a:t>
            </a:r>
          </a:p>
          <a:p>
            <a:pPr marL="742950" lvl="1" indent="-285750">
              <a:lnSpc>
                <a:spcPct val="150000"/>
              </a:lnSpc>
              <a:buFont typeface="Arial" panose="020B0604020202020204" pitchFamily="34" charset="0"/>
              <a:buChar char="•"/>
            </a:pPr>
            <a:r>
              <a:rPr lang="en-US" sz="2400" dirty="0" smtClean="0">
                <a:latin typeface="Museo 500" panose="02000000000000000000" pitchFamily="50" charset="0"/>
              </a:rPr>
              <a:t>TFS, </a:t>
            </a:r>
            <a:r>
              <a:rPr lang="en-US" sz="2400" dirty="0">
                <a:latin typeface="Museo 500" panose="02000000000000000000" pitchFamily="50" charset="0"/>
              </a:rPr>
              <a:t>GIT </a:t>
            </a:r>
            <a:r>
              <a:rPr lang="en-US" sz="2400" dirty="0" smtClean="0">
                <a:latin typeface="Museo 500" panose="02000000000000000000" pitchFamily="50" charset="0"/>
              </a:rPr>
              <a:t>– Source Control</a:t>
            </a:r>
          </a:p>
          <a:p>
            <a:pPr marL="285750" indent="-285750">
              <a:lnSpc>
                <a:spcPct val="150000"/>
              </a:lnSpc>
              <a:buFont typeface="Arial" panose="020B0604020202020204" pitchFamily="34" charset="0"/>
              <a:buChar char="•"/>
            </a:pPr>
            <a:r>
              <a:rPr lang="en-US" sz="2400" dirty="0" smtClean="0">
                <a:latin typeface="Museo 500" panose="02000000000000000000" pitchFamily="50" charset="0"/>
              </a:rPr>
              <a:t>Working Remotely</a:t>
            </a:r>
          </a:p>
          <a:p>
            <a:pPr marL="285750" indent="-285750">
              <a:lnSpc>
                <a:spcPct val="150000"/>
              </a:lnSpc>
              <a:buFont typeface="Arial" panose="020B0604020202020204" pitchFamily="34" charset="0"/>
              <a:buChar char="•"/>
            </a:pPr>
            <a:r>
              <a:rPr lang="en-US" sz="2400" dirty="0" smtClean="0">
                <a:latin typeface="Museo 500" panose="02000000000000000000" pitchFamily="50" charset="0"/>
              </a:rPr>
              <a:t>Engineering Resources Flow Project to Project</a:t>
            </a:r>
          </a:p>
        </p:txBody>
      </p:sp>
    </p:spTree>
    <p:extLst>
      <p:ext uri="{BB962C8B-B14F-4D97-AF65-F5344CB8AC3E}">
        <p14:creationId xmlns:p14="http://schemas.microsoft.com/office/powerpoint/2010/main" val="1413907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051720" y="411510"/>
            <a:ext cx="6696744" cy="485799"/>
          </a:xfrm>
        </p:spPr>
        <p:txBody>
          <a:bodyPr/>
          <a:lstStyle/>
          <a:p>
            <a:pPr algn="ctr"/>
            <a:r>
              <a:rPr lang="en-US" sz="2400" dirty="0" smtClean="0">
                <a:latin typeface="Museo 500" panose="02000000000000000000" pitchFamily="50" charset="0"/>
                <a:cs typeface="Segoe UI" panose="020B0502040204020203" pitchFamily="34" charset="0"/>
              </a:rPr>
              <a:t>A Little Bit About Us and Why We are Here</a:t>
            </a:r>
            <a:endParaRPr lang="en-US" sz="2400" dirty="0">
              <a:latin typeface="Museo 500" panose="02000000000000000000" pitchFamily="50" charset="0"/>
              <a:cs typeface="Segoe UI" panose="020B0502040204020203" pitchFamily="34" charset="0"/>
            </a:endParaRPr>
          </a:p>
        </p:txBody>
      </p:sp>
      <p:sp>
        <p:nvSpPr>
          <p:cNvPr id="2" name="TextBox 1"/>
          <p:cNvSpPr txBox="1"/>
          <p:nvPr/>
        </p:nvSpPr>
        <p:spPr>
          <a:xfrm>
            <a:off x="467544" y="1334230"/>
            <a:ext cx="3456384" cy="2228815"/>
          </a:xfrm>
          <a:prstGeom prst="rect">
            <a:avLst/>
          </a:prstGeom>
          <a:noFill/>
        </p:spPr>
        <p:txBody>
          <a:bodyPr wrap="square" rtlCol="0">
            <a:spAutoFit/>
          </a:bodyPr>
          <a:lstStyle/>
          <a:p>
            <a:r>
              <a:rPr lang="en-US" sz="1600" b="1" dirty="0" smtClean="0"/>
              <a:t>Tim Huckaby</a:t>
            </a:r>
          </a:p>
          <a:p>
            <a:pPr marL="171446" lvl="1" indent="-171446" defTabSz="685800">
              <a:spcBef>
                <a:spcPts val="450"/>
              </a:spcBef>
              <a:buClr>
                <a:srgbClr val="7599A6"/>
              </a:buClr>
              <a:buSzPct val="100000"/>
              <a:buFont typeface="Maven Pro Regular" pitchFamily="-103" charset="0"/>
              <a:buChar char="◦"/>
            </a:pPr>
            <a:r>
              <a:rPr lang="en-US" sz="1400" dirty="0">
                <a:solidFill>
                  <a:srgbClr val="0070C0"/>
                </a:solidFill>
                <a:latin typeface="Maven Pro Regular" pitchFamily="-103" charset="0"/>
                <a:sym typeface="Maven Pro Regular" pitchFamily="-103" charset="0"/>
              </a:rPr>
              <a:t>InterKnowlogy Chairman/Founder</a:t>
            </a:r>
          </a:p>
          <a:p>
            <a:pPr marL="171446" lvl="1" indent="-171446" defTabSz="685800">
              <a:spcBef>
                <a:spcPts val="450"/>
              </a:spcBef>
              <a:buClr>
                <a:srgbClr val="7599A6"/>
              </a:buClr>
              <a:buSzPct val="100000"/>
              <a:buFont typeface="Maven Pro Regular" pitchFamily="-103" charset="0"/>
              <a:buChar char="◦"/>
            </a:pPr>
            <a:r>
              <a:rPr lang="en-US" sz="1400" dirty="0">
                <a:solidFill>
                  <a:srgbClr val="0070C0"/>
                </a:solidFill>
                <a:latin typeface="Maven Pro Regular" pitchFamily="-103" charset="0"/>
                <a:sym typeface="Maven Pro Regular" pitchFamily="-103" charset="0"/>
              </a:rPr>
              <a:t>Actus Interactive Software </a:t>
            </a:r>
            <a:r>
              <a:rPr lang="en-US" sz="1400" dirty="0" smtClean="0">
                <a:solidFill>
                  <a:srgbClr val="0070C0"/>
                </a:solidFill>
                <a:latin typeface="Maven Pro Regular" pitchFamily="-103" charset="0"/>
                <a:sym typeface="Maven Pro Regular" pitchFamily="-103" charset="0"/>
              </a:rPr>
              <a:t> &amp; VSBLTY Chairman/Founder</a:t>
            </a:r>
            <a:endParaRPr lang="en-US" sz="1400" dirty="0">
              <a:solidFill>
                <a:srgbClr val="0070C0"/>
              </a:solidFill>
              <a:latin typeface="Maven Pro Regular" pitchFamily="-103" charset="0"/>
              <a:sym typeface="Maven Pro Regular" pitchFamily="-103" charset="0"/>
            </a:endParaRPr>
          </a:p>
          <a:p>
            <a:pPr marL="171446" lvl="1" indent="-171446" defTabSz="685800">
              <a:spcBef>
                <a:spcPts val="450"/>
              </a:spcBef>
              <a:buClr>
                <a:srgbClr val="7599A6"/>
              </a:buClr>
              <a:buSzPct val="100000"/>
              <a:buFont typeface="Maven Pro Regular" pitchFamily="-103" charset="0"/>
              <a:buChar char="◦"/>
            </a:pPr>
            <a:r>
              <a:rPr lang="en-US" sz="1400" dirty="0">
                <a:solidFill>
                  <a:srgbClr val="0070C0"/>
                </a:solidFill>
                <a:latin typeface="Maven Pro Regular" pitchFamily="-103" charset="0"/>
                <a:sym typeface="Maven Pro Regular" pitchFamily="-103" charset="0"/>
              </a:rPr>
              <a:t>Microsoft RD &amp; </a:t>
            </a:r>
            <a:r>
              <a:rPr lang="en-US" sz="1400" dirty="0" smtClean="0">
                <a:solidFill>
                  <a:srgbClr val="0070C0"/>
                </a:solidFill>
                <a:latin typeface="Maven Pro Regular" pitchFamily="-103" charset="0"/>
                <a:sym typeface="Maven Pro Regular" pitchFamily="-103" charset="0"/>
              </a:rPr>
              <a:t>MVP</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3"/>
              </a:rPr>
              <a:t>TimHuck@InterKnowlogy.com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a:p>
            <a:pPr marL="0" lvl="1" defTabSz="685800">
              <a:spcBef>
                <a:spcPts val="450"/>
              </a:spcBef>
              <a:buClr>
                <a:srgbClr val="7599A6"/>
              </a:buClr>
              <a:buSzPct val="100000"/>
            </a:pPr>
            <a:endParaRPr lang="en-US" sz="1400" dirty="0">
              <a:solidFill>
                <a:srgbClr val="7599A6"/>
              </a:solidFill>
              <a:latin typeface="Maven Pro Regular" pitchFamily="-103" charset="0"/>
              <a:sym typeface="Maven Pro Regular" pitchFamily="-103" charset="0"/>
            </a:endParaRPr>
          </a:p>
          <a:p>
            <a:endParaRPr lang="en-US" sz="1600" dirty="0"/>
          </a:p>
        </p:txBody>
      </p:sp>
      <p:sp>
        <p:nvSpPr>
          <p:cNvPr id="6" name="TextBox 5"/>
          <p:cNvSpPr txBox="1"/>
          <p:nvPr/>
        </p:nvSpPr>
        <p:spPr>
          <a:xfrm>
            <a:off x="4860032" y="1354271"/>
            <a:ext cx="3600400" cy="1951816"/>
          </a:xfrm>
          <a:prstGeom prst="rect">
            <a:avLst/>
          </a:prstGeom>
          <a:noFill/>
        </p:spPr>
        <p:txBody>
          <a:bodyPr wrap="square" rtlCol="0">
            <a:spAutoFit/>
          </a:bodyPr>
          <a:lstStyle/>
          <a:p>
            <a:r>
              <a:rPr lang="en-US" sz="1600" b="1" dirty="0" smtClean="0"/>
              <a:t>Dan Hanan</a:t>
            </a:r>
          </a:p>
          <a:p>
            <a:pPr marL="171446" lvl="1" indent="-171446" defTabSz="685800">
              <a:spcBef>
                <a:spcPts val="450"/>
              </a:spcBef>
              <a:buClr>
                <a:srgbClr val="7599A6"/>
              </a:buClr>
              <a:buSzPct val="100000"/>
              <a:buFont typeface="Maven Pro Regular" pitchFamily="-103" charset="0"/>
              <a:buChar char="◦"/>
            </a:pPr>
            <a:r>
              <a:rPr lang="en-US" sz="1400" dirty="0" err="1" smtClean="0">
                <a:solidFill>
                  <a:srgbClr val="0070C0"/>
                </a:solidFill>
                <a:latin typeface="Maven Pro Regular" pitchFamily="-103" charset="0"/>
                <a:sym typeface="Maven Pro Regular" pitchFamily="-103" charset="0"/>
              </a:rPr>
              <a:t>Sr</a:t>
            </a:r>
            <a:r>
              <a:rPr lang="en-US" sz="1400" dirty="0" smtClean="0">
                <a:solidFill>
                  <a:srgbClr val="0070C0"/>
                </a:solidFill>
                <a:latin typeface="Maven Pro Regular" pitchFamily="-103" charset="0"/>
                <a:sym typeface="Maven Pro Regular" pitchFamily="-103" charset="0"/>
              </a:rPr>
              <a:t> Director of Engineering</a:t>
            </a:r>
            <a:endParaRPr lang="en-US" sz="1400" dirty="0">
              <a:solidFill>
                <a:srgbClr val="0070C0"/>
              </a:solidFill>
              <a:latin typeface="Maven Pro Regular" pitchFamily="-103" charset="0"/>
              <a:sym typeface="Maven Pro Regular" pitchFamily="-103" charset="0"/>
            </a:endParaRP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11 Years at IK</a:t>
            </a:r>
            <a:endParaRPr lang="en-US" sz="1400" dirty="0">
              <a:solidFill>
                <a:srgbClr val="0070C0"/>
              </a:solidFill>
              <a:latin typeface="Maven Pro Regular" pitchFamily="-103" charset="0"/>
              <a:sym typeface="Maven Pro Regular" pitchFamily="-103" charset="0"/>
            </a:endParaRPr>
          </a:p>
          <a:p>
            <a:pPr marL="171446" lvl="1" indent="-171446" defTabSz="685800">
              <a:spcBef>
                <a:spcPts val="450"/>
              </a:spcBef>
              <a:buClr>
                <a:srgbClr val="7599A6"/>
              </a:buClr>
              <a:buSzPct val="100000"/>
              <a:buFont typeface="Maven Pro Regular" pitchFamily="-103" charset="0"/>
              <a:buChar char="◦"/>
            </a:pPr>
            <a:r>
              <a:rPr lang="en-US" sz="1200" dirty="0" smtClean="0">
                <a:solidFill>
                  <a:srgbClr val="0070C0"/>
                </a:solidFill>
                <a:latin typeface="Maven Pro Regular" pitchFamily="-103" charset="0"/>
                <a:sym typeface="Maven Pro Regular" pitchFamily="-103" charset="0"/>
              </a:rPr>
              <a:t>C++, COM, WCF, SQL, … C#, XAML, Web, …</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4"/>
              </a:rPr>
              <a:t>DanH@InterKnowlogy.com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a:p>
            <a:pPr marL="0" lvl="1" defTabSz="685800">
              <a:spcBef>
                <a:spcPts val="450"/>
              </a:spcBef>
              <a:buClr>
                <a:srgbClr val="7599A6"/>
              </a:buClr>
              <a:buSzPct val="100000"/>
            </a:pPr>
            <a:endParaRPr lang="en-US" sz="1400" dirty="0">
              <a:solidFill>
                <a:srgbClr val="7599A6"/>
              </a:solidFill>
              <a:latin typeface="Maven Pro Regular" pitchFamily="-103" charset="0"/>
              <a:sym typeface="Maven Pro Regular" pitchFamily="-103" charset="0"/>
            </a:endParaRPr>
          </a:p>
          <a:p>
            <a:endParaRPr lang="en-US" sz="1600" dirty="0"/>
          </a:p>
        </p:txBody>
      </p:sp>
      <p:sp>
        <p:nvSpPr>
          <p:cNvPr id="7" name="TextBox 6"/>
          <p:cNvSpPr txBox="1"/>
          <p:nvPr/>
        </p:nvSpPr>
        <p:spPr>
          <a:xfrm>
            <a:off x="467544" y="3306088"/>
            <a:ext cx="3816424" cy="1456809"/>
          </a:xfrm>
          <a:prstGeom prst="rect">
            <a:avLst/>
          </a:prstGeom>
          <a:noFill/>
        </p:spPr>
        <p:txBody>
          <a:bodyPr wrap="square" rtlCol="0">
            <a:spAutoFit/>
          </a:bodyPr>
          <a:lstStyle/>
          <a:p>
            <a:r>
              <a:rPr lang="en-US" sz="1600" b="1" dirty="0"/>
              <a:t>Szymon Kobalczyk</a:t>
            </a:r>
            <a:endParaRPr lang="en-US" sz="1600" b="1" dirty="0" smtClean="0"/>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IK Engineer</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8 Years at IK</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C#, XAML, 2D, 3D, Kinect, Math </a:t>
            </a:r>
            <a:r>
              <a:rPr lang="en-US" sz="1400" dirty="0" smtClean="0">
                <a:solidFill>
                  <a:srgbClr val="0070C0"/>
                </a:solidFill>
                <a:latin typeface="Maven Pro Regular" pitchFamily="-103" charset="0"/>
                <a:sym typeface="Wingdings" panose="05000000000000000000" pitchFamily="2" charset="2"/>
              </a:rPr>
              <a:t></a:t>
            </a:r>
            <a:r>
              <a:rPr lang="en-US" sz="1400" dirty="0" smtClean="0">
                <a:solidFill>
                  <a:srgbClr val="0070C0"/>
                </a:solidFill>
                <a:latin typeface="Maven Pro Regular" pitchFamily="-103" charset="0"/>
                <a:sym typeface="Maven Pro Regular" pitchFamily="-103" charset="0"/>
              </a:rPr>
              <a:t>, … </a:t>
            </a:r>
            <a:endParaRPr lang="en-US" sz="1400" dirty="0">
              <a:solidFill>
                <a:srgbClr val="0070C0"/>
              </a:solidFill>
              <a:latin typeface="Maven Pro Regular" pitchFamily="-103" charset="0"/>
              <a:sym typeface="Maven Pro Regular" pitchFamily="-103" charset="0"/>
            </a:endParaRP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3"/>
              </a:rPr>
              <a:t>SzymonK@InterKnowlogy.com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p:txBody>
      </p:sp>
      <p:sp>
        <p:nvSpPr>
          <p:cNvPr id="9" name="TextBox 8"/>
          <p:cNvSpPr txBox="1"/>
          <p:nvPr/>
        </p:nvSpPr>
        <p:spPr>
          <a:xfrm>
            <a:off x="4860032" y="3306087"/>
            <a:ext cx="3672408" cy="1456809"/>
          </a:xfrm>
          <a:prstGeom prst="rect">
            <a:avLst/>
          </a:prstGeom>
          <a:noFill/>
        </p:spPr>
        <p:txBody>
          <a:bodyPr wrap="square" rtlCol="0">
            <a:spAutoFit/>
          </a:bodyPr>
          <a:lstStyle/>
          <a:p>
            <a:r>
              <a:rPr lang="en-US" sz="1600" b="1" dirty="0"/>
              <a:t>Piotr Karczmarz</a:t>
            </a:r>
            <a:endParaRPr lang="en-US" sz="1600" b="1" dirty="0" smtClean="0"/>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IK Engineer</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2 Years at IK</a:t>
            </a: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70C0"/>
                </a:solidFill>
                <a:latin typeface="Maven Pro Regular" pitchFamily="-103" charset="0"/>
                <a:sym typeface="Maven Pro Regular" pitchFamily="-103" charset="0"/>
              </a:rPr>
              <a:t>C#, SQL, XAML, Kinect, …</a:t>
            </a:r>
            <a:endParaRPr lang="en-US" sz="1400" dirty="0">
              <a:solidFill>
                <a:srgbClr val="0070C0"/>
              </a:solidFill>
              <a:latin typeface="Maven Pro Regular" pitchFamily="-103" charset="0"/>
              <a:sym typeface="Maven Pro Regular" pitchFamily="-103" charset="0"/>
            </a:endParaRPr>
          </a:p>
          <a:p>
            <a:pPr marL="171446" lvl="1" indent="-171446" defTabSz="685800">
              <a:spcBef>
                <a:spcPts val="450"/>
              </a:spcBef>
              <a:buClr>
                <a:srgbClr val="7599A6"/>
              </a:buClr>
              <a:buSzPct val="100000"/>
              <a:buFont typeface="Maven Pro Regular" pitchFamily="-103" charset="0"/>
              <a:buChar char="◦"/>
            </a:pPr>
            <a:r>
              <a:rPr lang="en-US" sz="1400" dirty="0" smtClean="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3"/>
              </a:rPr>
              <a:t>PiotrK@InterKnowlogy.com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p:txBody>
      </p:sp>
    </p:spTree>
    <p:extLst>
      <p:ext uri="{BB962C8B-B14F-4D97-AF65-F5344CB8AC3E}">
        <p14:creationId xmlns:p14="http://schemas.microsoft.com/office/powerpoint/2010/main" val="2868838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3" name="Rectangle 5"/>
          <p:cNvSpPr>
            <a:spLocks noGrp="1" noChangeArrowheads="1"/>
          </p:cNvSpPr>
          <p:nvPr>
            <p:ph type="title" idx="4294967295"/>
          </p:nvPr>
        </p:nvSpPr>
        <p:spPr>
          <a:xfrm>
            <a:off x="1259632" y="75427"/>
            <a:ext cx="6689725" cy="800100"/>
          </a:xfrm>
        </p:spPr>
        <p:txBody>
          <a:bodyPr/>
          <a:lstStyle/>
          <a:p>
            <a:pPr algn="ctr" eaLnBrk="1" hangingPunct="1"/>
            <a:r>
              <a:rPr lang="en-US" sz="3200" b="1" dirty="0">
                <a:solidFill>
                  <a:schemeClr val="tx1"/>
                </a:solidFill>
                <a:latin typeface="Museo 700" panose="02000000000000000000" pitchFamily="50" charset="0"/>
              </a:rPr>
              <a:t>Good User Interaction Design:</a:t>
            </a:r>
            <a:r>
              <a:rPr lang="en-US" sz="1800" dirty="0">
                <a:solidFill>
                  <a:schemeClr val="tx1"/>
                </a:solidFill>
                <a:latin typeface="Museo 700" panose="02000000000000000000" pitchFamily="50" charset="0"/>
              </a:rPr>
              <a:t/>
            </a:r>
            <a:br>
              <a:rPr lang="en-US" sz="1800" dirty="0">
                <a:solidFill>
                  <a:schemeClr val="tx1"/>
                </a:solidFill>
                <a:latin typeface="Museo 700" panose="02000000000000000000" pitchFamily="50" charset="0"/>
              </a:rPr>
            </a:br>
            <a:r>
              <a:rPr lang="en-US" sz="1800" dirty="0">
                <a:solidFill>
                  <a:schemeClr val="tx1"/>
                </a:solidFill>
                <a:latin typeface="Museo 700" panose="02000000000000000000" pitchFamily="50" charset="0"/>
              </a:rPr>
              <a:t>Software Designed for Touch; </a:t>
            </a:r>
            <a:r>
              <a:rPr lang="en-US" sz="1800" dirty="0" smtClean="0">
                <a:solidFill>
                  <a:schemeClr val="tx1"/>
                </a:solidFill>
                <a:latin typeface="Museo 700" panose="02000000000000000000" pitchFamily="50" charset="0"/>
              </a:rPr>
              <a:t>Not </a:t>
            </a:r>
            <a:r>
              <a:rPr lang="en-US" sz="1800" dirty="0">
                <a:solidFill>
                  <a:schemeClr val="tx1"/>
                </a:solidFill>
                <a:latin typeface="Museo 700" panose="02000000000000000000" pitchFamily="50" charset="0"/>
              </a:rPr>
              <a:t>just Touch Capable</a:t>
            </a:r>
          </a:p>
        </p:txBody>
      </p:sp>
      <p:sp>
        <p:nvSpPr>
          <p:cNvPr id="173065" name="Rectangle 7"/>
          <p:cNvSpPr>
            <a:spLocks noGrp="1" noChangeArrowheads="1"/>
          </p:cNvSpPr>
          <p:nvPr>
            <p:ph type="body" idx="4294967295"/>
          </p:nvPr>
        </p:nvSpPr>
        <p:spPr>
          <a:xfrm>
            <a:off x="3563888" y="990600"/>
            <a:ext cx="5580112" cy="3601678"/>
          </a:xfrm>
          <a:prstGeom prst="rect">
            <a:avLst/>
          </a:prstGeom>
        </p:spPr>
        <p:txBody>
          <a:bodyPr>
            <a:noAutofit/>
          </a:bodyPr>
          <a:lstStyle/>
          <a:p>
            <a:pPr lvl="1" eaLnBrk="1" hangingPunct="1"/>
            <a:r>
              <a:rPr lang="en-US" sz="2700" dirty="0" smtClean="0">
                <a:latin typeface="Museo 500" panose="02000000000000000000" pitchFamily="50" charset="0"/>
                <a:cs typeface="Segoe" panose="020B0503040204020203" pitchFamily="34" charset="0"/>
              </a:rPr>
              <a:t>Large, Natural Looking &amp; Behaving </a:t>
            </a:r>
            <a:r>
              <a:rPr lang="en-US" sz="2700" dirty="0">
                <a:latin typeface="Museo 500" panose="02000000000000000000" pitchFamily="50" charset="0"/>
                <a:cs typeface="Segoe" panose="020B0503040204020203" pitchFamily="34" charset="0"/>
              </a:rPr>
              <a:t>Controls</a:t>
            </a:r>
          </a:p>
          <a:p>
            <a:pPr lvl="1" eaLnBrk="1" hangingPunct="1"/>
            <a:r>
              <a:rPr lang="en-US" sz="2700" dirty="0">
                <a:latin typeface="Museo 500" panose="02000000000000000000" pitchFamily="50" charset="0"/>
                <a:cs typeface="Segoe" panose="020B0503040204020203" pitchFamily="34" charset="0"/>
              </a:rPr>
              <a:t>Intuitive</a:t>
            </a:r>
          </a:p>
          <a:p>
            <a:pPr lvl="1" eaLnBrk="1" hangingPunct="1"/>
            <a:r>
              <a:rPr lang="en-US" sz="2700" dirty="0">
                <a:latin typeface="Museo 500" panose="02000000000000000000" pitchFamily="50" charset="0"/>
                <a:cs typeface="Segoe" panose="020B0503040204020203" pitchFamily="34" charset="0"/>
              </a:rPr>
              <a:t>Smoothing; Fidelity </a:t>
            </a:r>
            <a:r>
              <a:rPr lang="en-US" sz="2700" dirty="0" smtClean="0">
                <a:latin typeface="Museo 500" panose="02000000000000000000" pitchFamily="50" charset="0"/>
                <a:cs typeface="Segoe" panose="020B0503040204020203" pitchFamily="34" charset="0"/>
              </a:rPr>
              <a:t>Correction</a:t>
            </a:r>
            <a:endParaRPr lang="en-US" sz="2700" dirty="0">
              <a:latin typeface="Museo 500" panose="02000000000000000000" pitchFamily="50" charset="0"/>
              <a:cs typeface="Segoe" panose="020B0503040204020203" pitchFamily="34" charset="0"/>
            </a:endParaRPr>
          </a:p>
          <a:p>
            <a:pPr lvl="1" eaLnBrk="1" hangingPunct="1"/>
            <a:r>
              <a:rPr lang="en-US" sz="2700" dirty="0">
                <a:latin typeface="Museo 500" panose="02000000000000000000" pitchFamily="50" charset="0"/>
                <a:cs typeface="Segoe" panose="020B0503040204020203" pitchFamily="34" charset="0"/>
              </a:rPr>
              <a:t>Ubiquitous Touch Gestures like “pinch”</a:t>
            </a:r>
          </a:p>
        </p:txBody>
      </p:sp>
      <p:pic>
        <p:nvPicPr>
          <p:cNvPr id="5"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814" y="990600"/>
            <a:ext cx="3131446" cy="17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814" y="2830839"/>
            <a:ext cx="3131446" cy="1761439"/>
          </a:xfrm>
          <a:prstGeom prst="rect">
            <a:avLst/>
          </a:prstGeom>
        </p:spPr>
      </p:pic>
    </p:spTree>
    <p:extLst>
      <p:ext uri="{BB962C8B-B14F-4D97-AF65-F5344CB8AC3E}">
        <p14:creationId xmlns:p14="http://schemas.microsoft.com/office/powerpoint/2010/main" val="4049976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3648" y="123478"/>
            <a:ext cx="7560840" cy="720725"/>
          </a:xfrm>
        </p:spPr>
        <p:txBody>
          <a:bodyPr/>
          <a:lstStyle/>
          <a:p>
            <a:r>
              <a:rPr lang="en-US" b="1" dirty="0"/>
              <a:t>Fluid Layout / Natural Data </a:t>
            </a:r>
            <a:r>
              <a:rPr lang="en-US" b="1" dirty="0" smtClean="0"/>
              <a:t>Bench</a:t>
            </a:r>
            <a:endParaRPr lang="en-US" dirty="0"/>
          </a:p>
        </p:txBody>
      </p:sp>
      <p:sp>
        <p:nvSpPr>
          <p:cNvPr id="3" name="Text Placeholder 2"/>
          <p:cNvSpPr>
            <a:spLocks noGrp="1"/>
          </p:cNvSpPr>
          <p:nvPr>
            <p:ph type="body" sz="quarter" idx="11"/>
          </p:nvPr>
        </p:nvSpPr>
        <p:spPr>
          <a:xfrm>
            <a:off x="179513" y="1981703"/>
            <a:ext cx="4536504" cy="936625"/>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a:t>
            </a:r>
            <a:r>
              <a:rPr lang="en-US" dirty="0" smtClean="0"/>
              <a:t>VSBLTY</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8064" y="699542"/>
            <a:ext cx="3816424" cy="3953468"/>
          </a:xfrm>
          <a:prstGeom prst="rect">
            <a:avLst/>
          </a:prstGeom>
        </p:spPr>
      </p:pic>
    </p:spTree>
    <p:extLst>
      <p:ext uri="{BB962C8B-B14F-4D97-AF65-F5344CB8AC3E}">
        <p14:creationId xmlns:p14="http://schemas.microsoft.com/office/powerpoint/2010/main" val="46716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6" name="Rectangle 8"/>
          <p:cNvSpPr>
            <a:spLocks noGrp="1" noChangeArrowheads="1"/>
          </p:cNvSpPr>
          <p:nvPr>
            <p:ph type="body" sz="quarter" idx="13"/>
          </p:nvPr>
        </p:nvSpPr>
        <p:spPr>
          <a:xfrm>
            <a:off x="236823" y="1181016"/>
            <a:ext cx="6449727" cy="4477198"/>
          </a:xfrm>
          <a:prstGeom prst="rect">
            <a:avLst/>
          </a:prstGeom>
        </p:spPr>
        <p:txBody>
          <a:bodyPr>
            <a:noAutofit/>
          </a:bodyPr>
          <a:lstStyle/>
          <a:p>
            <a:r>
              <a:rPr lang="en-US" sz="1400" dirty="0">
                <a:solidFill>
                  <a:schemeClr val="tx1"/>
                </a:solidFill>
                <a:latin typeface="Museo 300" panose="02000000000000000000" pitchFamily="50" charset="0"/>
                <a:cs typeface="Segoe" panose="020B0503040204020203" pitchFamily="34" charset="0"/>
              </a:rPr>
              <a:t>Kinect for Windows</a:t>
            </a:r>
          </a:p>
          <a:p>
            <a:pPr lvl="1" eaLnBrk="1" hangingPunct="1"/>
            <a:r>
              <a:rPr lang="en-US" sz="1100" dirty="0" smtClean="0">
                <a:latin typeface="Museo 300" panose="02000000000000000000" pitchFamily="50" charset="0"/>
              </a:rPr>
              <a:t>$200</a:t>
            </a:r>
            <a:endParaRPr lang="en-US" sz="1100" dirty="0">
              <a:latin typeface="Museo 300" panose="02000000000000000000" pitchFamily="50" charset="0"/>
            </a:endParaRPr>
          </a:p>
          <a:p>
            <a:pPr lvl="1" eaLnBrk="1" hangingPunct="1"/>
            <a:r>
              <a:rPr lang="en-US" sz="1100" dirty="0">
                <a:latin typeface="Museo 300" panose="02000000000000000000" pitchFamily="50" charset="0"/>
                <a:hlinkClick r:id="rId3"/>
              </a:rPr>
              <a:t>http://www.microsoft.com/en-us/kinectforwindows/Multi-Platform</a:t>
            </a:r>
            <a:endParaRPr lang="en-US" sz="1100" dirty="0">
              <a:latin typeface="Museo 300" panose="02000000000000000000" pitchFamily="50" charset="0"/>
            </a:endParaRPr>
          </a:p>
          <a:p>
            <a:pPr lvl="1" eaLnBrk="1" hangingPunct="1"/>
            <a:r>
              <a:rPr lang="en-US" sz="1100" dirty="0">
                <a:latin typeface="Museo 300" panose="02000000000000000000" pitchFamily="50" charset="0"/>
              </a:rPr>
              <a:t>.NET</a:t>
            </a:r>
          </a:p>
          <a:p>
            <a:r>
              <a:rPr lang="en-US" sz="1400" dirty="0">
                <a:solidFill>
                  <a:schemeClr val="tx1"/>
                </a:solidFill>
                <a:latin typeface="Museo 300" panose="02000000000000000000" pitchFamily="50" charset="0"/>
                <a:cs typeface="Segoe" panose="020B0503040204020203" pitchFamily="34" charset="0"/>
              </a:rPr>
              <a:t>Leap Motion</a:t>
            </a:r>
          </a:p>
          <a:p>
            <a:pPr lvl="1" eaLnBrk="1" hangingPunct="1"/>
            <a:r>
              <a:rPr lang="en-US" sz="1100" dirty="0">
                <a:latin typeface="Museo 300" panose="02000000000000000000" pitchFamily="50" charset="0"/>
                <a:cs typeface="Segoe" panose="020B0503040204020203" pitchFamily="34" charset="0"/>
              </a:rPr>
              <a:t>$70</a:t>
            </a:r>
          </a:p>
          <a:p>
            <a:pPr lvl="1" eaLnBrk="1" hangingPunct="1"/>
            <a:r>
              <a:rPr lang="en-US" sz="1100" dirty="0">
                <a:latin typeface="Museo 300" panose="02000000000000000000" pitchFamily="50" charset="0"/>
                <a:cs typeface="Segoe" panose="020B0503040204020203" pitchFamily="34" charset="0"/>
                <a:hlinkClick r:id="rId4"/>
              </a:rPr>
              <a:t>https://leapmotion.com</a:t>
            </a:r>
            <a:endParaRPr lang="en-US" sz="1100" dirty="0">
              <a:latin typeface="Museo 300" panose="02000000000000000000" pitchFamily="50" charset="0"/>
              <a:cs typeface="Segoe" panose="020B0503040204020203" pitchFamily="34" charset="0"/>
            </a:endParaRPr>
          </a:p>
          <a:p>
            <a:pPr lvl="1" eaLnBrk="1" hangingPunct="1"/>
            <a:r>
              <a:rPr lang="en-US" sz="1100" dirty="0">
                <a:latin typeface="Museo 300" panose="02000000000000000000" pitchFamily="50" charset="0"/>
              </a:rPr>
              <a:t>Multi-Platform</a:t>
            </a:r>
            <a:endParaRPr lang="en-US" sz="1100" dirty="0">
              <a:latin typeface="Museo 300" panose="02000000000000000000" pitchFamily="50" charset="0"/>
              <a:cs typeface="Segoe" panose="020B0503040204020203" pitchFamily="34" charset="0"/>
            </a:endParaRPr>
          </a:p>
          <a:p>
            <a:r>
              <a:rPr lang="en-US" sz="1400" dirty="0" err="1" smtClean="0">
                <a:solidFill>
                  <a:schemeClr val="tx1"/>
                </a:solidFill>
                <a:latin typeface="Museo 300" panose="02000000000000000000" pitchFamily="50" charset="0"/>
                <a:cs typeface="Segoe" panose="020B0503040204020203" pitchFamily="34" charset="0"/>
              </a:rPr>
              <a:t>SoftKinetic</a:t>
            </a:r>
            <a:r>
              <a:rPr lang="en-US" sz="1400" dirty="0" smtClean="0">
                <a:solidFill>
                  <a:schemeClr val="tx1"/>
                </a:solidFill>
                <a:latin typeface="Museo 300" panose="02000000000000000000" pitchFamily="50" charset="0"/>
                <a:cs typeface="Segoe" panose="020B0503040204020203" pitchFamily="34" charset="0"/>
              </a:rPr>
              <a:t> (Intel Real Sense)</a:t>
            </a:r>
            <a:endParaRPr lang="en-US" sz="1400" dirty="0">
              <a:solidFill>
                <a:schemeClr val="tx1"/>
              </a:solidFill>
              <a:latin typeface="Museo 300" panose="02000000000000000000" pitchFamily="50" charset="0"/>
              <a:cs typeface="Segoe" panose="020B0503040204020203" pitchFamily="34" charset="0"/>
            </a:endParaRPr>
          </a:p>
          <a:p>
            <a:pPr lvl="1" eaLnBrk="1" hangingPunct="1"/>
            <a:r>
              <a:rPr lang="en-US" sz="1100" dirty="0">
                <a:latin typeface="Museo 300" panose="02000000000000000000" pitchFamily="50" charset="0"/>
                <a:cs typeface="Segoe" panose="020B0503040204020203" pitchFamily="34" charset="0"/>
                <a:hlinkClick r:id="rId5"/>
              </a:rPr>
              <a:t>http://www.softkinetic.com</a:t>
            </a:r>
            <a:endParaRPr lang="en-US" sz="1100" dirty="0">
              <a:latin typeface="Museo 300" panose="02000000000000000000" pitchFamily="50" charset="0"/>
              <a:cs typeface="Segoe" panose="020B0503040204020203" pitchFamily="34" charset="0"/>
            </a:endParaRPr>
          </a:p>
          <a:p>
            <a:pPr lvl="1" eaLnBrk="1" hangingPunct="1"/>
            <a:r>
              <a:rPr lang="en-US" sz="1100" dirty="0">
                <a:latin typeface="Museo 300" panose="02000000000000000000" pitchFamily="50" charset="0"/>
                <a:cs typeface="Segoe" panose="020B0503040204020203" pitchFamily="34" charset="0"/>
              </a:rPr>
              <a:t>$249</a:t>
            </a:r>
          </a:p>
          <a:p>
            <a:pPr lvl="1" eaLnBrk="1" hangingPunct="1"/>
            <a:r>
              <a:rPr lang="en-US" sz="1100" dirty="0">
                <a:latin typeface="Museo 300" panose="02000000000000000000" pitchFamily="50" charset="0"/>
                <a:cs typeface="Segoe" panose="020B0503040204020203" pitchFamily="34" charset="0"/>
              </a:rPr>
              <a:t>Distance and Near Mode; Multiple Products</a:t>
            </a:r>
          </a:p>
          <a:p>
            <a:pPr lvl="1" eaLnBrk="1" hangingPunct="1"/>
            <a:r>
              <a:rPr lang="en-US" sz="1100" dirty="0">
                <a:latin typeface="Museo 300" panose="02000000000000000000" pitchFamily="50" charset="0"/>
                <a:cs typeface="Segoe" panose="020B0503040204020203" pitchFamily="34" charset="0"/>
              </a:rPr>
              <a:t>In the space for over a decade</a:t>
            </a:r>
            <a:endParaRPr lang="en-US" sz="1000" b="1" dirty="0">
              <a:latin typeface="Museo 300" panose="02000000000000000000" pitchFamily="50" charset="0"/>
              <a:cs typeface="Segoe" panose="020B0503040204020203" pitchFamily="34" charset="0"/>
            </a:endParaRPr>
          </a:p>
          <a:p>
            <a:pPr marL="0" lvl="1" indent="0">
              <a:buNone/>
            </a:pPr>
            <a:r>
              <a:rPr lang="en-US" sz="1400" dirty="0">
                <a:latin typeface="Museo 300" panose="02000000000000000000" pitchFamily="50" charset="0"/>
                <a:cs typeface="Segoe" panose="020B0503040204020203" pitchFamily="34" charset="0"/>
              </a:rPr>
              <a:t>Panasonic</a:t>
            </a:r>
          </a:p>
          <a:p>
            <a:pPr lvl="1" eaLnBrk="1" hangingPunct="1"/>
            <a:r>
              <a:rPr lang="en-US" sz="1100" dirty="0">
                <a:latin typeface="Museo 300" panose="02000000000000000000" pitchFamily="50" charset="0"/>
                <a:cs typeface="Segoe" panose="020B0503040204020203" pitchFamily="34" charset="0"/>
              </a:rPr>
              <a:t>Works outside in direct sunlight</a:t>
            </a:r>
          </a:p>
          <a:p>
            <a:pPr lvl="1" eaLnBrk="1" hangingPunct="1"/>
            <a:r>
              <a:rPr lang="en-US" sz="1100" dirty="0">
                <a:latin typeface="Museo 300" panose="02000000000000000000" pitchFamily="50" charset="0"/>
                <a:cs typeface="Segoe" panose="020B0503040204020203" pitchFamily="34" charset="0"/>
              </a:rPr>
              <a:t>$2,600</a:t>
            </a:r>
          </a:p>
        </p:txBody>
      </p:sp>
      <p:sp>
        <p:nvSpPr>
          <p:cNvPr id="183303" name="Rectangle 5"/>
          <p:cNvSpPr>
            <a:spLocks noGrp="1" noChangeArrowheads="1"/>
          </p:cNvSpPr>
          <p:nvPr>
            <p:ph type="title" idx="4294967295"/>
          </p:nvPr>
        </p:nvSpPr>
        <p:spPr>
          <a:xfrm>
            <a:off x="2620429" y="409859"/>
            <a:ext cx="5234120" cy="561975"/>
          </a:xfrm>
        </p:spPr>
        <p:txBody>
          <a:bodyPr/>
          <a:lstStyle/>
          <a:p>
            <a:pPr algn="l" eaLnBrk="1" hangingPunct="1"/>
            <a:r>
              <a:rPr lang="en-US" sz="4500" b="1" dirty="0">
                <a:solidFill>
                  <a:schemeClr val="bg1">
                    <a:lumMod val="10000"/>
                    <a:lumOff val="90000"/>
                  </a:schemeClr>
                </a:solidFill>
                <a:latin typeface="Segoe" panose="020B0503040204020203" pitchFamily="34" charset="0"/>
                <a:cs typeface="Segoe" panose="020B0503040204020203" pitchFamily="34" charset="0"/>
              </a:rPr>
              <a:t>3D Cameras</a:t>
            </a:r>
          </a:p>
        </p:txBody>
      </p:sp>
      <p:pic>
        <p:nvPicPr>
          <p:cNvPr id="18330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0427" y="4350545"/>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330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52576" y="1937780"/>
            <a:ext cx="150197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3305"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65028" y="2823861"/>
            <a:ext cx="1341434" cy="9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43652" y="3829053"/>
            <a:ext cx="1585913" cy="825997"/>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62089" y="1221969"/>
            <a:ext cx="1882945" cy="627318"/>
          </a:xfrm>
          <a:prstGeom prst="rect">
            <a:avLst/>
          </a:prstGeom>
        </p:spPr>
      </p:pic>
    </p:spTree>
    <p:extLst>
      <p:ext uri="{BB962C8B-B14F-4D97-AF65-F5344CB8AC3E}">
        <p14:creationId xmlns:p14="http://schemas.microsoft.com/office/powerpoint/2010/main" val="297077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solidFill>
                  <a:schemeClr val="accent5"/>
                </a:solidFill>
                <a:latin typeface="Museo 500" panose="02000000000000000000" pitchFamily="50" charset="0"/>
                <a:cs typeface="Segoe UI" panose="020B0502040204020203" pitchFamily="34" charset="0"/>
              </a:rPr>
              <a:t>Kinect </a:t>
            </a:r>
            <a:r>
              <a:rPr lang="en-US" b="1" dirty="0" smtClean="0">
                <a:solidFill>
                  <a:schemeClr val="accent5"/>
                </a:solidFill>
                <a:latin typeface="Museo 500" panose="02000000000000000000" pitchFamily="50" charset="0"/>
                <a:cs typeface="Segoe UI" panose="020B0502040204020203" pitchFamily="34" charset="0"/>
              </a:rPr>
              <a:t>Evolution</a:t>
            </a:r>
            <a:endParaRPr lang="en-US" dirty="0"/>
          </a:p>
        </p:txBody>
      </p:sp>
      <p:sp>
        <p:nvSpPr>
          <p:cNvPr id="3" name="Text Placeholder 2"/>
          <p:cNvSpPr>
            <a:spLocks noGrp="1"/>
          </p:cNvSpPr>
          <p:nvPr>
            <p:ph type="body" sz="quarter" idx="11"/>
          </p:nvPr>
        </p:nvSpPr>
        <p:spPr>
          <a:xfrm>
            <a:off x="179513" y="1981703"/>
            <a:ext cx="4104455" cy="1886191"/>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VSBLTY</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1960" y="1707654"/>
            <a:ext cx="4835471" cy="2743200"/>
          </a:xfrm>
          <a:prstGeom prst="rect">
            <a:avLst/>
          </a:prstGeom>
        </p:spPr>
      </p:pic>
    </p:spTree>
    <p:extLst>
      <p:ext uri="{BB962C8B-B14F-4D97-AF65-F5344CB8AC3E}">
        <p14:creationId xmlns:p14="http://schemas.microsoft.com/office/powerpoint/2010/main" val="28650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87624" y="195263"/>
            <a:ext cx="7776864" cy="720725"/>
          </a:xfrm>
        </p:spPr>
        <p:txBody>
          <a:bodyPr/>
          <a:lstStyle/>
          <a:p>
            <a:r>
              <a:rPr lang="en-US" sz="2800" smtClean="0"/>
              <a:t>Converse/Nike World-Wide Shoe Launch</a:t>
            </a:r>
            <a:endParaRPr lang="en-US" sz="2800" dirty="0"/>
          </a:p>
        </p:txBody>
      </p:sp>
      <p:sp>
        <p:nvSpPr>
          <p:cNvPr id="3" name="Text Placeholder 2"/>
          <p:cNvSpPr>
            <a:spLocks noGrp="1"/>
          </p:cNvSpPr>
          <p:nvPr>
            <p:ph type="body" sz="quarter" idx="11"/>
          </p:nvPr>
        </p:nvSpPr>
        <p:spPr>
          <a:xfrm>
            <a:off x="179513" y="1981703"/>
            <a:ext cx="3816424" cy="1929559"/>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VSBLTY</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3918" y="1059582"/>
            <a:ext cx="5037566" cy="2708086"/>
          </a:xfrm>
          <a:prstGeom prst="rect">
            <a:avLst/>
          </a:prstGeom>
        </p:spPr>
      </p:pic>
      <p:pic>
        <p:nvPicPr>
          <p:cNvPr id="5" name="Picture 4"/>
          <p:cNvPicPr>
            <a:picLocks noChangeAspect="1"/>
          </p:cNvPicPr>
          <p:nvPr/>
        </p:nvPicPr>
        <p:blipFill>
          <a:blip r:embed="rId3"/>
          <a:stretch>
            <a:fillRect/>
          </a:stretch>
        </p:blipFill>
        <p:spPr>
          <a:xfrm>
            <a:off x="7884368" y="3989305"/>
            <a:ext cx="1005927" cy="719390"/>
          </a:xfrm>
          <a:prstGeom prst="rect">
            <a:avLst/>
          </a:prstGeom>
        </p:spPr>
      </p:pic>
    </p:spTree>
    <p:extLst>
      <p:ext uri="{BB962C8B-B14F-4D97-AF65-F5344CB8AC3E}">
        <p14:creationId xmlns:p14="http://schemas.microsoft.com/office/powerpoint/2010/main" val="176758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38334" y="600390"/>
            <a:ext cx="4209857" cy="2368937"/>
          </a:xfrm>
          <a:prstGeom prst="rect">
            <a:avLst/>
          </a:prstGeom>
        </p:spPr>
      </p:pic>
      <p:sp>
        <p:nvSpPr>
          <p:cNvPr id="2" name="Text Placeholder 1"/>
          <p:cNvSpPr>
            <a:spLocks noGrp="1"/>
          </p:cNvSpPr>
          <p:nvPr>
            <p:ph type="body" sz="quarter" idx="10"/>
          </p:nvPr>
        </p:nvSpPr>
        <p:spPr/>
        <p:txBody>
          <a:bodyPr/>
          <a:lstStyle/>
          <a:p>
            <a:r>
              <a:rPr lang="en-US" b="1" dirty="0">
                <a:solidFill>
                  <a:schemeClr val="accent1"/>
                </a:solidFill>
              </a:rPr>
              <a:t>Touch-less Operating Room</a:t>
            </a:r>
            <a:endParaRPr lang="en-US" dirty="0"/>
          </a:p>
        </p:txBody>
      </p:sp>
      <p:sp>
        <p:nvSpPr>
          <p:cNvPr id="3" name="Text Placeholder 2"/>
          <p:cNvSpPr>
            <a:spLocks noGrp="1"/>
          </p:cNvSpPr>
          <p:nvPr>
            <p:ph type="body" sz="quarter" idx="11"/>
          </p:nvPr>
        </p:nvSpPr>
        <p:spPr>
          <a:xfrm>
            <a:off x="179513" y="1981703"/>
            <a:ext cx="4536504" cy="2174223"/>
          </a:xfrm>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VSBLTY</a:t>
            </a:r>
          </a:p>
          <a:p>
            <a:endParaRPr lang="en-US"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184" y="2996694"/>
            <a:ext cx="2820007" cy="1804666"/>
          </a:xfrm>
          <a:prstGeom prst="rect">
            <a:avLst/>
          </a:prstGeom>
        </p:spPr>
      </p:pic>
    </p:spTree>
    <p:extLst>
      <p:ext uri="{BB962C8B-B14F-4D97-AF65-F5344CB8AC3E}">
        <p14:creationId xmlns:p14="http://schemas.microsoft.com/office/powerpoint/2010/main" val="102573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1ABBAD"/>
                </a:solidFill>
              </a:rPr>
              <a:t>IK Physical Therapy</a:t>
            </a:r>
            <a:endParaRPr lang="en-US" dirty="0"/>
          </a:p>
        </p:txBody>
      </p:sp>
      <p:sp>
        <p:nvSpPr>
          <p:cNvPr id="3" name="Text Placeholder 2"/>
          <p:cNvSpPr>
            <a:spLocks noGrp="1"/>
          </p:cNvSpPr>
          <p:nvPr>
            <p:ph type="body" sz="quarter" idx="11"/>
          </p:nvPr>
        </p:nvSpPr>
        <p:spPr/>
        <p:txBody>
          <a:bodyPr/>
          <a:lstStyle/>
          <a:p>
            <a:r>
              <a:rPr lang="en-US" dirty="0"/>
              <a:t>Tim Huckaby</a:t>
            </a:r>
          </a:p>
          <a:p>
            <a:pPr marL="285750" indent="-285750">
              <a:buFont typeface="Arial" panose="020B0604020202020204" pitchFamily="34" charset="0"/>
              <a:buChar char="•"/>
            </a:pPr>
            <a:r>
              <a:rPr lang="en-US" dirty="0"/>
              <a:t>Chairman / Founder, </a:t>
            </a:r>
          </a:p>
          <a:p>
            <a:pPr marL="285750" indent="-285750">
              <a:buFont typeface="Arial" panose="020B0604020202020204" pitchFamily="34" charset="0"/>
              <a:buChar char="•"/>
            </a:pPr>
            <a:r>
              <a:rPr lang="en-US" dirty="0"/>
              <a:t>InterKnowlogy, Actus Interactive Software, </a:t>
            </a:r>
            <a:r>
              <a:rPr lang="en-US" dirty="0" smtClean="0"/>
              <a:t>VSBLTY</a:t>
            </a:r>
            <a:endParaRPr lang="en-US" dirty="0"/>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2279" y="601756"/>
            <a:ext cx="1882312" cy="161037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1729" y="3219822"/>
            <a:ext cx="2112863" cy="159796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3774" y="1923678"/>
            <a:ext cx="2497011" cy="1597964"/>
          </a:xfrm>
          <a:prstGeom prst="rect">
            <a:avLst/>
          </a:prstGeom>
        </p:spPr>
      </p:pic>
    </p:spTree>
    <p:extLst>
      <p:ext uri="{BB962C8B-B14F-4D97-AF65-F5344CB8AC3E}">
        <p14:creationId xmlns:p14="http://schemas.microsoft.com/office/powerpoint/2010/main" val="235492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VSBLTY </a:t>
            </a:r>
            <a:r>
              <a:rPr lang="en-US" dirty="0" err="1"/>
              <a:t>VisionCaptor</a:t>
            </a:r>
            <a:r>
              <a:rPr lang="en-US" dirty="0"/>
              <a:t> </a:t>
            </a:r>
          </a:p>
        </p:txBody>
      </p:sp>
      <p:sp>
        <p:nvSpPr>
          <p:cNvPr id="3" name="Text Placeholder 2"/>
          <p:cNvSpPr>
            <a:spLocks noGrp="1"/>
          </p:cNvSpPr>
          <p:nvPr>
            <p:ph type="body" sz="quarter" idx="11"/>
          </p:nvPr>
        </p:nvSpPr>
        <p:spPr>
          <a:xfrm>
            <a:off x="2411760" y="943838"/>
            <a:ext cx="4527784" cy="1196161"/>
          </a:xfrm>
        </p:spPr>
        <p:txBody>
          <a:bodyPr/>
          <a:lstStyle/>
          <a:p>
            <a:r>
              <a:rPr lang="en-US" sz="1600" dirty="0"/>
              <a:t>Tim Huckaby</a:t>
            </a:r>
          </a:p>
          <a:p>
            <a:pPr marL="285750" indent="-285750">
              <a:buFont typeface="Arial" panose="020B0604020202020204" pitchFamily="34" charset="0"/>
              <a:buChar char="•"/>
            </a:pPr>
            <a:r>
              <a:rPr lang="en-US" sz="1600" dirty="0"/>
              <a:t>Chairman / Founder, </a:t>
            </a:r>
          </a:p>
          <a:p>
            <a:pPr marL="285750" indent="-285750">
              <a:buFont typeface="Arial" panose="020B0604020202020204" pitchFamily="34" charset="0"/>
              <a:buChar char="•"/>
            </a:pPr>
            <a:r>
              <a:rPr lang="en-US" sz="1600" dirty="0"/>
              <a:t>InterKnowlogy, Actus Interactive Software, </a:t>
            </a:r>
            <a:r>
              <a:rPr lang="en-US" sz="1600" dirty="0" smtClean="0"/>
              <a:t>VSBLTY</a:t>
            </a:r>
            <a:endParaRPr lang="en-US" sz="1600" dirty="0"/>
          </a:p>
        </p:txBody>
      </p:sp>
      <p:pic>
        <p:nvPicPr>
          <p:cNvPr id="4" name="Picture 3" descr="G:\Kiosk Avatar.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8286" y="2020190"/>
            <a:ext cx="2117159" cy="1372266"/>
          </a:xfrm>
          <a:prstGeom prst="rect">
            <a:avLst/>
          </a:prstGeom>
          <a:noFill/>
          <a:ln>
            <a:no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337" y="3177528"/>
            <a:ext cx="2246581" cy="126370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222" y="1941289"/>
            <a:ext cx="2397084" cy="1868090"/>
          </a:xfrm>
          <a:prstGeom prst="rect">
            <a:avLst/>
          </a:prstGeom>
        </p:spPr>
      </p:pic>
      <p:grpSp>
        <p:nvGrpSpPr>
          <p:cNvPr id="7" name="Group 49"/>
          <p:cNvGrpSpPr>
            <a:grpSpLocks noChangeAspect="1"/>
          </p:cNvGrpSpPr>
          <p:nvPr/>
        </p:nvGrpSpPr>
        <p:grpSpPr>
          <a:xfrm>
            <a:off x="5815363" y="3355949"/>
            <a:ext cx="2555776" cy="1492154"/>
            <a:chOff x="36" y="-698849"/>
            <a:chExt cx="19028374" cy="11109453"/>
          </a:xfrm>
        </p:grpSpPr>
        <p:grpSp>
          <p:nvGrpSpPr>
            <p:cNvPr id="8" name="Group 46"/>
            <p:cNvGrpSpPr/>
            <p:nvPr/>
          </p:nvGrpSpPr>
          <p:grpSpPr>
            <a:xfrm>
              <a:off x="11198035" y="5253010"/>
              <a:ext cx="7830376" cy="4649792"/>
              <a:chOff x="0" y="0"/>
              <a:chExt cx="7830375" cy="4649791"/>
            </a:xfrm>
          </p:grpSpPr>
          <p:grpSp>
            <p:nvGrpSpPr>
              <p:cNvPr id="11" name="Group 38"/>
              <p:cNvGrpSpPr/>
              <p:nvPr/>
            </p:nvGrpSpPr>
            <p:grpSpPr>
              <a:xfrm>
                <a:off x="747216" y="0"/>
                <a:ext cx="4975068" cy="3790746"/>
                <a:chOff x="0" y="0"/>
                <a:chExt cx="4975067" cy="3790745"/>
              </a:xfrm>
            </p:grpSpPr>
            <p:pic>
              <p:nvPicPr>
                <p:cNvPr id="19" name="screen-shot-2013-02-16-at-8-20-05-am.png"/>
                <p:cNvPicPr/>
                <p:nvPr/>
              </p:nvPicPr>
              <p:blipFill>
                <a:blip r:embed="rId5" cstate="screen">
                  <a:extLst>
                    <a:ext uri="{28A0092B-C50C-407E-A947-70E740481C1C}">
                      <a14:useLocalDpi xmlns:a14="http://schemas.microsoft.com/office/drawing/2010/main"/>
                    </a:ext>
                  </a:extLst>
                </a:blip>
                <a:stretch>
                  <a:fillRect/>
                </a:stretch>
              </p:blipFill>
              <p:spPr>
                <a:xfrm>
                  <a:off x="148071" y="202654"/>
                  <a:ext cx="4678925" cy="2924328"/>
                </a:xfrm>
                <a:prstGeom prst="rect">
                  <a:avLst/>
                </a:prstGeom>
                <a:ln w="12700" cap="flat">
                  <a:noFill/>
                  <a:miter lim="400000"/>
                </a:ln>
                <a:effectLst/>
              </p:spPr>
            </p:pic>
            <p:pic>
              <p:nvPicPr>
                <p:cNvPr id="20" name="laptop_PNG5893.png"/>
                <p:cNvPicPr/>
                <p:nvPr/>
              </p:nvPicPr>
              <p:blipFill>
                <a:blip r:embed="rId6" cstate="screen">
                  <a:extLst>
                    <a:ext uri="{28A0092B-C50C-407E-A947-70E740481C1C}">
                      <a14:useLocalDpi xmlns:a14="http://schemas.microsoft.com/office/drawing/2010/main"/>
                    </a:ext>
                  </a:extLst>
                </a:blip>
                <a:stretch>
                  <a:fillRect/>
                </a:stretch>
              </p:blipFill>
              <p:spPr>
                <a:xfrm>
                  <a:off x="0" y="0"/>
                  <a:ext cx="4975068" cy="3790746"/>
                </a:xfrm>
                <a:prstGeom prst="rect">
                  <a:avLst/>
                </a:prstGeom>
                <a:ln w="12700" cap="flat">
                  <a:noFill/>
                  <a:miter lim="400000"/>
                </a:ln>
                <a:effectLst>
                  <a:reflection stA="50000" endPos="40000" dir="5400000" sy="-100000" algn="bl" rotWithShape="0"/>
                </a:effectLst>
              </p:spPr>
            </p:pic>
          </p:grpSp>
          <p:grpSp>
            <p:nvGrpSpPr>
              <p:cNvPr id="12" name="Group 41"/>
              <p:cNvGrpSpPr/>
              <p:nvPr/>
            </p:nvGrpSpPr>
            <p:grpSpPr>
              <a:xfrm>
                <a:off x="0" y="2310408"/>
                <a:ext cx="2594390" cy="1788096"/>
                <a:chOff x="0" y="0"/>
                <a:chExt cx="2594389" cy="1788094"/>
              </a:xfrm>
            </p:grpSpPr>
            <p:pic>
              <p:nvPicPr>
                <p:cNvPr id="17" name="screen-shot-2013-07-20-at-8-12-23-am.png"/>
                <p:cNvPicPr/>
                <p:nvPr/>
              </p:nvPicPr>
              <p:blipFill>
                <a:blip r:embed="rId7" cstate="screen">
                  <a:extLst>
                    <a:ext uri="{28A0092B-C50C-407E-A947-70E740481C1C}">
                      <a14:useLocalDpi xmlns:a14="http://schemas.microsoft.com/office/drawing/2010/main"/>
                    </a:ext>
                  </a:extLst>
                </a:blip>
                <a:srcRect/>
                <a:stretch>
                  <a:fillRect/>
                </a:stretch>
              </p:blipFill>
              <p:spPr>
                <a:xfrm>
                  <a:off x="226312" y="108247"/>
                  <a:ext cx="2141928" cy="1679848"/>
                </a:xfrm>
                <a:prstGeom prst="rect">
                  <a:avLst/>
                </a:prstGeom>
                <a:ln w="12700" cap="flat">
                  <a:noFill/>
                  <a:miter lim="400000"/>
                </a:ln>
                <a:effectLst/>
              </p:spPr>
            </p:pic>
            <p:pic>
              <p:nvPicPr>
                <p:cNvPr id="18" name="app_screenshot_overlay.png"/>
                <p:cNvPicPr/>
                <p:nvPr/>
              </p:nvPicPr>
              <p:blipFill>
                <a:blip r:embed="rId8" cstate="screen">
                  <a:extLst>
                    <a:ext uri="{28A0092B-C50C-407E-A947-70E740481C1C}">
                      <a14:useLocalDpi xmlns:a14="http://schemas.microsoft.com/office/drawing/2010/main"/>
                    </a:ext>
                  </a:extLst>
                </a:blip>
                <a:stretch>
                  <a:fillRect/>
                </a:stretch>
              </p:blipFill>
              <p:spPr>
                <a:xfrm>
                  <a:off x="0" y="0"/>
                  <a:ext cx="2594390" cy="1752211"/>
                </a:xfrm>
                <a:prstGeom prst="rect">
                  <a:avLst/>
                </a:prstGeom>
                <a:ln w="12700" cap="flat">
                  <a:noFill/>
                  <a:miter lim="400000"/>
                </a:ln>
                <a:effectLst>
                  <a:reflection stA="50000" endPos="40000" dir="5400000" sy="-100000" algn="bl" rotWithShape="0"/>
                </a:effectLst>
              </p:spPr>
            </p:pic>
          </p:grpSp>
          <p:pic>
            <p:nvPicPr>
              <p:cNvPr id="13" name="tableau-screen-side.png"/>
              <p:cNvPicPr/>
              <p:nvPr/>
            </p:nvPicPr>
            <p:blipFill>
              <a:blip r:embed="rId9" cstate="screen">
                <a:extLst>
                  <a:ext uri="{28A0092B-C50C-407E-A947-70E740481C1C}">
                    <a14:useLocalDpi xmlns:a14="http://schemas.microsoft.com/office/drawing/2010/main"/>
                  </a:ext>
                </a:extLst>
              </a:blip>
              <a:stretch>
                <a:fillRect/>
              </a:stretch>
            </p:blipFill>
            <p:spPr>
              <a:xfrm flipH="1">
                <a:off x="3640496" y="2467965"/>
                <a:ext cx="4189880" cy="2181827"/>
              </a:xfrm>
              <a:prstGeom prst="rect">
                <a:avLst/>
              </a:prstGeom>
              <a:ln w="12700" cap="flat">
                <a:noFill/>
                <a:miter lim="400000"/>
              </a:ln>
              <a:effectLst/>
            </p:spPr>
          </p:pic>
          <p:grpSp>
            <p:nvGrpSpPr>
              <p:cNvPr id="14" name="Group 45"/>
              <p:cNvGrpSpPr/>
              <p:nvPr/>
            </p:nvGrpSpPr>
            <p:grpSpPr>
              <a:xfrm>
                <a:off x="964961" y="3732770"/>
                <a:ext cx="1934767" cy="910829"/>
                <a:chOff x="37" y="0"/>
                <a:chExt cx="1934765" cy="910828"/>
              </a:xfrm>
            </p:grpSpPr>
            <p:pic>
              <p:nvPicPr>
                <p:cNvPr id="15" name="tableau_test.png"/>
                <p:cNvPicPr/>
                <p:nvPr/>
              </p:nvPicPr>
              <p:blipFill>
                <a:blip r:embed="rId10" cstate="screen">
                  <a:extLst>
                    <a:ext uri="{28A0092B-C50C-407E-A947-70E740481C1C}">
                      <a14:useLocalDpi xmlns:a14="http://schemas.microsoft.com/office/drawing/2010/main"/>
                    </a:ext>
                  </a:extLst>
                </a:blip>
                <a:srcRect/>
                <a:stretch>
                  <a:fillRect/>
                </a:stretch>
              </p:blipFill>
              <p:spPr>
                <a:xfrm>
                  <a:off x="248170" y="82087"/>
                  <a:ext cx="1408093" cy="786269"/>
                </a:xfrm>
                <a:prstGeom prst="rect">
                  <a:avLst/>
                </a:prstGeom>
                <a:ln w="12700" cap="flat">
                  <a:noFill/>
                  <a:miter lim="400000"/>
                </a:ln>
                <a:effectLst/>
              </p:spPr>
            </p:pic>
            <p:pic>
              <p:nvPicPr>
                <p:cNvPr id="16" name="pasted-image.png"/>
                <p:cNvPicPr/>
                <p:nvPr/>
              </p:nvPicPr>
              <p:blipFill>
                <a:blip r:embed="rId11" cstate="screen">
                  <a:extLst>
                    <a:ext uri="{28A0092B-C50C-407E-A947-70E740481C1C}">
                      <a14:useLocalDpi xmlns:a14="http://schemas.microsoft.com/office/drawing/2010/main"/>
                    </a:ext>
                  </a:extLst>
                </a:blip>
                <a:stretch>
                  <a:fillRect/>
                </a:stretch>
              </p:blipFill>
              <p:spPr>
                <a:xfrm rot="5400000">
                  <a:off x="512006" y="-511969"/>
                  <a:ext cx="910829" cy="1934766"/>
                </a:xfrm>
                <a:prstGeom prst="rect">
                  <a:avLst/>
                </a:prstGeom>
                <a:ln w="12700" cap="flat">
                  <a:noFill/>
                  <a:miter lim="400000"/>
                </a:ln>
                <a:effectLst>
                  <a:reflection stA="50000" endPos="40000" dir="5400000" sy="-100000" algn="bl" rotWithShape="0"/>
                </a:effectLst>
              </p:spPr>
            </p:pic>
          </p:grpSp>
        </p:grpSp>
        <p:pic>
          <p:nvPicPr>
            <p:cNvPr id="9" name="CoolerFinal.jpg"/>
            <p:cNvPicPr/>
            <p:nvPr/>
          </p:nvPicPr>
          <p:blipFill>
            <a:blip r:embed="rId12" cstate="screen">
              <a:extLst>
                <a:ext uri="{28A0092B-C50C-407E-A947-70E740481C1C}">
                  <a14:useLocalDpi xmlns:a14="http://schemas.microsoft.com/office/drawing/2010/main"/>
                </a:ext>
              </a:extLst>
            </a:blip>
            <a:stretch>
              <a:fillRect/>
            </a:stretch>
          </p:blipFill>
          <p:spPr>
            <a:xfrm>
              <a:off x="36" y="-698850"/>
              <a:ext cx="10006327" cy="11098615"/>
            </a:xfrm>
            <a:prstGeom prst="rect">
              <a:avLst/>
            </a:prstGeom>
            <a:ln w="12700" cap="flat">
              <a:noFill/>
              <a:miter lim="400000"/>
            </a:ln>
            <a:effectLst/>
          </p:spPr>
        </p:pic>
        <p:pic>
          <p:nvPicPr>
            <p:cNvPr id="10" name="pasted-image.tif"/>
            <p:cNvPicPr/>
            <p:nvPr/>
          </p:nvPicPr>
          <p:blipFill>
            <a:blip r:embed="rId13" cstate="screen">
              <a:extLst>
                <a:ext uri="{28A0092B-C50C-407E-A947-70E740481C1C}">
                  <a14:useLocalDpi xmlns:a14="http://schemas.microsoft.com/office/drawing/2010/main"/>
                </a:ext>
              </a:extLst>
            </a:blip>
            <a:stretch>
              <a:fillRect/>
            </a:stretch>
          </p:blipFill>
          <p:spPr>
            <a:xfrm>
              <a:off x="9025998" y="1352907"/>
              <a:ext cx="2713993" cy="9057697"/>
            </a:xfrm>
            <a:prstGeom prst="rect">
              <a:avLst/>
            </a:prstGeom>
            <a:ln w="12700" cap="flat">
              <a:noFill/>
              <a:miter lim="400000"/>
            </a:ln>
            <a:effectLst/>
          </p:spPr>
        </p:pic>
      </p:grpSp>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93251" y="58541"/>
            <a:ext cx="1916356" cy="3337595"/>
          </a:xfrm>
          <a:prstGeom prst="rect">
            <a:avLst/>
          </a:prstGeom>
        </p:spPr>
      </p:pic>
    </p:spTree>
    <p:extLst>
      <p:ext uri="{BB962C8B-B14F-4D97-AF65-F5344CB8AC3E}">
        <p14:creationId xmlns:p14="http://schemas.microsoft.com/office/powerpoint/2010/main" val="244581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72" y="986170"/>
            <a:ext cx="8415670" cy="1938992"/>
          </a:xfrm>
          <a:prstGeom prst="rect">
            <a:avLst/>
          </a:prstGeom>
          <a:noFill/>
        </p:spPr>
        <p:txBody>
          <a:bodyPr wrap="square" rtlCol="0">
            <a:spAutoFit/>
          </a:bodyPr>
          <a:lstStyle/>
          <a:p>
            <a:pPr algn="ctr"/>
            <a:r>
              <a:rPr lang="en-US" sz="6000" b="1" dirty="0" smtClean="0">
                <a:solidFill>
                  <a:schemeClr val="accent1"/>
                </a:solidFill>
              </a:rPr>
              <a:t>The Kinect is Watching you</a:t>
            </a:r>
            <a:r>
              <a:rPr lang="en-US" sz="6000" b="1" dirty="0">
                <a:solidFill>
                  <a:schemeClr val="accent1"/>
                </a:solidFill>
              </a:rPr>
              <a:t>....</a:t>
            </a:r>
          </a:p>
        </p:txBody>
      </p:sp>
    </p:spTree>
    <p:extLst>
      <p:ext uri="{BB962C8B-B14F-4D97-AF65-F5344CB8AC3E}">
        <p14:creationId xmlns:p14="http://schemas.microsoft.com/office/powerpoint/2010/main" val="4005872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6319" y="22870"/>
            <a:ext cx="3251200" cy="1828800"/>
          </a:xfrm>
          <a:prstGeom prst="rect">
            <a:avLst/>
          </a:prstGeom>
        </p:spPr>
      </p:pic>
      <p:sp>
        <p:nvSpPr>
          <p:cNvPr id="2" name="Text Placeholder 1"/>
          <p:cNvSpPr>
            <a:spLocks noGrp="1"/>
          </p:cNvSpPr>
          <p:nvPr>
            <p:ph type="body" sz="quarter" idx="10"/>
          </p:nvPr>
        </p:nvSpPr>
        <p:spPr>
          <a:xfrm>
            <a:off x="1259632" y="-7933"/>
            <a:ext cx="5616624" cy="720725"/>
          </a:xfrm>
        </p:spPr>
        <p:txBody>
          <a:bodyPr/>
          <a:lstStyle/>
          <a:p>
            <a:r>
              <a:rPr lang="en-US" b="1" dirty="0">
                <a:solidFill>
                  <a:srgbClr val="007397"/>
                </a:solidFill>
                <a:latin typeface="Segoe UI" panose="020B0502040204020203" pitchFamily="34" charset="0"/>
              </a:rPr>
              <a:t>Demographic Profiling &amp; Facial Recognition</a:t>
            </a:r>
            <a:endParaRPr lang="en-US" dirty="0"/>
          </a:p>
        </p:txBody>
      </p:sp>
      <p:sp>
        <p:nvSpPr>
          <p:cNvPr id="3" name="Text Placeholder 2"/>
          <p:cNvSpPr>
            <a:spLocks noGrp="1"/>
          </p:cNvSpPr>
          <p:nvPr>
            <p:ph type="body" sz="quarter" idx="11"/>
          </p:nvPr>
        </p:nvSpPr>
        <p:spPr>
          <a:xfrm>
            <a:off x="179513" y="1981703"/>
            <a:ext cx="5275908" cy="1238119"/>
          </a:xfrm>
        </p:spPr>
        <p:txBody>
          <a:bodyPr/>
          <a:lstStyle/>
          <a:p>
            <a:r>
              <a:rPr lang="en-US" sz="1800" b="1" dirty="0"/>
              <a:t>Tim Huckaby</a:t>
            </a:r>
          </a:p>
          <a:p>
            <a:pPr lvl="1"/>
            <a:r>
              <a:rPr lang="en-US" sz="1350" b="1" dirty="0"/>
              <a:t>Chairman / Founder, InterKnowlogy &amp; Actus Software</a:t>
            </a:r>
          </a:p>
          <a:p>
            <a:pPr marL="0" lvl="1" indent="0">
              <a:buNone/>
            </a:pPr>
            <a:r>
              <a:rPr lang="en-US" b="1" dirty="0"/>
              <a:t>Piotr Karczmarz</a:t>
            </a:r>
          </a:p>
          <a:p>
            <a:pPr lvl="1"/>
            <a:r>
              <a:rPr lang="en-US" sz="1350" b="1" dirty="0"/>
              <a:t>InterKnowlogy Engineer</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5420" y="1563638"/>
            <a:ext cx="3662099" cy="219725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102" y="2755340"/>
            <a:ext cx="2527058" cy="2104213"/>
          </a:xfrm>
          <a:prstGeom prst="rect">
            <a:avLst/>
          </a:prstGeom>
        </p:spPr>
      </p:pic>
    </p:spTree>
    <p:extLst>
      <p:ext uri="{BB962C8B-B14F-4D97-AF65-F5344CB8AC3E}">
        <p14:creationId xmlns:p14="http://schemas.microsoft.com/office/powerpoint/2010/main" val="270228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626081" y="1850697"/>
            <a:ext cx="3060221" cy="882797"/>
          </a:xfrm>
        </p:spPr>
        <p:txBody>
          <a:bodyPr>
            <a:normAutofit lnSpcReduction="10000"/>
          </a:bodyPr>
          <a:lstStyle/>
          <a:p>
            <a:r>
              <a:rPr lang="en-US" sz="900" b="1" dirty="0"/>
              <a:t>Natural User Interface (NUI).  </a:t>
            </a:r>
            <a:r>
              <a:rPr lang="en-US" sz="900" dirty="0"/>
              <a:t>IK has been focused in NUI for the past 7 years.  We ideate, design, build, and deploy NUI apps on all shapes of hardware, including phone, tablet, wall, and/or table.  IK knows how to build apps where touch and gesture are the primary ways users interact with the experience. </a:t>
            </a:r>
          </a:p>
        </p:txBody>
      </p:sp>
      <p:sp>
        <p:nvSpPr>
          <p:cNvPr id="9" name="Text Placeholder 8"/>
          <p:cNvSpPr>
            <a:spLocks noGrp="1"/>
          </p:cNvSpPr>
          <p:nvPr>
            <p:ph type="body" sz="quarter" idx="12"/>
          </p:nvPr>
        </p:nvSpPr>
        <p:spPr>
          <a:xfrm>
            <a:off x="1661976" y="4070438"/>
            <a:ext cx="3024324" cy="730165"/>
          </a:xfrm>
          <a:solidFill>
            <a:srgbClr val="33CCCC"/>
          </a:solidFill>
        </p:spPr>
        <p:txBody>
          <a:bodyPr>
            <a:normAutofit lnSpcReduction="10000"/>
          </a:bodyPr>
          <a:lstStyle/>
          <a:p>
            <a:r>
              <a:rPr lang="en-US" sz="900" b="1" dirty="0"/>
              <a:t>Enterprise Mobile Apps (EMA).  </a:t>
            </a:r>
            <a:r>
              <a:rPr lang="en-US" sz="900" dirty="0"/>
              <a:t>IK has two focus areas in EMA – expanding your brand and service through massive consumer consumption, and increasing the productivity of your employees through mobile enablement of your enterprise software.  </a:t>
            </a:r>
          </a:p>
        </p:txBody>
      </p:sp>
      <p:sp>
        <p:nvSpPr>
          <p:cNvPr id="11" name="Text Placeholder 10"/>
          <p:cNvSpPr>
            <a:spLocks noGrp="1"/>
          </p:cNvSpPr>
          <p:nvPr>
            <p:ph type="body" sz="quarter" idx="14"/>
          </p:nvPr>
        </p:nvSpPr>
        <p:spPr>
          <a:xfrm>
            <a:off x="5310950" y="1851520"/>
            <a:ext cx="2524952" cy="1691781"/>
          </a:xfrm>
        </p:spPr>
        <p:txBody>
          <a:bodyPr>
            <a:normAutofit fontScale="92500"/>
          </a:bodyPr>
          <a:lstStyle/>
          <a:p>
            <a:r>
              <a:rPr lang="en-US" sz="900" b="1" dirty="0"/>
              <a:t>User Interaction Design. </a:t>
            </a:r>
            <a:r>
              <a:rPr lang="en-US" sz="900" dirty="0"/>
              <a:t>IK’s expertise in User Interaction design, (</a:t>
            </a:r>
            <a:r>
              <a:rPr lang="en-US" sz="900" dirty="0" err="1"/>
              <a:t>IxD</a:t>
            </a:r>
            <a:r>
              <a:rPr lang="en-US" sz="900" dirty="0"/>
              <a:t>), as implemented in the Natural User Interface (NUI), is heavily focused on satisfying the needs and desires of the majority of people who will use our software products.  Our main focus is on natural behaviors (touch, gesture and voice recognition) when using the software we build. Other disciplines, like software engineering, have a heavy focus on designing for technical stakeholders of a project.  We believe in designing software for the actual users.</a:t>
            </a:r>
          </a:p>
        </p:txBody>
      </p:sp>
      <p:sp>
        <p:nvSpPr>
          <p:cNvPr id="13" name="Text Placeholder 7"/>
          <p:cNvSpPr txBox="1">
            <a:spLocks/>
          </p:cNvSpPr>
          <p:nvPr/>
        </p:nvSpPr>
        <p:spPr>
          <a:xfrm>
            <a:off x="5310950" y="3602080"/>
            <a:ext cx="2524952" cy="1027072"/>
          </a:xfrm>
          <a:prstGeom prst="rect">
            <a:avLst/>
          </a:prstGeom>
          <a:solidFill>
            <a:srgbClr val="33CCFF"/>
          </a:solidFill>
        </p:spPr>
        <p:txBody>
          <a:bodyPr anchor="t"/>
          <a:lstStyle>
            <a:lvl1pPr marL="0" indent="0" algn="l" rtl="0" eaLnBrk="1" fontAlgn="base" hangingPunct="1">
              <a:spcBef>
                <a:spcPts val="600"/>
              </a:spcBef>
              <a:spcAft>
                <a:spcPct val="0"/>
              </a:spcAft>
              <a:buFont typeface="Arial" panose="020B0604020202020204" pitchFamily="34" charset="0"/>
              <a:buNone/>
              <a:defRPr lang="en-US" sz="180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lgn="l" rtl="0" eaLnBrk="1" fontAlgn="base" hangingPunct="1">
              <a:spcBef>
                <a:spcPts val="600"/>
              </a:spcBef>
              <a:spcAft>
                <a:spcPct val="0"/>
              </a:spcAft>
              <a:buClr>
                <a:srgbClr val="7599A6"/>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592138" indent="0" algn="l" rtl="0" eaLnBrk="1" fontAlgn="base" hangingPunct="1">
              <a:spcBef>
                <a:spcPts val="300"/>
              </a:spcBef>
              <a:spcAft>
                <a:spcPct val="0"/>
              </a:spcAft>
              <a:buClr>
                <a:srgbClr val="4E5357"/>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876300" indent="0" algn="l" rtl="0" eaLnBrk="1" fontAlgn="base" hangingPunct="1">
              <a:spcBef>
                <a:spcPts val="300"/>
              </a:spcBef>
              <a:spcAft>
                <a:spcPct val="0"/>
              </a:spcAft>
              <a:buClr>
                <a:srgbClr val="4E5357"/>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1104900" indent="0" algn="l" rtl="0" eaLnBrk="1" fontAlgn="base" hangingPunct="1">
              <a:spcBef>
                <a:spcPts val="300"/>
              </a:spcBef>
              <a:spcAft>
                <a:spcPct val="0"/>
              </a:spcAft>
              <a:buClr>
                <a:srgbClr val="4E5357"/>
              </a:buClr>
              <a:buSzPct val="100000"/>
              <a:buFont typeface="Maven Pro Regular" pitchFamily="-103" charset="0"/>
              <a:buNone/>
              <a:defRPr lang="en-US" sz="2000" kern="1200" dirty="0">
                <a:solidFill>
                  <a:srgbClr val="FFFFFF"/>
                </a:solidFill>
                <a:latin typeface="Maven Pro Regular" pitchFamily="-103" charset="0"/>
                <a:ea typeface="ヒラギノ角ゴ ProN W3" pitchFamily="-103" charset="-128"/>
                <a:cs typeface="+mn-cs"/>
                <a:sym typeface="Gill Sans"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r>
              <a:rPr sz="900" b="1" dirty="0"/>
              <a:t>Big DATA + Rich Data Visualization.</a:t>
            </a:r>
            <a:r>
              <a:rPr sz="900" dirty="0"/>
              <a:t>  IK visualizes data in context to the user, breaking the barriers of standard maps and charts for information viewing.  By intelligently displaying data, rather than using broad and generic strokes, we enable users to glean insights not before possible.  </a:t>
            </a:r>
          </a:p>
        </p:txBody>
      </p:sp>
      <p:sp>
        <p:nvSpPr>
          <p:cNvPr id="14" name="Text Placeholder 8"/>
          <p:cNvSpPr txBox="1">
            <a:spLocks/>
          </p:cNvSpPr>
          <p:nvPr/>
        </p:nvSpPr>
        <p:spPr>
          <a:xfrm>
            <a:off x="1647735" y="2801898"/>
            <a:ext cx="3038567" cy="1205453"/>
          </a:xfrm>
          <a:prstGeom prst="rect">
            <a:avLst/>
          </a:prstGeom>
          <a:solidFill>
            <a:srgbClr val="33CCFF"/>
          </a:solidFill>
        </p:spPr>
        <p:txBody>
          <a:bodyPr anchor="t"/>
          <a:lstStyle>
            <a:lvl1pPr marL="0" indent="0" algn="l" rtl="0" eaLnBrk="1" fontAlgn="base" hangingPunct="1">
              <a:spcBef>
                <a:spcPts val="600"/>
              </a:spcBef>
              <a:spcAft>
                <a:spcPct val="0"/>
              </a:spcAft>
              <a:buNone/>
              <a:defRPr lang="en-US" sz="1800" kern="1200" dirty="0" smtClean="0">
                <a:solidFill>
                  <a:srgbClr val="FFFFFF"/>
                </a:solidFill>
                <a:latin typeface="Maven Pro Bold" pitchFamily="-103" charset="0"/>
                <a:ea typeface="ヒラギノ角ゴ ProN W3" pitchFamily="-103" charset="-128"/>
                <a:cs typeface="+mn-cs"/>
                <a:sym typeface="Gill Sans" pitchFamily="-103" charset="0"/>
              </a:defRPr>
            </a:lvl1pPr>
            <a:lvl2pPr marL="0" indent="0" algn="l" rtl="0" eaLnBrk="1" fontAlgn="base" hangingPunct="1">
              <a:spcBef>
                <a:spcPts val="600"/>
              </a:spcBef>
              <a:spcAft>
                <a:spcPct val="0"/>
              </a:spcAft>
              <a:buClr>
                <a:srgbClr val="7599A6"/>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2pPr>
            <a:lvl3pPr marL="592138" indent="0" algn="l" rtl="0" eaLnBrk="1" fontAlgn="base" hangingPunct="1">
              <a:spcBef>
                <a:spcPts val="300"/>
              </a:spcBef>
              <a:spcAft>
                <a:spcPct val="0"/>
              </a:spcAft>
              <a:buClr>
                <a:srgbClr val="4E5357"/>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3pPr>
            <a:lvl4pPr marL="876300" indent="0" algn="l" rtl="0" eaLnBrk="1" fontAlgn="base" hangingPunct="1">
              <a:spcBef>
                <a:spcPts val="300"/>
              </a:spcBef>
              <a:spcAft>
                <a:spcPct val="0"/>
              </a:spcAft>
              <a:buClr>
                <a:srgbClr val="4E5357"/>
              </a:buClr>
              <a:buSzPct val="100000"/>
              <a:buFont typeface="Maven Pro Regular" pitchFamily="-103" charset="0"/>
              <a:buNone/>
              <a:defRPr lang="en-US" sz="2000" kern="1200" dirty="0" smtClean="0">
                <a:solidFill>
                  <a:srgbClr val="FFFFFF"/>
                </a:solidFill>
                <a:latin typeface="Maven Pro Regular" pitchFamily="-103" charset="0"/>
                <a:ea typeface="ヒラギノ角ゴ ProN W3" pitchFamily="-103" charset="-128"/>
                <a:cs typeface="+mn-cs"/>
                <a:sym typeface="Gill Sans" pitchFamily="-103" charset="0"/>
              </a:defRPr>
            </a:lvl4pPr>
            <a:lvl5pPr marL="1104900" indent="0" algn="l" rtl="0" eaLnBrk="1" fontAlgn="base" hangingPunct="1">
              <a:spcBef>
                <a:spcPts val="300"/>
              </a:spcBef>
              <a:spcAft>
                <a:spcPct val="0"/>
              </a:spcAft>
              <a:buClr>
                <a:srgbClr val="4E5357"/>
              </a:buClr>
              <a:buSzPct val="100000"/>
              <a:buFont typeface="Maven Pro Regular" pitchFamily="-103" charset="0"/>
              <a:buNone/>
              <a:defRPr lang="en-US" sz="2000" kern="1200" dirty="0">
                <a:solidFill>
                  <a:srgbClr val="FFFFFF"/>
                </a:solidFill>
                <a:latin typeface="Maven Pro Regular" pitchFamily="-103" charset="0"/>
                <a:ea typeface="ヒラギノ角ゴ ProN W3" pitchFamily="-103" charset="-128"/>
                <a:cs typeface="+mn-cs"/>
                <a:sym typeface="Gill Sans"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r>
              <a:rPr sz="900" b="1" dirty="0"/>
              <a:t>App Renovation.  </a:t>
            </a:r>
            <a:r>
              <a:rPr sz="900" dirty="0"/>
              <a:t>IK transforms existing apps with NUI technology.  We can re-factor any app into a NUI experience.  But our app renovation isn’t skin deep – we go beyond transforming your app for touch and bringing the well-travelled app pathways to the forefront.  IK rebuilds the app with a solid app architecture foundation so that new features can be easily added, and the app can be more thoroughly tested in less time.</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4" y="1854039"/>
            <a:ext cx="480529" cy="604811"/>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1937" y="1852636"/>
            <a:ext cx="553035" cy="661966"/>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2" y="2764653"/>
            <a:ext cx="478754" cy="504329"/>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1939" y="3433289"/>
            <a:ext cx="538792" cy="510434"/>
          </a:xfrm>
          <a:prstGeom prst="rect">
            <a:avLst/>
          </a:prstGeom>
        </p:spPr>
      </p:pic>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4" y="3822685"/>
            <a:ext cx="478754" cy="435598"/>
          </a:xfrm>
          <a:prstGeom prst="rect">
            <a:avLst/>
          </a:prstGeom>
        </p:spPr>
      </p:pic>
      <p:pic>
        <p:nvPicPr>
          <p:cNvPr id="35" name="Picture 34"/>
          <p:cNvPicPr>
            <a:picLocks noChangeAspect="1"/>
          </p:cNvPicPr>
          <p:nvPr/>
        </p:nvPicPr>
        <p:blipFill>
          <a:blip r:embed="rId8"/>
          <a:stretch>
            <a:fillRect/>
          </a:stretch>
        </p:blipFill>
        <p:spPr>
          <a:xfrm>
            <a:off x="661610" y="1224913"/>
            <a:ext cx="1388766" cy="566039"/>
          </a:xfrm>
          <a:prstGeom prst="rect">
            <a:avLst/>
          </a:prstGeom>
        </p:spPr>
      </p:pic>
      <p:sp>
        <p:nvSpPr>
          <p:cNvPr id="36" name="TextBox 35"/>
          <p:cNvSpPr txBox="1"/>
          <p:nvPr/>
        </p:nvSpPr>
        <p:spPr>
          <a:xfrm>
            <a:off x="2107526" y="1221026"/>
            <a:ext cx="6777394" cy="600164"/>
          </a:xfrm>
          <a:prstGeom prst="rect">
            <a:avLst/>
          </a:prstGeom>
          <a:noFill/>
          <a:ln w="19050">
            <a:solidFill>
              <a:schemeClr val="bg1"/>
            </a:solidFill>
          </a:ln>
        </p:spPr>
        <p:txBody>
          <a:bodyPr wrap="square" rtlCol="0">
            <a:spAutoFit/>
          </a:bodyPr>
          <a:lstStyle/>
          <a:p>
            <a:pPr>
              <a:spcBef>
                <a:spcPts val="450"/>
              </a:spcBef>
            </a:pPr>
            <a:r>
              <a:rPr lang="en-US" sz="825" dirty="0">
                <a:solidFill>
                  <a:srgbClr val="008080"/>
                </a:solidFill>
                <a:latin typeface="Maven Pro Bold" pitchFamily="-103" charset="0"/>
              </a:rPr>
              <a:t>InterKnowlogy (IK) is an end-to-end service delivery shop focused on bringing tech to the  enterprise that is intuitive and easy to use.  IK services include ideation to transform business challenges and vague concepts into amazing solutions, interaction design to create beautiful    user experiences, to complex app development and deployment with support services.  We build our natural user interface (NUI) solutions on XAML, WPF, </a:t>
            </a:r>
            <a:r>
              <a:rPr lang="en-US" sz="825" dirty="0" err="1">
                <a:solidFill>
                  <a:srgbClr val="008080"/>
                </a:solidFill>
                <a:latin typeface="Maven Pro Bold" pitchFamily="-103" charset="0"/>
              </a:rPr>
              <a:t>WinRT</a:t>
            </a:r>
            <a:r>
              <a:rPr lang="en-US" sz="825" dirty="0">
                <a:solidFill>
                  <a:srgbClr val="008080"/>
                </a:solidFill>
                <a:latin typeface="Maven Pro Bold" pitchFamily="-103" charset="0"/>
              </a:rPr>
              <a:t>, HTML5 and/or Windows Phone.</a:t>
            </a:r>
          </a:p>
        </p:txBody>
      </p:sp>
    </p:spTree>
    <p:extLst>
      <p:ext uri="{BB962C8B-B14F-4D97-AF65-F5344CB8AC3E}">
        <p14:creationId xmlns:p14="http://schemas.microsoft.com/office/powerpoint/2010/main" val="3852953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63549" y="3934491"/>
            <a:ext cx="8826494" cy="681435"/>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2100" dirty="0">
                <a:solidFill>
                  <a:schemeClr val="tx1"/>
                </a:solidFill>
              </a:rPr>
              <a:t>…in a Cost Effective Manner….</a:t>
            </a:r>
          </a:p>
        </p:txBody>
      </p:sp>
      <p:sp>
        <p:nvSpPr>
          <p:cNvPr id="8" name="Text Placeholder 7"/>
          <p:cNvSpPr>
            <a:spLocks noGrp="1"/>
          </p:cNvSpPr>
          <p:nvPr>
            <p:ph type="body" sz="quarter" idx="12"/>
          </p:nvPr>
        </p:nvSpPr>
        <p:spPr>
          <a:xfrm>
            <a:off x="152401" y="1863226"/>
            <a:ext cx="8826500" cy="685800"/>
          </a:xfrm>
        </p:spPr>
        <p:txBody>
          <a:bodyPr/>
          <a:lstStyle/>
          <a:p>
            <a:r>
              <a:rPr lang="en-US" sz="2100" dirty="0">
                <a:solidFill>
                  <a:schemeClr val="tx1"/>
                </a:solidFill>
              </a:rPr>
              <a:t>Facial Recognition / Identification </a:t>
            </a:r>
            <a:r>
              <a:rPr lang="en-US" sz="2100" dirty="0" smtClean="0">
                <a:solidFill>
                  <a:schemeClr val="tx1"/>
                </a:solidFill>
              </a:rPr>
              <a:t>with performance, accuracy and scale</a:t>
            </a:r>
            <a:endParaRPr lang="en-US" sz="2100" dirty="0">
              <a:solidFill>
                <a:schemeClr val="tx1"/>
              </a:solidFill>
            </a:endParaRPr>
          </a:p>
        </p:txBody>
      </p:sp>
      <p:sp>
        <p:nvSpPr>
          <p:cNvPr id="9" name="Text Placeholder 8"/>
          <p:cNvSpPr>
            <a:spLocks noGrp="1"/>
          </p:cNvSpPr>
          <p:nvPr>
            <p:ph type="body" sz="quarter" idx="13"/>
          </p:nvPr>
        </p:nvSpPr>
        <p:spPr>
          <a:xfrm>
            <a:off x="1979712" y="201112"/>
            <a:ext cx="6999183" cy="961223"/>
          </a:xfrm>
        </p:spPr>
        <p:txBody>
          <a:bodyPr>
            <a:noAutofit/>
          </a:bodyPr>
          <a:lstStyle/>
          <a:p>
            <a:r>
              <a:rPr lang="en-US" sz="2400" dirty="0" smtClean="0"/>
              <a:t>3D Cameras: Empowering the Consumer at the expense of Pushing the Laws of Privacy</a:t>
            </a:r>
          </a:p>
        </p:txBody>
      </p:sp>
      <p:sp>
        <p:nvSpPr>
          <p:cNvPr id="10" name="Text Placeholder 9"/>
          <p:cNvSpPr>
            <a:spLocks noGrp="1"/>
          </p:cNvSpPr>
          <p:nvPr>
            <p:ph type="body" sz="quarter" idx="14"/>
          </p:nvPr>
        </p:nvSpPr>
        <p:spPr>
          <a:xfrm>
            <a:off x="152401" y="1162335"/>
            <a:ext cx="8826494" cy="681435"/>
          </a:xfrm>
        </p:spPr>
        <p:txBody>
          <a:bodyPr/>
          <a:lstStyle/>
          <a:p>
            <a:r>
              <a:rPr lang="en-US" sz="2100" dirty="0">
                <a:solidFill>
                  <a:schemeClr val="tx1"/>
                </a:solidFill>
              </a:rPr>
              <a:t>Demographic Driven Content – Age, Race, Gender</a:t>
            </a:r>
          </a:p>
        </p:txBody>
      </p:sp>
      <p:sp>
        <p:nvSpPr>
          <p:cNvPr id="11" name="Text Placeholder 10"/>
          <p:cNvSpPr>
            <a:spLocks noGrp="1"/>
          </p:cNvSpPr>
          <p:nvPr>
            <p:ph type="body" sz="quarter" idx="15"/>
          </p:nvPr>
        </p:nvSpPr>
        <p:spPr>
          <a:xfrm>
            <a:off x="160870" y="3241172"/>
            <a:ext cx="8826500" cy="685800"/>
          </a:xfrm>
          <a:solidFill>
            <a:schemeClr val="bg1">
              <a:lumMod val="6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2100" dirty="0">
                <a:solidFill>
                  <a:schemeClr val="tx1"/>
                </a:solidFill>
              </a:rPr>
              <a:t>Security Augmentation</a:t>
            </a:r>
          </a:p>
        </p:txBody>
      </p:sp>
      <p:sp>
        <p:nvSpPr>
          <p:cNvPr id="12" name="Text Placeholder 11"/>
          <p:cNvSpPr>
            <a:spLocks noGrp="1"/>
          </p:cNvSpPr>
          <p:nvPr>
            <p:ph type="body" sz="quarter" idx="16"/>
          </p:nvPr>
        </p:nvSpPr>
        <p:spPr>
          <a:xfrm>
            <a:off x="160870" y="2535916"/>
            <a:ext cx="8826494" cy="681435"/>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2100" dirty="0">
                <a:solidFill>
                  <a:schemeClr val="tx1"/>
                </a:solidFill>
              </a:rPr>
              <a:t>Authentication Assistance</a:t>
            </a:r>
          </a:p>
        </p:txBody>
      </p:sp>
    </p:spTree>
    <p:extLst>
      <p:ext uri="{BB962C8B-B14F-4D97-AF65-F5344CB8AC3E}">
        <p14:creationId xmlns:p14="http://schemas.microsoft.com/office/powerpoint/2010/main" val="2341989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1720" y="915566"/>
            <a:ext cx="4992555" cy="3744416"/>
          </a:xfrm>
          <a:prstGeom prst="rect">
            <a:avLst/>
          </a:prstGeom>
        </p:spPr>
      </p:pic>
      <p:sp>
        <p:nvSpPr>
          <p:cNvPr id="3" name="Title 2"/>
          <p:cNvSpPr txBox="1">
            <a:spLocks/>
          </p:cNvSpPr>
          <p:nvPr/>
        </p:nvSpPr>
        <p:spPr>
          <a:xfrm>
            <a:off x="755576" y="195486"/>
            <a:ext cx="7704856" cy="648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Text" lastClr="000000"/>
                </a:solidFill>
                <a:effectLst/>
                <a:uLnTx/>
                <a:uFillTx/>
                <a:latin typeface="Century Gothic" panose="020B0502020202020204"/>
                <a:ea typeface="+mj-ea"/>
                <a:cs typeface="+mj-cs"/>
              </a:rPr>
              <a:t>Remember This?</a:t>
            </a:r>
            <a:endParaRPr kumimoji="0" lang="en-US" sz="3600" b="0" i="0" u="none" strike="noStrike" kern="1200" cap="none" spc="0" normalizeH="0" baseline="0" noProof="0" dirty="0">
              <a:ln>
                <a:noFill/>
              </a:ln>
              <a:solidFill>
                <a:sysClr val="windowText" lastClr="000000"/>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5035597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6446" y="1037626"/>
            <a:ext cx="4823115" cy="3672458"/>
          </a:xfrm>
          <a:prstGeom prst="rect">
            <a:avLst/>
          </a:prstGeom>
          <a:solidFill>
            <a:srgbClr val="E9E5DC">
              <a:alpha val="70000"/>
            </a:srgbClr>
          </a:solidFill>
        </p:spPr>
      </p:pic>
      <p:sp>
        <p:nvSpPr>
          <p:cNvPr id="3" name="Title 2"/>
          <p:cNvSpPr txBox="1">
            <a:spLocks/>
          </p:cNvSpPr>
          <p:nvPr/>
        </p:nvSpPr>
        <p:spPr>
          <a:xfrm>
            <a:off x="755576" y="195486"/>
            <a:ext cx="7704856" cy="648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Text" lastClr="000000"/>
                </a:solidFill>
                <a:effectLst/>
                <a:uLnTx/>
                <a:uFillTx/>
                <a:latin typeface="Century Gothic" panose="020B0502020202020204"/>
                <a:ea typeface="+mj-ea"/>
                <a:cs typeface="+mj-cs"/>
              </a:rPr>
              <a:t>Microsoft HoloLens</a:t>
            </a:r>
            <a:endParaRPr kumimoji="0" lang="en-US" sz="3600" b="0" i="0" u="none" strike="noStrike" kern="1200" cap="none" spc="0" normalizeH="0" baseline="0" noProof="0" dirty="0">
              <a:ln>
                <a:noFill/>
              </a:ln>
              <a:solidFill>
                <a:sysClr val="windowText" lastClr="000000"/>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8225401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50" name="Rectangle 8"/>
          <p:cNvSpPr>
            <a:spLocks noGrp="1" noChangeArrowheads="1"/>
          </p:cNvSpPr>
          <p:nvPr>
            <p:ph type="title" idx="4294967295"/>
          </p:nvPr>
        </p:nvSpPr>
        <p:spPr>
          <a:xfrm>
            <a:off x="323528" y="342900"/>
            <a:ext cx="8352928" cy="1371600"/>
          </a:xfrm>
        </p:spPr>
        <p:txBody>
          <a:bodyPr/>
          <a:lstStyle/>
          <a:p>
            <a:pPr eaLnBrk="1" hangingPunct="1"/>
            <a:r>
              <a:rPr lang="en-US" sz="2400" b="1" dirty="0" smtClean="0">
                <a:solidFill>
                  <a:schemeClr val="tx1"/>
                </a:solidFill>
              </a:rPr>
              <a:t>‘We </a:t>
            </a:r>
            <a:r>
              <a:rPr lang="en-US" sz="2400" b="1" dirty="0">
                <a:solidFill>
                  <a:schemeClr val="tx1"/>
                </a:solidFill>
              </a:rPr>
              <a:t>are within a Decade of Building the “Holodeck</a:t>
            </a:r>
            <a:r>
              <a:rPr lang="en-US" sz="2400" b="1" dirty="0" smtClean="0">
                <a:solidFill>
                  <a:schemeClr val="tx1"/>
                </a:solidFill>
              </a:rPr>
              <a:t>”’</a:t>
            </a:r>
            <a:br>
              <a:rPr lang="en-US" sz="2400" b="1" dirty="0" smtClean="0">
                <a:solidFill>
                  <a:schemeClr val="tx1"/>
                </a:solidFill>
              </a:rPr>
            </a:br>
            <a:r>
              <a:rPr lang="en-US" sz="2400" dirty="0" smtClean="0">
                <a:solidFill>
                  <a:schemeClr val="tx1"/>
                </a:solidFill>
                <a:latin typeface="+mn-lt"/>
              </a:rPr>
              <a:t>-Tim Huckaby ~ 2009</a:t>
            </a:r>
            <a:r>
              <a:rPr lang="en-US" sz="2400" b="1" dirty="0" smtClean="0">
                <a:solidFill>
                  <a:schemeClr val="tx1"/>
                </a:solidFill>
              </a:rPr>
              <a:t/>
            </a:r>
            <a:br>
              <a:rPr lang="en-US" sz="2400" b="1" dirty="0" smtClean="0">
                <a:solidFill>
                  <a:schemeClr val="tx1"/>
                </a:solidFill>
              </a:rPr>
            </a:br>
            <a:r>
              <a:rPr lang="en-US" sz="2400" b="1" dirty="0"/>
              <a:t/>
            </a:r>
            <a:br>
              <a:rPr lang="en-US" sz="2400" b="1" dirty="0"/>
            </a:br>
            <a:r>
              <a:rPr lang="en-US" sz="2400" b="1" dirty="0">
                <a:solidFill>
                  <a:srgbClr val="6DD7CF"/>
                </a:solidFill>
              </a:rPr>
              <a:t>The Ultimate NUI Application</a:t>
            </a:r>
          </a:p>
        </p:txBody>
      </p:sp>
      <p:pic>
        <p:nvPicPr>
          <p:cNvPr id="6451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4756" y="2088119"/>
            <a:ext cx="2731484" cy="190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8714" y="2088594"/>
            <a:ext cx="2333864" cy="191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6374" y="2088118"/>
            <a:ext cx="1904548" cy="191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37526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olole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664" y="1095586"/>
            <a:ext cx="5328592" cy="3996444"/>
          </a:xfrm>
          <a:prstGeom prst="rect">
            <a:avLst/>
          </a:prstGeom>
        </p:spPr>
      </p:pic>
      <p:sp>
        <p:nvSpPr>
          <p:cNvPr id="10" name="Title 2"/>
          <p:cNvSpPr txBox="1">
            <a:spLocks/>
          </p:cNvSpPr>
          <p:nvPr/>
        </p:nvSpPr>
        <p:spPr>
          <a:xfrm>
            <a:off x="755576" y="195486"/>
            <a:ext cx="7704856" cy="648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Text" lastClr="000000"/>
                </a:solidFill>
                <a:effectLst/>
                <a:uLnTx/>
                <a:uFillTx/>
                <a:latin typeface="Century Gothic" panose="020B0502020202020204"/>
                <a:ea typeface="+mj-ea"/>
                <a:cs typeface="+mj-cs"/>
              </a:rPr>
              <a:t>Microsoft HoloLens</a:t>
            </a:r>
            <a:endParaRPr kumimoji="0" lang="en-US" sz="3600" b="0" i="0" u="none" strike="noStrike" kern="1200" cap="none" spc="0" normalizeH="0" baseline="0" noProof="0" dirty="0">
              <a:ln>
                <a:noFill/>
              </a:ln>
              <a:solidFill>
                <a:sysClr val="windowText" lastClr="000000"/>
              </a:solidFill>
              <a:effectLst/>
              <a:uLnTx/>
              <a:uFillTx/>
              <a:latin typeface="Century Gothic" panose="020B0502020202020204"/>
              <a:ea typeface="+mj-ea"/>
              <a:cs typeface="+mj-cs"/>
            </a:endParaRPr>
          </a:p>
        </p:txBody>
      </p:sp>
      <p:sp>
        <p:nvSpPr>
          <p:cNvPr id="11" name="Text Placeholder 3"/>
          <p:cNvSpPr txBox="1">
            <a:spLocks/>
          </p:cNvSpPr>
          <p:nvPr/>
        </p:nvSpPr>
        <p:spPr bwMode="white">
          <a:xfrm>
            <a:off x="179512" y="0"/>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smtClean="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Video</a:t>
            </a:r>
            <a:endPar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endParaRPr>
          </a:p>
        </p:txBody>
      </p:sp>
    </p:spTree>
    <p:extLst>
      <p:ext uri="{BB962C8B-B14F-4D97-AF65-F5344CB8AC3E}">
        <p14:creationId xmlns:p14="http://schemas.microsoft.com/office/powerpoint/2010/main" val="218547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1388" y="1244660"/>
            <a:ext cx="8771855" cy="876535"/>
          </a:xfrm>
        </p:spPr>
        <p:txBody>
          <a:bodyPr/>
          <a:lstStyle/>
          <a:p>
            <a:pPr>
              <a:buClr>
                <a:srgbClr val="FFFFFF"/>
              </a:buClr>
              <a:buSzPct val="125000"/>
            </a:pPr>
            <a:r>
              <a:rPr lang="en-US" sz="1600" b="1" dirty="0">
                <a:latin typeface="Segoe" panose="020B0503040204020203" pitchFamily="34" charset="0"/>
                <a:cs typeface="Segoe" panose="020B0503040204020203" pitchFamily="34" charset="0"/>
                <a:sym typeface="Maven Pro Regular" pitchFamily="-103" charset="0"/>
              </a:rPr>
              <a:t>The concepts of engagement and Good User Interaction Design change the way we design and build software in many Use Cases.</a:t>
            </a:r>
          </a:p>
          <a:p>
            <a:pPr>
              <a:buClr>
                <a:srgbClr val="FFFFFF"/>
              </a:buClr>
              <a:buSzPct val="125000"/>
            </a:pPr>
            <a:r>
              <a:rPr lang="en-US" sz="1600" dirty="0">
                <a:latin typeface="Segoe" panose="020B0503040204020203" pitchFamily="34" charset="0"/>
                <a:cs typeface="Segoe" panose="020B0503040204020203" pitchFamily="34" charset="0"/>
                <a:sym typeface="Maven Pro Regular" pitchFamily="-103" charset="0"/>
              </a:rPr>
              <a:t>…when the goal is better user experiences</a:t>
            </a:r>
          </a:p>
          <a:p>
            <a:endParaRPr lang="en-US" sz="1200" dirty="0"/>
          </a:p>
        </p:txBody>
      </p:sp>
      <p:sp>
        <p:nvSpPr>
          <p:cNvPr id="3" name="Text Placeholder 2"/>
          <p:cNvSpPr>
            <a:spLocks noGrp="1"/>
          </p:cNvSpPr>
          <p:nvPr>
            <p:ph type="body" sz="quarter" idx="12"/>
          </p:nvPr>
        </p:nvSpPr>
        <p:spPr>
          <a:xfrm>
            <a:off x="191386" y="2173105"/>
            <a:ext cx="8771861" cy="883445"/>
          </a:xfrm>
        </p:spPr>
        <p:txBody>
          <a:bodyPr/>
          <a:lstStyle/>
          <a:p>
            <a:r>
              <a:rPr lang="en-US" sz="1600" b="1" dirty="0">
                <a:latin typeface="Segoe" panose="020B0503040204020203" pitchFamily="34" charset="0"/>
                <a:cs typeface="Segoe" panose="020B0503040204020203" pitchFamily="34" charset="0"/>
                <a:sym typeface="Maven Pro Regular" pitchFamily="-103" charset="0"/>
              </a:rPr>
              <a:t>The hardware, tools, plumbing and platform for good user Interaction Design in Applications are powerful and available now.</a:t>
            </a:r>
          </a:p>
          <a:p>
            <a:r>
              <a:rPr lang="en-US" sz="1600" dirty="0">
                <a:latin typeface="Segoe" panose="020B0503040204020203" pitchFamily="34" charset="0"/>
                <a:cs typeface="Segoe" panose="020B0503040204020203" pitchFamily="34" charset="0"/>
                <a:sym typeface="Maven Pro Regular" pitchFamily="-103" charset="0"/>
              </a:rPr>
              <a:t>…and will just continue to get better, cheaper, powerful and more available</a:t>
            </a:r>
          </a:p>
          <a:p>
            <a:endParaRPr lang="en-US" dirty="0"/>
          </a:p>
        </p:txBody>
      </p:sp>
      <p:sp>
        <p:nvSpPr>
          <p:cNvPr id="4" name="Text Placeholder 3"/>
          <p:cNvSpPr>
            <a:spLocks noGrp="1"/>
          </p:cNvSpPr>
          <p:nvPr>
            <p:ph type="body" sz="quarter" idx="13"/>
          </p:nvPr>
        </p:nvSpPr>
        <p:spPr>
          <a:xfrm>
            <a:off x="2571750" y="342902"/>
            <a:ext cx="4629150" cy="573092"/>
          </a:xfrm>
        </p:spPr>
        <p:txBody>
          <a:bodyPr>
            <a:normAutofit fontScale="92500" lnSpcReduction="20000"/>
          </a:bodyPr>
          <a:lstStyle/>
          <a:p>
            <a:pPr algn="ctr"/>
            <a:r>
              <a:rPr lang="en-US" sz="4050" b="1" dirty="0"/>
              <a:t>Summary</a:t>
            </a:r>
          </a:p>
        </p:txBody>
      </p:sp>
      <p:sp>
        <p:nvSpPr>
          <p:cNvPr id="6" name="Text Placeholder 5"/>
          <p:cNvSpPr>
            <a:spLocks noGrp="1"/>
          </p:cNvSpPr>
          <p:nvPr>
            <p:ph type="body" sz="quarter" idx="15"/>
          </p:nvPr>
        </p:nvSpPr>
        <p:spPr>
          <a:xfrm>
            <a:off x="191386" y="4281462"/>
            <a:ext cx="8771861" cy="571500"/>
          </a:xfrm>
        </p:spPr>
        <p:txBody>
          <a:bodyPr>
            <a:noAutofit/>
          </a:bodyPr>
          <a:lstStyle/>
          <a:p>
            <a:r>
              <a:rPr lang="en-US" sz="1400" dirty="0">
                <a:latin typeface="Maven Pro Regular" pitchFamily="-103" charset="0"/>
                <a:sym typeface="Maven Pro Regular" pitchFamily="-103" charset="0"/>
              </a:rPr>
              <a:t>Within a realistic time frame NUI computing will be the </a:t>
            </a:r>
            <a:r>
              <a:rPr lang="en-US" sz="1400" dirty="0" smtClean="0">
                <a:latin typeface="Maven Pro Regular" pitchFamily="-103" charset="0"/>
                <a:sym typeface="Maven Pro Regular" pitchFamily="-103" charset="0"/>
              </a:rPr>
              <a:t>norm</a:t>
            </a:r>
          </a:p>
          <a:p>
            <a:r>
              <a:rPr lang="en-US" sz="1400" dirty="0" smtClean="0">
                <a:latin typeface="Maven Pro Regular" pitchFamily="-103" charset="0"/>
                <a:sym typeface="Maven Pro Regular" pitchFamily="-103" charset="0"/>
              </a:rPr>
              <a:t>…just like the mouse &amp; keyboard are</a:t>
            </a:r>
            <a:r>
              <a:rPr lang="en-US" sz="1400" dirty="0" smtClean="0"/>
              <a:t> </a:t>
            </a:r>
            <a:endParaRPr lang="en-US" sz="1400" dirty="0"/>
          </a:p>
        </p:txBody>
      </p:sp>
      <p:sp>
        <p:nvSpPr>
          <p:cNvPr id="7" name="Text Placeholder 6"/>
          <p:cNvSpPr>
            <a:spLocks noGrp="1"/>
          </p:cNvSpPr>
          <p:nvPr>
            <p:ph type="body" sz="quarter" idx="14"/>
          </p:nvPr>
        </p:nvSpPr>
        <p:spPr>
          <a:xfrm>
            <a:off x="191388" y="3076074"/>
            <a:ext cx="8771855" cy="1159668"/>
          </a:xfrm>
        </p:spPr>
        <p:txBody>
          <a:bodyPr>
            <a:normAutofit lnSpcReduction="10000"/>
          </a:bodyPr>
          <a:lstStyle/>
          <a:p>
            <a:r>
              <a:rPr lang="en-US" sz="1600" b="1" dirty="0">
                <a:latin typeface="Segoe" panose="020B0503040204020203" pitchFamily="34" charset="0"/>
                <a:cs typeface="Segoe" panose="020B0503040204020203" pitchFamily="34" charset="0"/>
                <a:sym typeface="Maven Pro Regular" pitchFamily="-103" charset="0"/>
              </a:rPr>
              <a:t>NUI provides a number of challenges to good User Interaction Design:</a:t>
            </a:r>
          </a:p>
          <a:p>
            <a:pPr marL="160731" indent="-160731">
              <a:buFont typeface="Arial" panose="020B0604020202020204" pitchFamily="34" charset="0"/>
              <a:buChar char="•"/>
            </a:pPr>
            <a:r>
              <a:rPr lang="en-US" sz="1200" dirty="0">
                <a:latin typeface="Segoe" panose="020B0503040204020203" pitchFamily="34" charset="0"/>
                <a:cs typeface="Segoe" panose="020B0503040204020203" pitchFamily="34" charset="0"/>
                <a:sym typeface="Maven Pro Regular" pitchFamily="-103" charset="0"/>
              </a:rPr>
              <a:t>Large and Intuitive Controls</a:t>
            </a:r>
          </a:p>
          <a:p>
            <a:pPr marL="160731" indent="-160731">
              <a:buFont typeface="Arial" panose="020B0604020202020204" pitchFamily="34" charset="0"/>
              <a:buChar char="•"/>
            </a:pPr>
            <a:r>
              <a:rPr lang="en-US" sz="1200" dirty="0">
                <a:latin typeface="Segoe" panose="020B0503040204020203" pitchFamily="34" charset="0"/>
                <a:cs typeface="Segoe" panose="020B0503040204020203" pitchFamily="34" charset="0"/>
                <a:sym typeface="Maven Pro Regular" pitchFamily="-103" charset="0"/>
              </a:rPr>
              <a:t>Large Form Factors</a:t>
            </a:r>
          </a:p>
          <a:p>
            <a:pPr marL="160731" indent="-160731">
              <a:buFont typeface="Arial" panose="020B0604020202020204" pitchFamily="34" charset="0"/>
              <a:buChar char="•"/>
            </a:pPr>
            <a:r>
              <a:rPr lang="en-US" sz="1200" dirty="0">
                <a:latin typeface="Segoe" panose="020B0503040204020203" pitchFamily="34" charset="0"/>
                <a:cs typeface="Segoe" panose="020B0503040204020203" pitchFamily="34" charset="0"/>
                <a:sym typeface="Maven Pro Regular" pitchFamily="-103" charset="0"/>
              </a:rPr>
              <a:t>Naturalizing Interactions with Virtual and Physical Objects</a:t>
            </a:r>
          </a:p>
          <a:p>
            <a:pPr marL="160731" indent="-160731">
              <a:buFont typeface="Arial" panose="020B0604020202020204" pitchFamily="34" charset="0"/>
              <a:buChar char="•"/>
            </a:pPr>
            <a:r>
              <a:rPr lang="en-US" sz="1200" dirty="0">
                <a:latin typeface="Segoe" panose="020B0503040204020203" pitchFamily="34" charset="0"/>
                <a:cs typeface="Segoe" panose="020B0503040204020203" pitchFamily="34" charset="0"/>
                <a:sym typeface="Maven Pro Regular" pitchFamily="-103" charset="0"/>
              </a:rPr>
              <a:t>Fidelity and environment weaknesses of 3D Cameras</a:t>
            </a:r>
          </a:p>
          <a:p>
            <a:endParaRPr lang="en-US" sz="1050" dirty="0"/>
          </a:p>
          <a:p>
            <a:endParaRPr lang="en-US" sz="1050" dirty="0"/>
          </a:p>
        </p:txBody>
      </p:sp>
    </p:spTree>
    <p:extLst>
      <p:ext uri="{BB962C8B-B14F-4D97-AF65-F5344CB8AC3E}">
        <p14:creationId xmlns:p14="http://schemas.microsoft.com/office/powerpoint/2010/main" val="3543584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95486"/>
            <a:ext cx="8856984" cy="864096"/>
          </a:xfrm>
        </p:spPr>
        <p:txBody>
          <a:bodyPr/>
          <a:lstStyle/>
          <a:p>
            <a:pPr algn="ctr"/>
            <a:r>
              <a:rPr lang="en-US" sz="4000" dirty="0" smtClean="0">
                <a:solidFill>
                  <a:srgbClr val="133D80"/>
                </a:solidFill>
                <a:latin typeface="Museo 700" panose="02000000000000000000" pitchFamily="50" charset="0"/>
              </a:rPr>
              <a:t/>
            </a:r>
            <a:br>
              <a:rPr lang="en-US" sz="4000" dirty="0" smtClean="0">
                <a:solidFill>
                  <a:srgbClr val="133D80"/>
                </a:solidFill>
                <a:latin typeface="Museo 700" panose="02000000000000000000" pitchFamily="50" charset="0"/>
              </a:rPr>
            </a:br>
            <a:r>
              <a:rPr lang="en-US" sz="4000" dirty="0" smtClean="0">
                <a:solidFill>
                  <a:srgbClr val="133D80"/>
                </a:solidFill>
                <a:latin typeface="Museo 700" panose="02000000000000000000" pitchFamily="50" charset="0"/>
              </a:rPr>
              <a:t>Contact Us</a:t>
            </a:r>
            <a:endParaRPr lang="en-US" sz="4000" dirty="0">
              <a:solidFill>
                <a:srgbClr val="133D80"/>
              </a:solidFill>
              <a:latin typeface="Museo 700" panose="02000000000000000000" pitchFamily="50" charset="0"/>
            </a:endParaRPr>
          </a:p>
        </p:txBody>
      </p:sp>
      <p:sp>
        <p:nvSpPr>
          <p:cNvPr id="5" name="Subtitle 4"/>
          <p:cNvSpPr>
            <a:spLocks noGrp="1"/>
          </p:cNvSpPr>
          <p:nvPr>
            <p:ph type="subTitle" idx="1"/>
          </p:nvPr>
        </p:nvSpPr>
        <p:spPr>
          <a:xfrm>
            <a:off x="251520" y="1923678"/>
            <a:ext cx="8784976" cy="1391022"/>
          </a:xfrm>
        </p:spPr>
        <p:txBody>
          <a:bodyPr/>
          <a:lstStyle/>
          <a:p>
            <a:pPr algn="l"/>
            <a:r>
              <a:rPr lang="en-US" sz="1800" b="1" dirty="0">
                <a:latin typeface="Museo 700" panose="02000000000000000000" pitchFamily="50" charset="0"/>
              </a:rPr>
              <a:t>Tim </a:t>
            </a:r>
            <a:r>
              <a:rPr lang="en-US" sz="1800" b="1" dirty="0" smtClean="0">
                <a:latin typeface="Museo 700" panose="02000000000000000000" pitchFamily="50" charset="0"/>
              </a:rPr>
              <a:t>Huckaby</a:t>
            </a:r>
            <a:r>
              <a:rPr lang="en-US" sz="1800" dirty="0" smtClean="0">
                <a:latin typeface="Museo 700" panose="02000000000000000000" pitchFamily="50" charset="0"/>
              </a:rPr>
              <a:t>, </a:t>
            </a:r>
            <a:r>
              <a:rPr lang="en-US" sz="1600" dirty="0" smtClean="0">
                <a:solidFill>
                  <a:srgbClr val="7599A6"/>
                </a:solidFill>
                <a:latin typeface="Museo 700" panose="02000000000000000000" pitchFamily="50" charset="0"/>
                <a:sym typeface="Maven Pro Regular" pitchFamily="-103" charset="0"/>
              </a:rPr>
              <a:t>Chairman/Founder, </a:t>
            </a:r>
            <a:r>
              <a:rPr lang="en-US" sz="1600" dirty="0" smtClean="0">
                <a:solidFill>
                  <a:srgbClr val="7599A6"/>
                </a:solidFill>
                <a:latin typeface="Museo 700" panose="02000000000000000000" pitchFamily="50" charset="0"/>
                <a:sym typeface="Maven Pro Regular" pitchFamily="-103" charset="0"/>
                <a:hlinkClick r:id="rId3"/>
              </a:rPr>
              <a:t>TimHuck@InterKnowlogy.com</a:t>
            </a:r>
            <a:r>
              <a:rPr lang="en-US" sz="1600" dirty="0" smtClean="0">
                <a:solidFill>
                  <a:srgbClr val="7599A6"/>
                </a:solidFill>
                <a:latin typeface="Museo 700" panose="02000000000000000000" pitchFamily="50" charset="0"/>
                <a:sym typeface="Maven Pro Regular" pitchFamily="-103" charset="0"/>
              </a:rPr>
              <a:t>, @</a:t>
            </a:r>
            <a:r>
              <a:rPr lang="en-US" sz="1600" dirty="0" err="1" smtClean="0">
                <a:solidFill>
                  <a:srgbClr val="7599A6"/>
                </a:solidFill>
                <a:latin typeface="Museo 700" panose="02000000000000000000" pitchFamily="50" charset="0"/>
                <a:sym typeface="Maven Pro Regular" pitchFamily="-103" charset="0"/>
              </a:rPr>
              <a:t>TimHuckaby</a:t>
            </a:r>
            <a:endParaRPr lang="en-US" sz="1600" dirty="0" smtClean="0">
              <a:solidFill>
                <a:srgbClr val="7599A6"/>
              </a:solidFill>
              <a:latin typeface="Museo 700" panose="02000000000000000000" pitchFamily="50" charset="0"/>
              <a:sym typeface="Maven Pro Regular" pitchFamily="-103" charset="0"/>
            </a:endParaRPr>
          </a:p>
          <a:p>
            <a:pPr algn="l"/>
            <a:r>
              <a:rPr lang="en-US" sz="1800" b="1" dirty="0">
                <a:latin typeface="Museo 700" panose="02000000000000000000" pitchFamily="50" charset="0"/>
              </a:rPr>
              <a:t>Dan </a:t>
            </a:r>
            <a:r>
              <a:rPr lang="en-US" sz="1800" b="1" dirty="0" smtClean="0">
                <a:latin typeface="Museo 700" panose="02000000000000000000" pitchFamily="50" charset="0"/>
              </a:rPr>
              <a:t>Hanan</a:t>
            </a:r>
            <a:r>
              <a:rPr lang="en-US" sz="1800" dirty="0" smtClean="0">
                <a:latin typeface="Museo 700" panose="02000000000000000000" pitchFamily="50" charset="0"/>
              </a:rPr>
              <a:t>, </a:t>
            </a:r>
            <a:r>
              <a:rPr lang="en-US" sz="1600" dirty="0" smtClean="0">
                <a:solidFill>
                  <a:srgbClr val="7599A6"/>
                </a:solidFill>
                <a:latin typeface="Museo 700" panose="02000000000000000000" pitchFamily="50" charset="0"/>
                <a:sym typeface="Maven Pro Regular" pitchFamily="-103" charset="0"/>
              </a:rPr>
              <a:t>Sr </a:t>
            </a:r>
            <a:r>
              <a:rPr lang="en-US" sz="1600" dirty="0">
                <a:solidFill>
                  <a:srgbClr val="7599A6"/>
                </a:solidFill>
                <a:latin typeface="Museo 700" panose="02000000000000000000" pitchFamily="50" charset="0"/>
                <a:sym typeface="Maven Pro Regular" pitchFamily="-103" charset="0"/>
              </a:rPr>
              <a:t>Director of </a:t>
            </a:r>
            <a:r>
              <a:rPr lang="en-US" sz="1600" dirty="0" smtClean="0">
                <a:solidFill>
                  <a:srgbClr val="7599A6"/>
                </a:solidFill>
                <a:latin typeface="Museo 700" panose="02000000000000000000" pitchFamily="50" charset="0"/>
                <a:sym typeface="Maven Pro Regular" pitchFamily="-103" charset="0"/>
              </a:rPr>
              <a:t>Engineering, </a:t>
            </a:r>
            <a:r>
              <a:rPr lang="en-US" sz="1600" dirty="0" smtClean="0">
                <a:solidFill>
                  <a:srgbClr val="7599A6"/>
                </a:solidFill>
                <a:latin typeface="Museo 700" panose="02000000000000000000" pitchFamily="50" charset="0"/>
                <a:sym typeface="Maven Pro Regular" pitchFamily="-103" charset="0"/>
                <a:hlinkClick r:id="rId4"/>
              </a:rPr>
              <a:t>DanH@InterKnowlogy.com</a:t>
            </a:r>
            <a:r>
              <a:rPr lang="en-US" sz="1600" dirty="0" smtClean="0">
                <a:solidFill>
                  <a:srgbClr val="7599A6"/>
                </a:solidFill>
                <a:latin typeface="Museo 700" panose="02000000000000000000" pitchFamily="50" charset="0"/>
                <a:sym typeface="Maven Pro Regular" pitchFamily="-103" charset="0"/>
              </a:rPr>
              <a:t>, @</a:t>
            </a:r>
            <a:r>
              <a:rPr lang="en-US" sz="1600" dirty="0" err="1" smtClean="0">
                <a:solidFill>
                  <a:srgbClr val="7599A6"/>
                </a:solidFill>
                <a:latin typeface="Museo 700" panose="02000000000000000000" pitchFamily="50" charset="0"/>
                <a:sym typeface="Maven Pro Regular" pitchFamily="-103" charset="0"/>
              </a:rPr>
              <a:t>VolleyNerd</a:t>
            </a:r>
            <a:endParaRPr lang="en-US" sz="1600" dirty="0">
              <a:solidFill>
                <a:srgbClr val="7599A6"/>
              </a:solidFill>
              <a:latin typeface="Museo 700" panose="02000000000000000000" pitchFamily="50" charset="0"/>
              <a:sym typeface="Maven Pro Regular" pitchFamily="-103" charset="0"/>
            </a:endParaRPr>
          </a:p>
          <a:p>
            <a:pPr marL="0" lvl="1" indent="0">
              <a:buSzTx/>
              <a:buNone/>
            </a:pPr>
            <a:r>
              <a:rPr lang="en-US" sz="1800" b="1" dirty="0">
                <a:latin typeface="Museo 700" panose="02000000000000000000" pitchFamily="50" charset="0"/>
              </a:rPr>
              <a:t>Szymon </a:t>
            </a:r>
            <a:r>
              <a:rPr lang="en-US" sz="1800" b="1" dirty="0" smtClean="0">
                <a:latin typeface="Museo 700" panose="02000000000000000000" pitchFamily="50" charset="0"/>
              </a:rPr>
              <a:t>Kobalczyk</a:t>
            </a:r>
            <a:r>
              <a:rPr lang="en-US" sz="1800" dirty="0" smtClean="0">
                <a:latin typeface="Museo 700" panose="02000000000000000000" pitchFamily="50" charset="0"/>
              </a:rPr>
              <a:t>, </a:t>
            </a:r>
            <a:r>
              <a:rPr lang="en-US" sz="1600" dirty="0" smtClean="0">
                <a:solidFill>
                  <a:srgbClr val="7599A6"/>
                </a:solidFill>
                <a:latin typeface="Museo 700" panose="02000000000000000000" pitchFamily="50" charset="0"/>
                <a:sym typeface="Maven Pro Regular" pitchFamily="-103" charset="0"/>
              </a:rPr>
              <a:t>IK Engineer, </a:t>
            </a:r>
            <a:r>
              <a:rPr lang="en-US" sz="1600" dirty="0" smtClean="0">
                <a:solidFill>
                  <a:srgbClr val="000099"/>
                </a:solidFill>
                <a:latin typeface="Museo 700" panose="02000000000000000000" pitchFamily="50" charset="0"/>
                <a:sym typeface="Calibri Bold" panose="020F0702030404030204" pitchFamily="34" charset="0"/>
                <a:hlinkClick r:id="rId5"/>
              </a:rPr>
              <a:t>Szymonk@InterKnowlogy.com</a:t>
            </a:r>
            <a:r>
              <a:rPr lang="en-US" sz="1600" dirty="0" smtClean="0">
                <a:solidFill>
                  <a:srgbClr val="000099"/>
                </a:solidFill>
                <a:latin typeface="Museo 700" panose="02000000000000000000" pitchFamily="50" charset="0"/>
                <a:sym typeface="Calibri Bold" panose="020F0702030404030204" pitchFamily="34" charset="0"/>
              </a:rPr>
              <a:t>, </a:t>
            </a:r>
            <a:r>
              <a:rPr lang="en-US" sz="1600" dirty="0">
                <a:solidFill>
                  <a:srgbClr val="7599A6"/>
                </a:solidFill>
                <a:latin typeface="Maven Pro Regular" pitchFamily="-103" charset="0"/>
                <a:sym typeface="Calibri Bold" panose="020F0702030404030204" pitchFamily="34" charset="0"/>
              </a:rPr>
              <a:t>@</a:t>
            </a:r>
            <a:r>
              <a:rPr lang="en-US" sz="1600" dirty="0" err="1">
                <a:solidFill>
                  <a:srgbClr val="7599A6"/>
                </a:solidFill>
                <a:latin typeface="Maven Pro Regular" pitchFamily="-103" charset="0"/>
                <a:sym typeface="Calibri Bold" panose="020F0702030404030204" pitchFamily="34" charset="0"/>
              </a:rPr>
              <a:t>skobalczyk</a:t>
            </a:r>
            <a:endParaRPr lang="en-US" sz="1600" dirty="0">
              <a:solidFill>
                <a:srgbClr val="7599A6"/>
              </a:solidFill>
              <a:latin typeface="Museo 700" panose="02000000000000000000" pitchFamily="50" charset="0"/>
              <a:sym typeface="Maven Pro Regular" pitchFamily="-103" charset="0"/>
            </a:endParaRPr>
          </a:p>
          <a:p>
            <a:pPr marL="0" lvl="1" indent="0">
              <a:buSzTx/>
              <a:buNone/>
            </a:pPr>
            <a:r>
              <a:rPr lang="en-US" sz="1800" b="1" dirty="0">
                <a:latin typeface="Museo 700" panose="02000000000000000000" pitchFamily="50" charset="0"/>
              </a:rPr>
              <a:t>Piotr </a:t>
            </a:r>
            <a:r>
              <a:rPr lang="en-US" sz="1800" b="1" dirty="0" smtClean="0">
                <a:latin typeface="Museo 700" panose="02000000000000000000" pitchFamily="50" charset="0"/>
              </a:rPr>
              <a:t>Karczmarz</a:t>
            </a:r>
            <a:r>
              <a:rPr lang="en-US" sz="1800" dirty="0" smtClean="0">
                <a:latin typeface="Museo 700" panose="02000000000000000000" pitchFamily="50" charset="0"/>
              </a:rPr>
              <a:t>, </a:t>
            </a:r>
            <a:r>
              <a:rPr lang="en-US" sz="1600" dirty="0" smtClean="0">
                <a:solidFill>
                  <a:srgbClr val="7599A6"/>
                </a:solidFill>
                <a:latin typeface="Museo 700" panose="02000000000000000000" pitchFamily="50" charset="0"/>
                <a:sym typeface="Maven Pro Regular" pitchFamily="-103" charset="0"/>
              </a:rPr>
              <a:t>IK Engineer, </a:t>
            </a:r>
            <a:r>
              <a:rPr lang="en-US" sz="1600" dirty="0" smtClean="0">
                <a:solidFill>
                  <a:srgbClr val="000099"/>
                </a:solidFill>
                <a:latin typeface="Museo 700" panose="02000000000000000000" pitchFamily="50" charset="0"/>
                <a:sym typeface="Calibri Bold" panose="020F0702030404030204" pitchFamily="34" charset="0"/>
                <a:hlinkClick r:id="rId6"/>
              </a:rPr>
              <a:t>Piotrk@InterKnowlogy.com</a:t>
            </a:r>
            <a:r>
              <a:rPr lang="en-US" sz="1600" dirty="0" smtClean="0">
                <a:solidFill>
                  <a:srgbClr val="000099"/>
                </a:solidFill>
                <a:latin typeface="Museo 700" panose="02000000000000000000" pitchFamily="50" charset="0"/>
                <a:sym typeface="Calibri Bold" panose="020F0702030404030204" pitchFamily="34" charset="0"/>
              </a:rPr>
              <a:t>, </a:t>
            </a:r>
            <a:r>
              <a:rPr lang="en-US" sz="1600" dirty="0">
                <a:solidFill>
                  <a:srgbClr val="7599A6"/>
                </a:solidFill>
                <a:latin typeface="Maven Pro Regular" pitchFamily="-103" charset="0"/>
                <a:sym typeface="Calibri Bold" panose="020F0702030404030204" pitchFamily="34" charset="0"/>
              </a:rPr>
              <a:t>@</a:t>
            </a:r>
            <a:r>
              <a:rPr lang="en-US" sz="1600" dirty="0" err="1">
                <a:solidFill>
                  <a:srgbClr val="7599A6"/>
                </a:solidFill>
                <a:latin typeface="Maven Pro Regular" pitchFamily="-103" charset="0"/>
                <a:sym typeface="Calibri Bold" panose="020F0702030404030204" pitchFamily="34" charset="0"/>
              </a:rPr>
              <a:t>piotrkarczmarz</a:t>
            </a:r>
            <a:endParaRPr lang="en-US" sz="1600" dirty="0">
              <a:solidFill>
                <a:srgbClr val="7599A6"/>
              </a:solidFill>
              <a:latin typeface="Museo 700" panose="02000000000000000000" pitchFamily="50" charset="0"/>
              <a:sym typeface="Maven Pro Regular" pitchFamily="-103" charset="0"/>
            </a:endParaRPr>
          </a:p>
          <a:p>
            <a:pPr algn="l"/>
            <a:endParaRPr lang="en-US" sz="1400" b="1" dirty="0">
              <a:solidFill>
                <a:srgbClr val="7599A6"/>
              </a:solidFill>
              <a:latin typeface="Maven Pro Regular" pitchFamily="-103" charset="0"/>
              <a:sym typeface="Maven Pro Regular" pitchFamily="-103" charset="0"/>
            </a:endParaRPr>
          </a:p>
          <a:p>
            <a:endParaRPr lang="en-US" dirty="0"/>
          </a:p>
        </p:txBody>
      </p:sp>
    </p:spTree>
    <p:extLst>
      <p:ext uri="{BB962C8B-B14F-4D97-AF65-F5344CB8AC3E}">
        <p14:creationId xmlns:p14="http://schemas.microsoft.com/office/powerpoint/2010/main" val="8155531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58994" y="1185814"/>
            <a:ext cx="4404146" cy="341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28575" tIns="28575" rIns="28575" bIns="28575" numCol="1" anchor="t" anchorCtr="0" compatLnSpc="1">
            <a:prstTxWarp prst="textNoShape">
              <a:avLst/>
            </a:prstTxWarp>
          </a:bodyPr>
          <a:lstStyle>
            <a:lvl1pPr marL="342900" indent="-342900" algn="l" rtl="0" eaLnBrk="0" fontAlgn="base" hangingPunct="0">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0" fontAlgn="base" hangingPunct="0">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0" fontAlgn="base" hangingPunct="0">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0" fontAlgn="base" hangingPunct="0">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0" fontAlgn="base" hangingPunct="0">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fontAlgn="base">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fontAlgn="base">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fontAlgn="base">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fontAlgn="base">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eaLnBrk="1" hangingPunct="1">
              <a:lnSpc>
                <a:spcPct val="75000"/>
              </a:lnSpc>
              <a:spcBef>
                <a:spcPct val="0"/>
              </a:spcBef>
              <a:buNone/>
            </a:pPr>
            <a:r>
              <a:rPr lang="en-US" sz="1400" dirty="0">
                <a:solidFill>
                  <a:srgbClr val="0033CC"/>
                </a:solidFill>
                <a:latin typeface="Segoe UI Bold" panose="020B0802040204020203" pitchFamily="34" charset="0"/>
                <a:ea typeface="ヒラギノ角ゴ ProN W3" pitchFamily="-103" charset="-128"/>
                <a:cs typeface="Segoe UI Bold" panose="020B0802040204020203" pitchFamily="34" charset="0"/>
                <a:sym typeface="Gill Sans" pitchFamily="-103" charset="0"/>
              </a:rPr>
              <a:t>More info on InterKnowlogy:</a:t>
            </a:r>
          </a:p>
          <a:p>
            <a:pPr marL="314325" lvl="1" indent="0" eaLnBrk="1" hangingPunct="1">
              <a:lnSpc>
                <a:spcPct val="75000"/>
              </a:lnSpc>
            </a:pPr>
            <a:r>
              <a:rPr lang="en-US" kern="0" dirty="0">
                <a:solidFill>
                  <a:srgbClr val="006600"/>
                </a:solidFill>
              </a:rPr>
              <a:t>www.InterKnowlogy.com </a:t>
            </a:r>
            <a:endParaRPr lang="en-US" sz="1400" kern="0" dirty="0"/>
          </a:p>
          <a:p>
            <a:pPr marL="314325" lvl="1" indent="0" eaLnBrk="1" hangingPunct="1">
              <a:lnSpc>
                <a:spcPct val="75000"/>
              </a:lnSpc>
            </a:pPr>
            <a:r>
              <a:rPr lang="en-US" kern="0" dirty="0" smtClean="0">
                <a:solidFill>
                  <a:srgbClr val="006600"/>
                </a:solidFill>
              </a:rPr>
              <a:t>www.vimeo.com/InterKnowlogy</a:t>
            </a:r>
            <a:endParaRPr lang="en-US" sz="1400" kern="0" dirty="0"/>
          </a:p>
          <a:p>
            <a:pPr marL="0" indent="0" eaLnBrk="1" hangingPunct="1">
              <a:lnSpc>
                <a:spcPct val="75000"/>
              </a:lnSpc>
              <a:buNone/>
            </a:pPr>
            <a:r>
              <a:rPr lang="en-US" sz="1400" b="1" kern="0" dirty="0">
                <a:solidFill>
                  <a:srgbClr val="0033CC"/>
                </a:solidFill>
              </a:rPr>
              <a:t>More info on Actus Software:</a:t>
            </a:r>
            <a:endParaRPr lang="en-US" sz="1400" kern="0" dirty="0"/>
          </a:p>
          <a:p>
            <a:pPr marL="314325" lvl="1" indent="0" eaLnBrk="1" hangingPunct="1">
              <a:lnSpc>
                <a:spcPct val="75000"/>
              </a:lnSpc>
            </a:pPr>
            <a:r>
              <a:rPr lang="en-US" kern="0" dirty="0" smtClean="0">
                <a:solidFill>
                  <a:srgbClr val="C00000"/>
                </a:solidFill>
                <a:hlinkClick r:id="rId3"/>
              </a:rPr>
              <a:t>www.Actus-Software.com</a:t>
            </a:r>
            <a:endParaRPr lang="en-US" sz="1000" kern="0" dirty="0"/>
          </a:p>
          <a:p>
            <a:pPr marL="0" lvl="1" indent="0" eaLnBrk="1" hangingPunct="1">
              <a:lnSpc>
                <a:spcPct val="75000"/>
              </a:lnSpc>
              <a:buClr>
                <a:srgbClr val="000000"/>
              </a:buClr>
              <a:buNone/>
            </a:pPr>
            <a:r>
              <a:rPr lang="en-US" sz="1400" b="1" kern="0" dirty="0">
                <a:solidFill>
                  <a:srgbClr val="0033CC"/>
                </a:solidFill>
              </a:rPr>
              <a:t>About Tim Huckaby…</a:t>
            </a:r>
          </a:p>
          <a:p>
            <a:pPr marL="400050" indent="0" eaLnBrk="1" hangingPunct="1">
              <a:lnSpc>
                <a:spcPct val="75000"/>
              </a:lnSpc>
              <a:buNone/>
            </a:pPr>
            <a:r>
              <a:rPr lang="en-US" sz="1200" kern="0" dirty="0">
                <a:solidFill>
                  <a:srgbClr val="719026"/>
                </a:solidFill>
              </a:rPr>
              <a:t>Founder/Chairman, InterKnowlogy &amp; Actus </a:t>
            </a:r>
            <a:r>
              <a:rPr lang="en-US" sz="1200" kern="0" dirty="0" smtClean="0">
                <a:solidFill>
                  <a:srgbClr val="719026"/>
                </a:solidFill>
              </a:rPr>
              <a:t>Software</a:t>
            </a:r>
            <a:endParaRPr lang="en-US" sz="3200" kern="0" dirty="0" smtClean="0"/>
          </a:p>
          <a:p>
            <a:pPr marL="400050" indent="0" eaLnBrk="1" hangingPunct="1">
              <a:lnSpc>
                <a:spcPct val="70000"/>
              </a:lnSpc>
              <a:buNone/>
            </a:pPr>
            <a:r>
              <a:rPr lang="en-US" sz="1200" kern="0" dirty="0" smtClean="0">
                <a:solidFill>
                  <a:srgbClr val="719026"/>
                </a:solidFill>
              </a:rPr>
              <a:t>Microsoft</a:t>
            </a:r>
            <a:r>
              <a:rPr lang="en-US" sz="1200" kern="0" dirty="0">
                <a:solidFill>
                  <a:srgbClr val="719026"/>
                </a:solidFill>
              </a:rPr>
              <a:t>® </a:t>
            </a:r>
            <a:r>
              <a:rPr lang="en-US" sz="1200" kern="0" dirty="0" smtClean="0">
                <a:solidFill>
                  <a:srgbClr val="719026"/>
                </a:solidFill>
              </a:rPr>
              <a:t>Global Regional </a:t>
            </a:r>
            <a:r>
              <a:rPr lang="en-US" sz="1200" kern="0" dirty="0">
                <a:solidFill>
                  <a:srgbClr val="719026"/>
                </a:solidFill>
              </a:rPr>
              <a:t>Director </a:t>
            </a:r>
            <a:endParaRPr lang="en-US" sz="3200" kern="0" dirty="0"/>
          </a:p>
          <a:p>
            <a:pPr marL="400050" indent="0" eaLnBrk="1" hangingPunct="1">
              <a:lnSpc>
                <a:spcPct val="70000"/>
              </a:lnSpc>
              <a:buNone/>
            </a:pPr>
            <a:r>
              <a:rPr lang="en-US" sz="1200" kern="0" dirty="0">
                <a:solidFill>
                  <a:srgbClr val="719026"/>
                </a:solidFill>
              </a:rPr>
              <a:t>Microsoft® </a:t>
            </a:r>
            <a:r>
              <a:rPr lang="en-US" sz="1200" kern="0" dirty="0" err="1" smtClean="0">
                <a:solidFill>
                  <a:srgbClr val="719026"/>
                </a:solidFill>
              </a:rPr>
              <a:t>AppDev</a:t>
            </a:r>
            <a:r>
              <a:rPr lang="en-US" sz="1200" kern="0" dirty="0" smtClean="0">
                <a:solidFill>
                  <a:srgbClr val="719026"/>
                </a:solidFill>
              </a:rPr>
              <a:t> Partner </a:t>
            </a:r>
            <a:r>
              <a:rPr lang="en-US" sz="1200" kern="0" dirty="0">
                <a:solidFill>
                  <a:srgbClr val="719026"/>
                </a:solidFill>
              </a:rPr>
              <a:t>Advisory Council Founder / Member</a:t>
            </a:r>
            <a:endParaRPr lang="en-US" sz="3200" kern="0" dirty="0"/>
          </a:p>
          <a:p>
            <a:pPr marL="400050" indent="0" eaLnBrk="1" hangingPunct="1">
              <a:lnSpc>
                <a:spcPct val="70000"/>
              </a:lnSpc>
              <a:buNone/>
            </a:pPr>
            <a:r>
              <a:rPr lang="en-US" sz="1200" kern="0" dirty="0">
                <a:solidFill>
                  <a:srgbClr val="719026"/>
                </a:solidFill>
              </a:rPr>
              <a:t>Microsoft® MVP – Kinect for Windows</a:t>
            </a:r>
            <a:endParaRPr lang="en-US" sz="3200" kern="0" dirty="0"/>
          </a:p>
          <a:p>
            <a:pPr marL="400050" indent="0" eaLnBrk="1" hangingPunct="1">
              <a:lnSpc>
                <a:spcPct val="70000"/>
              </a:lnSpc>
              <a:buNone/>
            </a:pPr>
            <a:r>
              <a:rPr lang="en-US" sz="1200" kern="0" dirty="0" smtClean="0">
                <a:solidFill>
                  <a:srgbClr val="719026"/>
                </a:solidFill>
              </a:rPr>
              <a:t>Accomplished Author &amp; Speaker</a:t>
            </a:r>
          </a:p>
          <a:p>
            <a:pPr marL="400050" indent="0" eaLnBrk="1" hangingPunct="1">
              <a:lnSpc>
                <a:spcPct val="70000"/>
              </a:lnSpc>
              <a:buNone/>
            </a:pPr>
            <a:r>
              <a:rPr lang="en-US" sz="1200" kern="0" dirty="0" smtClean="0">
                <a:solidFill>
                  <a:srgbClr val="719026"/>
                </a:solidFill>
              </a:rPr>
              <a:t>Board </a:t>
            </a:r>
            <a:r>
              <a:rPr lang="en-US" sz="1200" kern="0" dirty="0">
                <a:solidFill>
                  <a:srgbClr val="719026"/>
                </a:solidFill>
              </a:rPr>
              <a:t>Member: </a:t>
            </a:r>
            <a:r>
              <a:rPr lang="en-US" sz="1200" kern="0" dirty="0" smtClean="0">
                <a:solidFill>
                  <a:srgbClr val="719026"/>
                </a:solidFill>
              </a:rPr>
              <a:t>Facial Networks</a:t>
            </a:r>
          </a:p>
          <a:p>
            <a:pPr marL="400050" indent="0" eaLnBrk="1" hangingPunct="1">
              <a:lnSpc>
                <a:spcPct val="70000"/>
              </a:lnSpc>
              <a:buNone/>
            </a:pPr>
            <a:r>
              <a:rPr lang="en-US" sz="1200" kern="0" dirty="0" smtClean="0">
                <a:solidFill>
                  <a:srgbClr val="719026"/>
                </a:solidFill>
              </a:rPr>
              <a:t>Board Member: San Diego Fly Fishers</a:t>
            </a:r>
          </a:p>
          <a:p>
            <a:pPr marL="400050" indent="0" eaLnBrk="1" hangingPunct="1">
              <a:lnSpc>
                <a:spcPct val="70000"/>
              </a:lnSpc>
              <a:buNone/>
            </a:pPr>
            <a:endParaRPr lang="en-US" sz="1000" kern="0" dirty="0">
              <a:solidFill>
                <a:srgbClr val="719026"/>
              </a:solidFill>
            </a:endParaRPr>
          </a:p>
          <a:p>
            <a:pPr marL="444104" lvl="2" indent="0" eaLnBrk="1" hangingPunct="1">
              <a:lnSpc>
                <a:spcPct val="75000"/>
              </a:lnSpc>
              <a:buNone/>
            </a:pPr>
            <a:r>
              <a:rPr lang="en-US" sz="1400" b="1" kern="0" dirty="0" smtClean="0">
                <a:solidFill>
                  <a:srgbClr val="0033CC"/>
                </a:solidFill>
                <a:hlinkClick r:id="rId4"/>
              </a:rPr>
              <a:t>www.TimHuckaby.com</a:t>
            </a:r>
            <a:r>
              <a:rPr lang="en-US" sz="1400" b="1" kern="0" dirty="0" smtClean="0">
                <a:solidFill>
                  <a:srgbClr val="0033CC"/>
                </a:solidFill>
              </a:rPr>
              <a:t> </a:t>
            </a:r>
            <a:endParaRPr lang="en-US" sz="1400" b="1" kern="0" dirty="0">
              <a:solidFill>
                <a:srgbClr val="0033CC"/>
              </a:solidFill>
            </a:endParaRPr>
          </a:p>
        </p:txBody>
      </p:sp>
      <p:sp>
        <p:nvSpPr>
          <p:cNvPr id="10" name="Rectangle 11"/>
          <p:cNvSpPr>
            <a:spLocks/>
          </p:cNvSpPr>
          <p:nvPr/>
        </p:nvSpPr>
        <p:spPr bwMode="auto">
          <a:xfrm>
            <a:off x="4551246" y="1262013"/>
            <a:ext cx="4504264" cy="3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0" tIns="0" rIns="0" bIns="0"/>
          <a:lstStyle>
            <a:lvl1pPr marL="431800" indent="-431800"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1pPr>
            <a:lvl2pPr marL="1168400" indent="-346075"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2pPr>
            <a:lvl3pPr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3pPr>
            <a:lvl4pPr marL="1508125"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4pPr>
            <a:lvl5pPr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9pPr>
          </a:lstStyle>
          <a:p>
            <a:pPr marL="0" indent="0" eaLnBrk="1" hangingPunct="1">
              <a:lnSpc>
                <a:spcPct val="75000"/>
              </a:lnSpc>
              <a:spcBef>
                <a:spcPts val="188"/>
              </a:spcBef>
              <a:buClr>
                <a:srgbClr val="0077B0"/>
              </a:buClr>
              <a:buSzPct val="75000"/>
            </a:pPr>
            <a:r>
              <a:rPr lang="en-US" sz="2000" dirty="0">
                <a:solidFill>
                  <a:srgbClr val="0070C0"/>
                </a:solidFill>
                <a:latin typeface="Segoe UI Bold" panose="020B0802040204020203" pitchFamily="34" charset="0"/>
                <a:cs typeface="Segoe UI Bold" panose="020B0802040204020203" pitchFamily="34" charset="0"/>
                <a:sym typeface="Segoe UI Bold" panose="020B0802040204020203" pitchFamily="34" charset="0"/>
              </a:rPr>
              <a:t>Contact Tim:</a:t>
            </a:r>
            <a:r>
              <a:rPr lang="en-US" sz="2000" dirty="0">
                <a:solidFill>
                  <a:schemeClr val="tx2"/>
                </a:solidFill>
                <a:latin typeface="Segoe UI Bold" panose="020B0802040204020203" pitchFamily="34" charset="0"/>
                <a:cs typeface="Segoe UI Bold" panose="020B0802040204020203" pitchFamily="34" charset="0"/>
                <a:sym typeface="Segoe UI Bold" panose="020B0802040204020203" pitchFamily="34" charset="0"/>
              </a:rPr>
              <a:t/>
            </a:r>
            <a:br>
              <a:rPr lang="en-US" sz="2000" dirty="0">
                <a:solidFill>
                  <a:schemeClr val="tx2"/>
                </a:solidFill>
                <a:latin typeface="Segoe UI Bold" panose="020B0802040204020203" pitchFamily="34" charset="0"/>
                <a:cs typeface="Segoe UI Bold" panose="020B0802040204020203" pitchFamily="34" charset="0"/>
                <a:sym typeface="Segoe UI Bold" panose="020B0802040204020203" pitchFamily="34" charset="0"/>
              </a:rPr>
            </a:b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E-mail:</a:t>
            </a:r>
            <a:r>
              <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rPr>
              <a:t> </a:t>
            </a:r>
            <a:r>
              <a:rPr lang="en-US" sz="2000" dirty="0">
                <a:solidFill>
                  <a:srgbClr val="0033CC"/>
                </a:solidFill>
                <a:latin typeface="Calibri" panose="020F0502020204030204" pitchFamily="34" charset="0"/>
                <a:sym typeface="Calibri" panose="020F0502020204030204" pitchFamily="34" charset="0"/>
              </a:rPr>
              <a:t>			</a:t>
            </a:r>
            <a:r>
              <a:rPr lang="en-US" sz="1400" dirty="0">
                <a:solidFill>
                  <a:srgbClr val="000099"/>
                </a:solidFill>
                <a:latin typeface="Calibri Bold" panose="020F0702030404030204" pitchFamily="34" charset="0"/>
                <a:sym typeface="Calibri Bold" panose="020F0702030404030204" pitchFamily="34" charset="0"/>
                <a:hlinkClick r:id="rId5"/>
              </a:rPr>
              <a:t>TimHuck@InterKnowlogy.com</a:t>
            </a:r>
            <a:endParaRPr lang="en-US" sz="1400" dirty="0">
              <a:solidFill>
                <a:srgbClr val="000099"/>
              </a:solidFill>
              <a:latin typeface="Calibri Bold" panose="020F0702030404030204" pitchFamily="34" charset="0"/>
              <a:sym typeface="Calibri Bold" panose="020F0702030404030204" pitchFamily="34" charset="0"/>
            </a:endParaRPr>
          </a:p>
          <a:p>
            <a:pPr marL="0" indent="0" algn="r" eaLnBrk="1" hangingPunct="1">
              <a:lnSpc>
                <a:spcPct val="75000"/>
              </a:lnSpc>
              <a:spcBef>
                <a:spcPts val="244"/>
              </a:spcBef>
              <a:buSzPct val="155000"/>
            </a:pPr>
            <a:r>
              <a:rPr lang="en-US" sz="1400" dirty="0">
                <a:solidFill>
                  <a:srgbClr val="000099"/>
                </a:solidFill>
                <a:latin typeface="Calibri Bold" panose="020F0702030404030204" pitchFamily="34" charset="0"/>
                <a:sym typeface="Calibri Bold" panose="020F0702030404030204" pitchFamily="34" charset="0"/>
                <a:hlinkClick r:id="rId6"/>
              </a:rPr>
              <a:t>TimH@Actus-Software.com</a:t>
            </a:r>
            <a:endParaRPr lang="en-US" sz="1400" dirty="0">
              <a:solidFill>
                <a:srgbClr val="D6D8E7"/>
              </a:solidFill>
              <a:latin typeface="Lucida Sans" panose="020B0602030504020204" pitchFamily="34" charset="0"/>
              <a:sym typeface="Lucida Sans" panose="020B0602030504020204" pitchFamily="34" charset="0"/>
            </a:endParaRPr>
          </a:p>
          <a:p>
            <a:pPr marL="0" indent="0" eaLnBrk="1" hangingPunct="1">
              <a:lnSpc>
                <a:spcPct val="75000"/>
              </a:lnSpc>
              <a:spcBef>
                <a:spcPts val="188"/>
              </a:spcBef>
              <a:buClr>
                <a:srgbClr val="0077B0"/>
              </a:buClr>
            </a:pP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Phone: </a:t>
            </a:r>
            <a:endPar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endParaRPr>
          </a:p>
          <a:p>
            <a:pPr lvl="1" eaLnBrk="1" hangingPunct="1">
              <a:lnSpc>
                <a:spcPct val="75000"/>
              </a:lnSpc>
              <a:spcBef>
                <a:spcPts val="244"/>
              </a:spcBef>
              <a:buSzPct val="64000"/>
              <a:buFontTx/>
              <a:buChar char="•"/>
            </a:pP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Office</a:t>
            </a:r>
            <a:r>
              <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rPr>
              <a:t>: </a:t>
            </a:r>
            <a:r>
              <a:rPr lang="en-US" sz="1400" dirty="0">
                <a:solidFill>
                  <a:srgbClr val="719026"/>
                </a:solidFill>
                <a:latin typeface="Calibri Bold" panose="020F0702030404030204" pitchFamily="34" charset="0"/>
                <a:sym typeface="Calibri Bold" panose="020F0702030404030204" pitchFamily="34" charset="0"/>
              </a:rPr>
              <a:t>760-444-8640</a:t>
            </a:r>
            <a:endParaRPr lang="en-US" sz="2000" dirty="0">
              <a:solidFill>
                <a:srgbClr val="D8D8D8"/>
              </a:solidFill>
              <a:latin typeface="Calibri" panose="020F0502020204030204" pitchFamily="34" charset="0"/>
              <a:sym typeface="Calibri" panose="020F0502020204030204" pitchFamily="34" charset="0"/>
            </a:endParaRPr>
          </a:p>
          <a:p>
            <a:pPr lvl="1" eaLnBrk="1" hangingPunct="1">
              <a:lnSpc>
                <a:spcPct val="75000"/>
              </a:lnSpc>
              <a:spcBef>
                <a:spcPts val="244"/>
              </a:spcBef>
              <a:buSzPct val="64000"/>
              <a:buFontTx/>
              <a:buChar char="•"/>
            </a:pP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Mobile:</a:t>
            </a:r>
            <a:r>
              <a:rPr lang="en-US" sz="1400" dirty="0">
                <a:solidFill>
                  <a:srgbClr val="D8D8D8"/>
                </a:solidFill>
                <a:latin typeface="Calibri" panose="020F0502020204030204" pitchFamily="34" charset="0"/>
                <a:sym typeface="Calibri" panose="020F0502020204030204" pitchFamily="34" charset="0"/>
              </a:rPr>
              <a:t>: </a:t>
            </a:r>
            <a:r>
              <a:rPr lang="en-US" sz="1400" dirty="0">
                <a:solidFill>
                  <a:srgbClr val="719026"/>
                </a:solidFill>
                <a:latin typeface="Calibri Bold" panose="020F0702030404030204" pitchFamily="34" charset="0"/>
                <a:sym typeface="Calibri Bold" panose="020F0702030404030204" pitchFamily="34" charset="0"/>
              </a:rPr>
              <a:t>619 990 9200</a:t>
            </a:r>
            <a:endParaRPr lang="en-US" sz="2000" dirty="0">
              <a:solidFill>
                <a:srgbClr val="D8D8D8"/>
              </a:solidFill>
              <a:latin typeface="Calibri" panose="020F0502020204030204" pitchFamily="34" charset="0"/>
              <a:sym typeface="Calibri" panose="020F0502020204030204" pitchFamily="34" charset="0"/>
            </a:endParaRPr>
          </a:p>
          <a:p>
            <a:pPr eaLnBrk="1" hangingPunct="1">
              <a:lnSpc>
                <a:spcPct val="75000"/>
              </a:lnSpc>
              <a:spcBef>
                <a:spcPts val="281"/>
              </a:spcBef>
            </a:pP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Blog:</a:t>
            </a:r>
          </a:p>
          <a:p>
            <a:pPr eaLnBrk="1" hangingPunct="1">
              <a:lnSpc>
                <a:spcPct val="75000"/>
              </a:lnSpc>
              <a:spcBef>
                <a:spcPts val="281"/>
              </a:spcBef>
            </a:pPr>
            <a:r>
              <a:rPr lang="en-US" sz="1400" dirty="0">
                <a:solidFill>
                  <a:srgbClr val="719026"/>
                </a:solidFill>
                <a:latin typeface="Calibri Bold" panose="020F0702030404030204" pitchFamily="34" charset="0"/>
                <a:sym typeface="Calibri Bold" panose="020F0702030404030204" pitchFamily="34" charset="0"/>
              </a:rPr>
              <a:t>http://team.interknowlogy.com/blogs/timhuckaby</a:t>
            </a:r>
            <a:endParaRPr lang="en-US" sz="2000" dirty="0">
              <a:solidFill>
                <a:srgbClr val="D8D8D8"/>
              </a:solidFill>
              <a:latin typeface="Calibri" panose="020F0502020204030204" pitchFamily="34" charset="0"/>
              <a:sym typeface="Calibri" panose="020F0502020204030204" pitchFamily="34" charset="0"/>
            </a:endParaRPr>
          </a:p>
          <a:p>
            <a:pPr eaLnBrk="1" hangingPunct="1">
              <a:lnSpc>
                <a:spcPct val="75000"/>
              </a:lnSpc>
              <a:spcBef>
                <a:spcPts val="281"/>
              </a:spcBef>
            </a:pPr>
            <a:endParaRPr lang="en-US" sz="1400" dirty="0">
              <a:solidFill>
                <a:srgbClr val="0033CC"/>
              </a:solidFill>
              <a:latin typeface="Lucida Sans" panose="020B0602030504020204" pitchFamily="34" charset="0"/>
              <a:sym typeface="Lucida Sans" panose="020B0602030504020204" pitchFamily="34" charset="0"/>
            </a:endParaRPr>
          </a:p>
          <a:p>
            <a:pPr eaLnBrk="1" hangingPunct="1">
              <a:lnSpc>
                <a:spcPct val="75000"/>
              </a:lnSpc>
              <a:spcBef>
                <a:spcPts val="281"/>
              </a:spcBef>
            </a:pPr>
            <a:r>
              <a:rPr lang="en-US" sz="1400" dirty="0" err="1">
                <a:solidFill>
                  <a:srgbClr val="0033CC"/>
                </a:solidFill>
                <a:latin typeface="Segoe UI Bold" panose="020B0802040204020203" pitchFamily="34" charset="0"/>
                <a:cs typeface="Segoe UI Bold" panose="020B0802040204020203" pitchFamily="34" charset="0"/>
                <a:sym typeface="Lucida Sans" panose="020B0602030504020204" pitchFamily="34" charset="0"/>
              </a:rPr>
              <a:t>FaceBook</a:t>
            </a: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a:t>
            </a:r>
            <a:endPar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endParaRPr>
          </a:p>
          <a:p>
            <a:pPr eaLnBrk="1" hangingPunct="1">
              <a:lnSpc>
                <a:spcPct val="75000"/>
              </a:lnSpc>
              <a:spcBef>
                <a:spcPts val="244"/>
              </a:spcBef>
            </a:pPr>
            <a:r>
              <a:rPr lang="en-US" sz="1400" dirty="0">
                <a:solidFill>
                  <a:srgbClr val="719026"/>
                </a:solidFill>
                <a:latin typeface="Calibri Bold" panose="020F0702030404030204" pitchFamily="34" charset="0"/>
                <a:sym typeface="Calibri Bold" panose="020F0702030404030204" pitchFamily="34" charset="0"/>
              </a:rPr>
              <a:t>http://www.facebook.com/Tim.Huckaby.Carlsbad</a:t>
            </a:r>
            <a:endParaRPr lang="en-US" sz="2000" dirty="0">
              <a:solidFill>
                <a:srgbClr val="D8D8D8"/>
              </a:solidFill>
              <a:latin typeface="Calibri" panose="020F0502020204030204" pitchFamily="34" charset="0"/>
              <a:sym typeface="Calibri" panose="020F0502020204030204" pitchFamily="34" charset="0"/>
            </a:endParaRPr>
          </a:p>
          <a:p>
            <a:pPr eaLnBrk="1" hangingPunct="1">
              <a:lnSpc>
                <a:spcPct val="75000"/>
              </a:lnSpc>
              <a:spcBef>
                <a:spcPts val="281"/>
              </a:spcBef>
            </a:pPr>
            <a:endParaRPr lang="en-US" sz="1400" dirty="0">
              <a:solidFill>
                <a:srgbClr val="0033CC"/>
              </a:solidFill>
              <a:latin typeface="Lucida Sans" panose="020B0602030504020204" pitchFamily="34" charset="0"/>
              <a:sym typeface="Lucida Sans" panose="020B0602030504020204" pitchFamily="34" charset="0"/>
            </a:endParaRPr>
          </a:p>
          <a:p>
            <a:pPr eaLnBrk="1" hangingPunct="1">
              <a:lnSpc>
                <a:spcPct val="75000"/>
              </a:lnSpc>
              <a:spcBef>
                <a:spcPts val="281"/>
              </a:spcBef>
            </a:pPr>
            <a:r>
              <a:rPr lang="en-US" sz="1400" dirty="0">
                <a:solidFill>
                  <a:srgbClr val="0033CC"/>
                </a:solidFill>
                <a:latin typeface="Segoe UI Bold" panose="020B0802040204020203" pitchFamily="34" charset="0"/>
                <a:cs typeface="Segoe UI Bold" panose="020B0802040204020203" pitchFamily="34" charset="0"/>
                <a:sym typeface="Lucida Sans" panose="020B0602030504020204" pitchFamily="34" charset="0"/>
              </a:rPr>
              <a:t>LinkedIn:</a:t>
            </a:r>
            <a:endPar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endParaRPr>
          </a:p>
          <a:p>
            <a:pPr eaLnBrk="1" hangingPunct="1">
              <a:lnSpc>
                <a:spcPct val="75000"/>
              </a:lnSpc>
              <a:spcBef>
                <a:spcPts val="244"/>
              </a:spcBef>
            </a:pPr>
            <a:r>
              <a:rPr lang="en-US" sz="1400" dirty="0">
                <a:solidFill>
                  <a:srgbClr val="719026"/>
                </a:solidFill>
                <a:latin typeface="Calibri Bold" panose="020F0702030404030204" pitchFamily="34" charset="0"/>
                <a:sym typeface="Calibri Bold" panose="020F0702030404030204" pitchFamily="34" charset="0"/>
              </a:rPr>
              <a:t>http://www.linkedin.com/in/timhuckaby</a:t>
            </a:r>
            <a:endParaRPr lang="en-US" sz="2000" dirty="0">
              <a:solidFill>
                <a:srgbClr val="D8D8D8"/>
              </a:solidFill>
              <a:latin typeface="Calibri" panose="020F0502020204030204" pitchFamily="34" charset="0"/>
              <a:sym typeface="Calibri" panose="020F0502020204030204" pitchFamily="34" charset="0"/>
            </a:endParaRPr>
          </a:p>
          <a:p>
            <a:pPr eaLnBrk="1" hangingPunct="1">
              <a:lnSpc>
                <a:spcPct val="75000"/>
              </a:lnSpc>
              <a:spcBef>
                <a:spcPts val="281"/>
              </a:spcBef>
            </a:pPr>
            <a:endParaRPr lang="en-US" sz="1400" dirty="0">
              <a:solidFill>
                <a:srgbClr val="0033CC"/>
              </a:solidFill>
              <a:latin typeface="Calibri" panose="020F0502020204030204" pitchFamily="34" charset="0"/>
              <a:sym typeface="Calibri" panose="020F0502020204030204" pitchFamily="34" charset="0"/>
            </a:endParaRPr>
          </a:p>
          <a:p>
            <a:pPr eaLnBrk="1" hangingPunct="1">
              <a:lnSpc>
                <a:spcPct val="75000"/>
              </a:lnSpc>
              <a:spcBef>
                <a:spcPts val="281"/>
              </a:spcBef>
            </a:pPr>
            <a:r>
              <a:rPr lang="en-US" sz="1400" dirty="0">
                <a:solidFill>
                  <a:srgbClr val="0033CC"/>
                </a:solidFill>
                <a:latin typeface="Segoe UI Bold" panose="020B0802040204020203" pitchFamily="34" charset="0"/>
                <a:cs typeface="Segoe UI Bold" panose="020B0802040204020203" pitchFamily="34" charset="0"/>
                <a:sym typeface="Calibri" panose="020F0502020204030204" pitchFamily="34" charset="0"/>
              </a:rPr>
              <a:t>Twitter: </a:t>
            </a:r>
            <a:r>
              <a:rPr lang="en-US" sz="1400" dirty="0">
                <a:solidFill>
                  <a:srgbClr val="719026"/>
                </a:solidFill>
                <a:latin typeface="Calibri Bold" panose="020F0702030404030204" pitchFamily="34" charset="0"/>
                <a:sym typeface="Calibri Bold" panose="020F0702030404030204" pitchFamily="34" charset="0"/>
              </a:rPr>
              <a:t>@</a:t>
            </a:r>
            <a:r>
              <a:rPr lang="en-US" sz="1400" dirty="0" err="1">
                <a:solidFill>
                  <a:srgbClr val="719026"/>
                </a:solidFill>
                <a:latin typeface="Calibri Bold" panose="020F0702030404030204" pitchFamily="34" charset="0"/>
                <a:sym typeface="Calibri Bold" panose="020F0702030404030204" pitchFamily="34" charset="0"/>
              </a:rPr>
              <a:t>TimHuckaby</a:t>
            </a:r>
            <a:endParaRPr lang="en-US" sz="1400" dirty="0">
              <a:solidFill>
                <a:srgbClr val="719026"/>
              </a:solidFill>
              <a:latin typeface="Calibri Bold" panose="020F0702030404030204" pitchFamily="34" charset="0"/>
              <a:sym typeface="Calibri Bold" panose="020F0702030404030204" pitchFamily="34" charset="0"/>
            </a:endParaRPr>
          </a:p>
        </p:txBody>
      </p:sp>
      <p:pic>
        <p:nvPicPr>
          <p:cNvPr id="1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00449" y="60721"/>
            <a:ext cx="1455061" cy="25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2"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71187" y="347856"/>
            <a:ext cx="784323" cy="35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 name="Group 1"/>
          <p:cNvGrpSpPr/>
          <p:nvPr/>
        </p:nvGrpSpPr>
        <p:grpSpPr>
          <a:xfrm>
            <a:off x="2906908" y="65473"/>
            <a:ext cx="3698658" cy="1109255"/>
            <a:chOff x="1608622" y="10629"/>
            <a:chExt cx="4623923" cy="1553413"/>
          </a:xfrm>
        </p:grpSpPr>
        <p:sp>
          <p:nvSpPr>
            <p:cNvPr id="13" name="Rectangle 1"/>
            <p:cNvSpPr>
              <a:spLocks/>
            </p:cNvSpPr>
            <p:nvPr/>
          </p:nvSpPr>
          <p:spPr bwMode="auto">
            <a:xfrm>
              <a:off x="1651020" y="10629"/>
              <a:ext cx="4581525" cy="1553413"/>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defTabSz="685800" eaLnBrk="1" fontAlgn="auto" hangingPunct="1">
                <a:spcBef>
                  <a:spcPts val="0"/>
                </a:spcBef>
                <a:spcAft>
                  <a:spcPts val="0"/>
                </a:spcAft>
                <a:buClrTx/>
                <a:buSzTx/>
                <a:defRPr/>
              </a:pPr>
              <a:endParaRPr lang="en-US" sz="3150" kern="0"/>
            </a:p>
          </p:txBody>
        </p:sp>
        <p:sp>
          <p:nvSpPr>
            <p:cNvPr id="194567" name="Rectangle 6"/>
            <p:cNvSpPr>
              <a:spLocks noGrp="1" noChangeArrowheads="1"/>
            </p:cNvSpPr>
            <p:nvPr>
              <p:ph type="title" idx="4294967295"/>
            </p:nvPr>
          </p:nvSpPr>
          <p:spPr>
            <a:xfrm>
              <a:off x="1608622" y="283268"/>
              <a:ext cx="4495193" cy="1088789"/>
            </a:xfrm>
          </p:spPr>
          <p:txBody>
            <a:bodyPr anchor="ctr"/>
            <a:lstStyle/>
            <a:p>
              <a:pPr eaLnBrk="1" hangingPunct="1"/>
              <a:r>
                <a:rPr lang="en-US" sz="4000" b="1" dirty="0">
                  <a:solidFill>
                    <a:schemeClr val="bg1"/>
                  </a:solidFill>
                </a:rPr>
                <a:t>Tim Huckaby</a:t>
              </a:r>
            </a:p>
          </p:txBody>
        </p:sp>
      </p:grpSp>
      <p:sp>
        <p:nvSpPr>
          <p:cNvPr id="15" name="Rectangle 3"/>
          <p:cNvSpPr>
            <a:spLocks/>
          </p:cNvSpPr>
          <p:nvPr/>
        </p:nvSpPr>
        <p:spPr bwMode="auto">
          <a:xfrm>
            <a:off x="1909222" y="60721"/>
            <a:ext cx="1031600" cy="1107182"/>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pic>
        <p:nvPicPr>
          <p:cNvPr id="14"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83053" y="400050"/>
            <a:ext cx="6143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9429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533900" y="854075"/>
            <a:ext cx="4610100" cy="1393825"/>
          </a:xfrm>
        </p:spPr>
        <p:txBody>
          <a:bodyPr>
            <a:normAutofit/>
          </a:bodyPr>
          <a:lstStyle/>
          <a:p>
            <a:pPr marL="171446" lvl="1" indent="-171446" defTabSz="685800">
              <a:spcBef>
                <a:spcPts val="450"/>
              </a:spcBef>
              <a:buClr>
                <a:srgbClr val="7599A6"/>
              </a:buClr>
              <a:buSzPct val="100000"/>
              <a:buFont typeface="Maven Pro Regular" pitchFamily="-103" charset="0"/>
              <a:buChar char="◦"/>
            </a:pPr>
            <a:r>
              <a:rPr lang="en-US" sz="1600" dirty="0" smtClean="0">
                <a:solidFill>
                  <a:srgbClr val="7599A6"/>
                </a:solidFill>
                <a:latin typeface="Maven Pro Regular" pitchFamily="-103" charset="0"/>
                <a:sym typeface="Maven Pro Regular" pitchFamily="-103" charset="0"/>
              </a:rPr>
              <a:t>InterKnowlogy </a:t>
            </a:r>
            <a:r>
              <a:rPr lang="en-US" sz="1600" dirty="0">
                <a:solidFill>
                  <a:srgbClr val="7599A6"/>
                </a:solidFill>
                <a:latin typeface="Maven Pro Regular" pitchFamily="-103" charset="0"/>
                <a:sym typeface="Maven Pro Regular" pitchFamily="-103" charset="0"/>
              </a:rPr>
              <a:t>Chairman/Founder</a:t>
            </a:r>
          </a:p>
          <a:p>
            <a:pPr marL="171446" lvl="1" indent="-171446" defTabSz="685800">
              <a:spcBef>
                <a:spcPts val="450"/>
              </a:spcBef>
              <a:buClr>
                <a:srgbClr val="7599A6"/>
              </a:buClr>
              <a:buSzPct val="100000"/>
              <a:buFont typeface="Maven Pro Regular" pitchFamily="-103" charset="0"/>
              <a:buChar char="◦"/>
            </a:pPr>
            <a:r>
              <a:rPr lang="en-US" sz="1600" dirty="0">
                <a:solidFill>
                  <a:srgbClr val="7599A6"/>
                </a:solidFill>
                <a:latin typeface="Maven Pro Regular" pitchFamily="-103" charset="0"/>
                <a:sym typeface="Maven Pro Regular" pitchFamily="-103" charset="0"/>
              </a:rPr>
              <a:t>Actus Interactive Software </a:t>
            </a:r>
            <a:r>
              <a:rPr lang="en-US" sz="1600" dirty="0" smtClean="0">
                <a:solidFill>
                  <a:srgbClr val="7599A6"/>
                </a:solidFill>
                <a:latin typeface="Maven Pro Regular" pitchFamily="-103" charset="0"/>
                <a:sym typeface="Maven Pro Regular" pitchFamily="-103" charset="0"/>
              </a:rPr>
              <a:t>Chairman/Founder</a:t>
            </a:r>
          </a:p>
          <a:p>
            <a:pPr marL="171446" lvl="1" indent="-171446" defTabSz="685800">
              <a:spcBef>
                <a:spcPts val="450"/>
              </a:spcBef>
              <a:buClr>
                <a:srgbClr val="7599A6"/>
              </a:buClr>
              <a:buSzPct val="100000"/>
              <a:buFont typeface="Maven Pro Regular" pitchFamily="-103" charset="0"/>
              <a:buChar char="◦"/>
            </a:pPr>
            <a:r>
              <a:rPr lang="en-US" sz="1600" dirty="0" smtClean="0">
                <a:solidFill>
                  <a:srgbClr val="7599A6"/>
                </a:solidFill>
                <a:latin typeface="Maven Pro Regular" pitchFamily="-103" charset="0"/>
                <a:sym typeface="Maven Pro Regular" pitchFamily="-103" charset="0"/>
              </a:rPr>
              <a:t>Microsoft RD &amp; MVP</a:t>
            </a:r>
            <a:endParaRPr lang="en-US" sz="1600" dirty="0">
              <a:solidFill>
                <a:srgbClr val="7599A6"/>
              </a:solidFill>
              <a:latin typeface="Maven Pro Regular" pitchFamily="-103" charset="0"/>
              <a:sym typeface="Maven Pro Regular" pitchFamily="-103" charset="0"/>
            </a:endParaRPr>
          </a:p>
        </p:txBody>
      </p:sp>
      <p:sp>
        <p:nvSpPr>
          <p:cNvPr id="4" name="Rectangle 11"/>
          <p:cNvSpPr>
            <a:spLocks/>
          </p:cNvSpPr>
          <p:nvPr/>
        </p:nvSpPr>
        <p:spPr bwMode="auto">
          <a:xfrm>
            <a:off x="4655497" y="2309475"/>
            <a:ext cx="4366260" cy="267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0" tIns="0" rIns="0" bIns="0"/>
          <a:lstStyle>
            <a:lvl1pPr marL="431800" indent="-431800"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1pPr>
            <a:lvl2pPr marL="1168400" indent="-346075"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2pPr>
            <a:lvl3pPr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3pPr>
            <a:lvl4pPr marL="1508125"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4pPr>
            <a:lvl5pPr eaLnBrk="0" hangingPunct="0">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tabLst>
                <a:tab pos="1384300" algn="l"/>
                <a:tab pos="1701800" algn="l"/>
                <a:tab pos="2070100" algn="l"/>
              </a:tabLst>
              <a:defRPr sz="4200">
                <a:solidFill>
                  <a:srgbClr val="000000"/>
                </a:solidFill>
                <a:latin typeface="Gill Sans" pitchFamily="-103" charset="0"/>
                <a:ea typeface="ヒラギノ角ゴ ProN W3" pitchFamily="-103" charset="-128"/>
                <a:sym typeface="Gill Sans" pitchFamily="-103" charset="0"/>
              </a:defRPr>
            </a:lvl9pPr>
          </a:lstStyle>
          <a:p>
            <a:pPr marL="0" indent="0" eaLnBrk="1" hangingPunct="1">
              <a:lnSpc>
                <a:spcPct val="75000"/>
              </a:lnSpc>
              <a:spcBef>
                <a:spcPts val="188"/>
              </a:spcBef>
              <a:buClr>
                <a:srgbClr val="0077B0"/>
              </a:buClr>
              <a:buSzPct val="75000"/>
            </a:pP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E-mail:</a:t>
            </a:r>
            <a:r>
              <a:rPr lang="en-US" sz="1400" dirty="0">
                <a:solidFill>
                  <a:srgbClr val="0033CC"/>
                </a:solidFill>
                <a:latin typeface="Segoe UI" panose="020B0502040204020203" pitchFamily="34" charset="0"/>
                <a:cs typeface="Segoe UI" panose="020B0502040204020203" pitchFamily="34" charset="0"/>
                <a:sym typeface="Calibri" panose="020F0502020204030204" pitchFamily="34" charset="0"/>
              </a:rPr>
              <a:t> </a:t>
            </a:r>
            <a:r>
              <a:rPr lang="en-US" sz="2400" dirty="0">
                <a:solidFill>
                  <a:srgbClr val="0033CC"/>
                </a:solidFill>
                <a:latin typeface="Segoe UI" panose="020B0502040204020203" pitchFamily="34" charset="0"/>
                <a:cs typeface="Segoe UI" panose="020B0502040204020203" pitchFamily="34" charset="0"/>
                <a:sym typeface="Calibri" panose="020F0502020204030204" pitchFamily="34" charset="0"/>
              </a:rPr>
              <a:t> </a:t>
            </a:r>
            <a:r>
              <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3"/>
              </a:rPr>
              <a:t>TimHuck@InterKnowlogy.com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a:p>
            <a:pPr marL="0" indent="0" eaLnBrk="1" hangingPunct="1">
              <a:lnSpc>
                <a:spcPct val="75000"/>
              </a:lnSpc>
              <a:spcBef>
                <a:spcPts val="188"/>
              </a:spcBef>
              <a:buClr>
                <a:srgbClr val="0077B0"/>
              </a:buClr>
              <a:buSzPct val="75000"/>
            </a:pPr>
            <a:r>
              <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rPr>
              <a:t>               </a:t>
            </a:r>
            <a:r>
              <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hlinkClick r:id="rId4"/>
              </a:rPr>
              <a:t>TimH@Actus-Software.com</a:t>
            </a:r>
            <a:endParaRPr lang="en-US" sz="1400" dirty="0">
              <a:solidFill>
                <a:srgbClr val="000099"/>
              </a:solidFill>
              <a:latin typeface="Segoe UI" panose="020B0502040204020203" pitchFamily="34" charset="0"/>
              <a:cs typeface="Segoe UI" panose="020B0502040204020203" pitchFamily="34" charset="0"/>
              <a:sym typeface="Calibri Bold" panose="020F0702030404030204" pitchFamily="34" charset="0"/>
            </a:endParaRPr>
          </a:p>
          <a:p>
            <a:pPr marL="0" indent="0" eaLnBrk="1" hangingPunct="1">
              <a:lnSpc>
                <a:spcPct val="75000"/>
              </a:lnSpc>
              <a:spcBef>
                <a:spcPts val="188"/>
              </a:spcBef>
              <a:buClr>
                <a:srgbClr val="0077B0"/>
              </a:buClr>
              <a:buSzPct val="75000"/>
            </a:pPr>
            <a:endParaRPr lang="en-US" sz="1200" dirty="0">
              <a:solidFill>
                <a:srgbClr val="D6D8E7"/>
              </a:solidFill>
              <a:latin typeface="Segoe UI" panose="020B0502040204020203" pitchFamily="34" charset="0"/>
              <a:cs typeface="Segoe UI" panose="020B0502040204020203" pitchFamily="34" charset="0"/>
              <a:sym typeface="Lucida Sans" panose="020B0602030504020204" pitchFamily="34" charset="0"/>
            </a:endParaRPr>
          </a:p>
          <a:p>
            <a:pPr marL="0" indent="0" eaLnBrk="1" hangingPunct="1">
              <a:lnSpc>
                <a:spcPct val="75000"/>
              </a:lnSpc>
              <a:spcBef>
                <a:spcPts val="0"/>
              </a:spcBef>
              <a:buClr>
                <a:srgbClr val="0077B0"/>
              </a:buClr>
            </a:pP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Phone: </a:t>
            </a:r>
            <a:r>
              <a:rPr lang="en-US" sz="1400" dirty="0" smtClean="0">
                <a:solidFill>
                  <a:srgbClr val="0033CC"/>
                </a:solidFill>
                <a:latin typeface="Segoe UI" panose="020B0502040204020203" pitchFamily="34" charset="0"/>
                <a:cs typeface="Segoe UI" panose="020B0502040204020203" pitchFamily="34" charset="0"/>
                <a:sym typeface="Lucida Sans" panose="020B0602030504020204" pitchFamily="34" charset="0"/>
              </a:rPr>
              <a:t>Mobile</a:t>
            </a: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a:t>
            </a:r>
            <a:r>
              <a:rPr lang="en-US" sz="1800" dirty="0">
                <a:solidFill>
                  <a:srgbClr val="D8D8D8"/>
                </a:solidFill>
                <a:latin typeface="Segoe UI" panose="020B0502040204020203" pitchFamily="34" charset="0"/>
                <a:cs typeface="Segoe UI" panose="020B0502040204020203" pitchFamily="34" charset="0"/>
                <a:sym typeface="Calibri" panose="020F0502020204030204" pitchFamily="34" charset="0"/>
              </a:rPr>
              <a:t>: </a:t>
            </a:r>
            <a:r>
              <a:rPr lang="en-US" sz="1400" dirty="0">
                <a:solidFill>
                  <a:srgbClr val="008080"/>
                </a:solidFill>
                <a:latin typeface="Segoe UI" panose="020B0502040204020203" pitchFamily="34" charset="0"/>
                <a:cs typeface="Segoe UI" panose="020B0502040204020203" pitchFamily="34" charset="0"/>
                <a:sym typeface="Calibri" panose="020F0502020204030204" pitchFamily="34" charset="0"/>
              </a:rPr>
              <a:t>+1 </a:t>
            </a:r>
            <a:r>
              <a:rPr lang="en-US" sz="1400" dirty="0" smtClean="0">
                <a:solidFill>
                  <a:srgbClr val="008080"/>
                </a:solidFill>
                <a:latin typeface="Segoe UI" panose="020B0502040204020203" pitchFamily="34" charset="0"/>
                <a:cs typeface="Segoe UI" panose="020B0502040204020203" pitchFamily="34" charset="0"/>
                <a:sym typeface="Calibri Bold" panose="020F0702030404030204" pitchFamily="34" charset="0"/>
              </a:rPr>
              <a:t>619 </a:t>
            </a:r>
            <a:r>
              <a:rPr lang="en-US" sz="1400" dirty="0">
                <a:solidFill>
                  <a:srgbClr val="008080"/>
                </a:solidFill>
                <a:latin typeface="Segoe UI" panose="020B0502040204020203" pitchFamily="34" charset="0"/>
                <a:cs typeface="Segoe UI" panose="020B0502040204020203" pitchFamily="34" charset="0"/>
                <a:sym typeface="Calibri Bold" panose="020F0702030404030204" pitchFamily="34" charset="0"/>
              </a:rPr>
              <a:t>990 9200</a:t>
            </a:r>
            <a:endParaRPr lang="en-US" sz="1400" dirty="0">
              <a:solidFill>
                <a:srgbClr val="008080"/>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Blog:</a:t>
            </a:r>
          </a:p>
          <a:p>
            <a:pPr eaLnBrk="1" hangingPunct="1">
              <a:lnSpc>
                <a:spcPct val="75000"/>
              </a:lnSpc>
              <a:spcBef>
                <a:spcPts val="281"/>
              </a:spcBef>
            </a:pPr>
            <a:r>
              <a:rPr lang="en-US" sz="1200" dirty="0">
                <a:solidFill>
                  <a:srgbClr val="008080"/>
                </a:solidFill>
                <a:latin typeface="Segoe UI" panose="020B0502040204020203" pitchFamily="34" charset="0"/>
                <a:cs typeface="Segoe UI" panose="020B0502040204020203" pitchFamily="34" charset="0"/>
                <a:sym typeface="Calibri Bold" panose="020F0702030404030204" pitchFamily="34" charset="0"/>
              </a:rPr>
              <a:t>http://team.interknowlogy.com/blogs/timhuckaby</a:t>
            </a:r>
            <a:endParaRPr lang="en-US" sz="1200" dirty="0">
              <a:solidFill>
                <a:srgbClr val="008080"/>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400" dirty="0" err="1">
                <a:solidFill>
                  <a:srgbClr val="0033CC"/>
                </a:solidFill>
                <a:latin typeface="Segoe UI" panose="020B0502040204020203" pitchFamily="34" charset="0"/>
                <a:cs typeface="Segoe UI" panose="020B0502040204020203" pitchFamily="34" charset="0"/>
                <a:sym typeface="Lucida Sans" panose="020B0602030504020204" pitchFamily="34" charset="0"/>
              </a:rPr>
              <a:t>FaceBook</a:t>
            </a: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a:t>
            </a:r>
            <a:endParaRPr lang="en-US" sz="1400" dirty="0">
              <a:solidFill>
                <a:srgbClr val="0033CC"/>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200" dirty="0">
                <a:solidFill>
                  <a:srgbClr val="008080"/>
                </a:solidFill>
                <a:latin typeface="Segoe UI" panose="020B0502040204020203" pitchFamily="34" charset="0"/>
                <a:cs typeface="Segoe UI" panose="020B0502040204020203" pitchFamily="34" charset="0"/>
                <a:sym typeface="Calibri Bold" panose="020F0702030404030204" pitchFamily="34" charset="0"/>
              </a:rPr>
              <a:t>http://www.facebook.com/Tim.Huckaby.Carlsbad</a:t>
            </a:r>
            <a:endParaRPr lang="en-US" sz="1200" dirty="0">
              <a:solidFill>
                <a:srgbClr val="008080"/>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400" dirty="0">
                <a:solidFill>
                  <a:srgbClr val="0033CC"/>
                </a:solidFill>
                <a:latin typeface="Segoe UI" panose="020B0502040204020203" pitchFamily="34" charset="0"/>
                <a:cs typeface="Segoe UI" panose="020B0502040204020203" pitchFamily="34" charset="0"/>
                <a:sym typeface="Lucida Sans" panose="020B0602030504020204" pitchFamily="34" charset="0"/>
              </a:rPr>
              <a:t>LinkedIn:</a:t>
            </a:r>
            <a:endParaRPr lang="en-US" sz="1400" dirty="0">
              <a:solidFill>
                <a:srgbClr val="0033CC"/>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200" dirty="0">
                <a:solidFill>
                  <a:srgbClr val="008080"/>
                </a:solidFill>
                <a:latin typeface="Segoe UI" panose="020B0502040204020203" pitchFamily="34" charset="0"/>
                <a:cs typeface="Segoe UI" panose="020B0502040204020203" pitchFamily="34" charset="0"/>
                <a:sym typeface="Calibri Bold" panose="020F0702030404030204" pitchFamily="34" charset="0"/>
              </a:rPr>
              <a:t>http://www.linkedin.com/in/timhuckaby</a:t>
            </a:r>
            <a:endParaRPr lang="en-US" sz="1200" dirty="0">
              <a:solidFill>
                <a:srgbClr val="008080"/>
              </a:solidFill>
              <a:latin typeface="Segoe UI" panose="020B0502040204020203" pitchFamily="34" charset="0"/>
              <a:cs typeface="Segoe UI" panose="020B0502040204020203" pitchFamily="34" charset="0"/>
              <a:sym typeface="Calibri" panose="020F0502020204030204" pitchFamily="34" charset="0"/>
            </a:endParaRPr>
          </a:p>
          <a:p>
            <a:pPr eaLnBrk="1" hangingPunct="1">
              <a:lnSpc>
                <a:spcPct val="75000"/>
              </a:lnSpc>
              <a:spcBef>
                <a:spcPts val="281"/>
              </a:spcBef>
            </a:pPr>
            <a:r>
              <a:rPr lang="en-US" sz="1400" dirty="0">
                <a:solidFill>
                  <a:srgbClr val="0033CC"/>
                </a:solidFill>
                <a:latin typeface="Segoe UI" panose="020B0502040204020203" pitchFamily="34" charset="0"/>
                <a:cs typeface="Segoe UI" panose="020B0502040204020203" pitchFamily="34" charset="0"/>
                <a:sym typeface="Calibri" panose="020F0502020204030204" pitchFamily="34" charset="0"/>
              </a:rPr>
              <a:t>Twitter: </a:t>
            </a:r>
            <a:r>
              <a:rPr lang="en-US" sz="1200" dirty="0">
                <a:solidFill>
                  <a:srgbClr val="008080"/>
                </a:solidFill>
                <a:latin typeface="Segoe UI" panose="020B0502040204020203" pitchFamily="34" charset="0"/>
                <a:cs typeface="Segoe UI" panose="020B0502040204020203" pitchFamily="34" charset="0"/>
                <a:sym typeface="Calibri Bold" panose="020F0702030404030204" pitchFamily="34" charset="0"/>
              </a:rPr>
              <a:t>@</a:t>
            </a:r>
            <a:r>
              <a:rPr lang="en-US" sz="1200" dirty="0" err="1">
                <a:solidFill>
                  <a:srgbClr val="008080"/>
                </a:solidFill>
                <a:latin typeface="Segoe UI" panose="020B0502040204020203" pitchFamily="34" charset="0"/>
                <a:cs typeface="Segoe UI" panose="020B0502040204020203" pitchFamily="34" charset="0"/>
                <a:sym typeface="Calibri Bold" panose="020F0702030404030204" pitchFamily="34" charset="0"/>
              </a:rPr>
              <a:t>TimHuckaby</a:t>
            </a:r>
            <a:endParaRPr lang="en-US" sz="1200" dirty="0">
              <a:solidFill>
                <a:srgbClr val="008080"/>
              </a:solidFill>
              <a:latin typeface="Segoe UI" panose="020B0502040204020203" pitchFamily="34" charset="0"/>
              <a:cs typeface="Segoe UI" panose="020B0502040204020203" pitchFamily="34" charset="0"/>
              <a:sym typeface="Calibri Bold" panose="020F070203040403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1651" y="4846211"/>
            <a:ext cx="651794" cy="28338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3744" y="4789751"/>
            <a:ext cx="479785" cy="339848"/>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038" y="1430670"/>
            <a:ext cx="3579992" cy="2357557"/>
          </a:xfrm>
          <a:prstGeom prst="rect">
            <a:avLst/>
          </a:prstGeom>
        </p:spPr>
      </p:pic>
      <p:sp>
        <p:nvSpPr>
          <p:cNvPr id="2" name="Title 1"/>
          <p:cNvSpPr>
            <a:spLocks noGrp="1"/>
          </p:cNvSpPr>
          <p:nvPr>
            <p:ph type="title"/>
          </p:nvPr>
        </p:nvSpPr>
        <p:spPr/>
        <p:txBody>
          <a:bodyPr/>
          <a:lstStyle/>
          <a:p>
            <a:r>
              <a:rPr lang="en-US" b="1" dirty="0">
                <a:solidFill>
                  <a:srgbClr val="6DD7CF"/>
                </a:solidFill>
                <a:latin typeface="Maven Pro Regular" pitchFamily="-103" charset="0"/>
                <a:sym typeface="Maven Pro Regular" pitchFamily="-103" charset="0"/>
              </a:rPr>
              <a:t>Tim </a:t>
            </a:r>
            <a:r>
              <a:rPr lang="en-US" b="1" dirty="0" smtClean="0">
                <a:solidFill>
                  <a:srgbClr val="6DD7CF"/>
                </a:solidFill>
                <a:latin typeface="Maven Pro Regular" pitchFamily="-103" charset="0"/>
                <a:sym typeface="Maven Pro Regular" pitchFamily="-103" charset="0"/>
              </a:rPr>
              <a:t>Huckaby</a:t>
            </a:r>
            <a:endParaRPr lang="en-US" dirty="0"/>
          </a:p>
        </p:txBody>
      </p:sp>
    </p:spTree>
    <p:extLst>
      <p:ext uri="{BB962C8B-B14F-4D97-AF65-F5344CB8AC3E}">
        <p14:creationId xmlns:p14="http://schemas.microsoft.com/office/powerpoint/2010/main" val="84686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241" y="2716022"/>
            <a:ext cx="3429000" cy="2286000"/>
          </a:xfrm>
          <a:prstGeom prst="rect">
            <a:avLst/>
          </a:prstGeom>
        </p:spPr>
      </p:pic>
      <p:pic>
        <p:nvPicPr>
          <p:cNvPr id="139267"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1" y="1"/>
            <a:ext cx="3459957" cy="298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926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9177" y="2600326"/>
            <a:ext cx="3583781"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9274"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05338" y="-16505"/>
            <a:ext cx="3415904"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9275"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6176" y="19050"/>
            <a:ext cx="143946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9277" name="Rectangle 11"/>
          <p:cNvSpPr>
            <a:spLocks/>
          </p:cNvSpPr>
          <p:nvPr/>
        </p:nvSpPr>
        <p:spPr bwMode="auto">
          <a:xfrm>
            <a:off x="1076326" y="2143125"/>
            <a:ext cx="6981825" cy="5715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39278" name="Rectangle 12"/>
          <p:cNvSpPr>
            <a:spLocks noGrp="1" noChangeArrowheads="1"/>
          </p:cNvSpPr>
          <p:nvPr>
            <p:ph type="title" idx="4294967295"/>
          </p:nvPr>
        </p:nvSpPr>
        <p:spPr>
          <a:xfrm>
            <a:off x="2276475" y="2139950"/>
            <a:ext cx="6867525" cy="561975"/>
          </a:xfrm>
        </p:spPr>
        <p:txBody>
          <a:bodyPr/>
          <a:lstStyle/>
          <a:p>
            <a:pPr eaLnBrk="1" hangingPunct="1"/>
            <a:r>
              <a:rPr lang="en-US" sz="2700" b="1" dirty="0">
                <a:solidFill>
                  <a:srgbClr val="008080"/>
                </a:solidFill>
              </a:rPr>
              <a:t>A little bit about me and why I am here…</a:t>
            </a:r>
          </a:p>
        </p:txBody>
      </p:sp>
      <p:grpSp>
        <p:nvGrpSpPr>
          <p:cNvPr id="13" name="Group 12"/>
          <p:cNvGrpSpPr/>
          <p:nvPr/>
        </p:nvGrpSpPr>
        <p:grpSpPr>
          <a:xfrm>
            <a:off x="1008459" y="4857750"/>
            <a:ext cx="7002066" cy="285750"/>
            <a:chOff x="-179388" y="6477000"/>
            <a:chExt cx="9336088" cy="381000"/>
          </a:xfrm>
        </p:grpSpPr>
        <p:sp>
          <p:nvSpPr>
            <p:cNvPr id="14" name="Rectangle 13"/>
            <p:cNvSpPr>
              <a:spLocks/>
            </p:cNvSpPr>
            <p:nvPr userDrawn="1"/>
          </p:nvSpPr>
          <p:spPr bwMode="auto">
            <a:xfrm>
              <a:off x="-179388" y="6477000"/>
              <a:ext cx="9336088" cy="381000"/>
            </a:xfrm>
            <a:prstGeom prst="rect">
              <a:avLst/>
            </a:prstGeom>
            <a:solidFill>
              <a:srgbClr val="1ABBAD"/>
            </a:solidFill>
            <a:ln>
              <a:noFill/>
            </a:ln>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9" name="Rectangle 18"/>
            <p:cNvSpPr>
              <a:spLocks/>
            </p:cNvSpPr>
            <p:nvPr userDrawn="1"/>
          </p:nvSpPr>
          <p:spPr bwMode="auto">
            <a:xfrm>
              <a:off x="1117131" y="6527800"/>
              <a:ext cx="2684417" cy="330200"/>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050" dirty="0">
                  <a:solidFill>
                    <a:srgbClr val="FFFFFF"/>
                  </a:solidFill>
                  <a:latin typeface="Maven Pro Regular" pitchFamily="-103" charset="0"/>
                  <a:sym typeface="Maven Pro Regular" pitchFamily="-103" charset="0"/>
                </a:rPr>
                <a:t>Delivering the Art of Software</a:t>
              </a:r>
            </a:p>
          </p:txBody>
        </p:sp>
        <p:pic>
          <p:nvPicPr>
            <p:cNvPr id="20" name="Picture 6"/>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19484" y="6544780"/>
              <a:ext cx="420757" cy="245441"/>
            </a:xfrm>
            <a:prstGeom prst="rect">
              <a:avLst/>
            </a:prstGeom>
            <a:solidFill>
              <a:srgbClr val="1ABBAD"/>
            </a:solidFill>
            <a:ln>
              <a:noFill/>
            </a:ln>
            <a:extLs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852364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4922" y="2755850"/>
            <a:ext cx="595438" cy="33445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434" y="4078245"/>
            <a:ext cx="1070481" cy="33565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7126" y="2791474"/>
            <a:ext cx="1381388" cy="288389"/>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3982" y="2871850"/>
            <a:ext cx="422875" cy="1986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8021" y="2633888"/>
            <a:ext cx="1143128" cy="243924"/>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7126" y="1262219"/>
            <a:ext cx="1109012" cy="320645"/>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9166" y="2590876"/>
            <a:ext cx="624854" cy="484955"/>
          </a:xfrm>
          <a:prstGeom prst="rect">
            <a:avLst/>
          </a:prstGeom>
        </p:spPr>
      </p:pic>
      <p:pic>
        <p:nvPicPr>
          <p:cNvPr id="9" name="Picture 2" descr="http://www.risingphoenixdesigns.com/wp-content/uploads/2011/05/nasa-logo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81124" y="1707654"/>
            <a:ext cx="666342" cy="554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screen">
            <a:extLst>
              <a:ext uri="{28A0092B-C50C-407E-A947-70E740481C1C}">
                <a14:useLocalDpi xmlns:a14="http://schemas.microsoft.com/office/drawing/2010/main"/>
              </a:ext>
            </a:extLst>
          </a:blip>
          <a:srcRect l="5488" t="17656" r="2490" b="16613"/>
          <a:stretch/>
        </p:blipFill>
        <p:spPr>
          <a:xfrm>
            <a:off x="2223895" y="1697416"/>
            <a:ext cx="783917" cy="560020"/>
          </a:xfrm>
          <a:prstGeom prst="rect">
            <a:avLst/>
          </a:prstGeom>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20444" y="1946535"/>
            <a:ext cx="684394" cy="342247"/>
          </a:xfrm>
          <a:prstGeom prst="rect">
            <a:avLst/>
          </a:prstGeom>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51434" y="1886433"/>
            <a:ext cx="402962" cy="402349"/>
          </a:xfrm>
          <a:prstGeom prst="rect">
            <a:avLst/>
          </a:prstGeom>
        </p:spPr>
      </p:pic>
      <p:pic>
        <p:nvPicPr>
          <p:cNvPr id="13" name="Picture 2" descr="http://www.gsconto.com/files/page/175/mastercard-logo.jpg.jpe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041149" y="1123442"/>
            <a:ext cx="608450" cy="3968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44867" y="4297011"/>
            <a:ext cx="718300" cy="721024"/>
          </a:xfrm>
          <a:prstGeom prst="rect">
            <a:avLst/>
          </a:prstGeom>
        </p:spPr>
      </p:pic>
      <p:pic>
        <p:nvPicPr>
          <p:cNvPr id="16" name="Picture 1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50076" y="1980725"/>
            <a:ext cx="580432" cy="276711"/>
          </a:xfrm>
          <a:prstGeom prst="rect">
            <a:avLst/>
          </a:prstGeom>
        </p:spPr>
      </p:pic>
      <p:pic>
        <p:nvPicPr>
          <p:cNvPr id="17" name="Picture 1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049445" y="3267330"/>
            <a:ext cx="1037953" cy="548760"/>
          </a:xfrm>
          <a:prstGeom prst="rect">
            <a:avLst/>
          </a:prstGeom>
        </p:spPr>
      </p:pic>
      <p:sp>
        <p:nvSpPr>
          <p:cNvPr id="19" name="TextBox 18"/>
          <p:cNvSpPr txBox="1"/>
          <p:nvPr/>
        </p:nvSpPr>
        <p:spPr>
          <a:xfrm>
            <a:off x="5076055" y="187987"/>
            <a:ext cx="3287111" cy="605041"/>
          </a:xfrm>
          <a:prstGeom prst="rect">
            <a:avLst/>
          </a:prstGeom>
          <a:noFill/>
        </p:spPr>
        <p:txBody>
          <a:bodyPr wrap="square" lIns="134464" tIns="107571" rIns="134464" bIns="107571" rtlCol="0">
            <a:spAutoFit/>
          </a:bodyPr>
          <a:lstStyle/>
          <a:p>
            <a:pPr>
              <a:lnSpc>
                <a:spcPct val="90000"/>
              </a:lnSpc>
              <a:spcAft>
                <a:spcPts val="441"/>
              </a:spcAft>
            </a:pPr>
            <a:r>
              <a:rPr lang="en-US" sz="2800" dirty="0">
                <a:solidFill>
                  <a:schemeClr val="tx2">
                    <a:lumMod val="50000"/>
                  </a:schemeClr>
                </a:solidFill>
                <a:latin typeface="Museo 500" panose="02000000000000000000" pitchFamily="50" charset="0"/>
              </a:rPr>
              <a:t>Who we work for</a:t>
            </a:r>
          </a:p>
        </p:txBody>
      </p:sp>
      <p:pic>
        <p:nvPicPr>
          <p:cNvPr id="20" name="Picture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27742" y="1193395"/>
            <a:ext cx="1949128" cy="339112"/>
          </a:xfrm>
          <a:prstGeom prst="rect">
            <a:avLst/>
          </a:prstGeom>
        </p:spPr>
      </p:pic>
      <p:pic>
        <p:nvPicPr>
          <p:cNvPr id="21" name="Picture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45025" y="1886432"/>
            <a:ext cx="1432275" cy="310326"/>
          </a:xfrm>
          <a:prstGeom prst="rect">
            <a:avLst/>
          </a:prstGeom>
        </p:spPr>
      </p:pic>
      <p:pic>
        <p:nvPicPr>
          <p:cNvPr id="22" name="Picture 2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13877" y="1034979"/>
            <a:ext cx="1182170" cy="579932"/>
          </a:xfrm>
          <a:prstGeom prst="rect">
            <a:avLst/>
          </a:prstGeom>
        </p:spPr>
      </p:pic>
      <p:pic>
        <p:nvPicPr>
          <p:cNvPr id="23" name="Picture 2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59813" y="4615753"/>
            <a:ext cx="1436102" cy="361419"/>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7304618" y="830678"/>
            <a:ext cx="1490873" cy="1192698"/>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434873" y="3999687"/>
            <a:ext cx="460097" cy="460097"/>
          </a:xfrm>
          <a:prstGeom prst="rect">
            <a:avLst/>
          </a:prstGeom>
        </p:spPr>
      </p:pic>
      <p:pic>
        <p:nvPicPr>
          <p:cNvPr id="27" name="Picture 26"/>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5074" y="4630106"/>
            <a:ext cx="1118336" cy="328488"/>
          </a:xfrm>
          <a:prstGeom prst="rect">
            <a:avLst/>
          </a:prstGeom>
        </p:spPr>
      </p:pic>
      <p:pic>
        <p:nvPicPr>
          <p:cNvPr id="28" name="Picture 2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099720" y="4605123"/>
            <a:ext cx="1800837" cy="382678"/>
          </a:xfrm>
          <a:prstGeom prst="rect">
            <a:avLst/>
          </a:prstGeom>
        </p:spPr>
      </p:pic>
      <p:pic>
        <p:nvPicPr>
          <p:cNvPr id="29" name="Picture 28"/>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586931" y="4096462"/>
            <a:ext cx="1681583" cy="945890"/>
          </a:xfrm>
          <a:prstGeom prst="rect">
            <a:avLst/>
          </a:prstGeom>
        </p:spPr>
      </p:pic>
      <p:pic>
        <p:nvPicPr>
          <p:cNvPr id="30" name="Picture 29"/>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184205" y="3418974"/>
            <a:ext cx="1467228" cy="516538"/>
          </a:xfrm>
          <a:prstGeom prst="rect">
            <a:avLst/>
          </a:prstGeom>
        </p:spPr>
      </p:pic>
      <p:pic>
        <p:nvPicPr>
          <p:cNvPr id="31" name="Picture 30"/>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935081" y="3185111"/>
            <a:ext cx="1003982" cy="1004124"/>
          </a:xfrm>
          <a:prstGeom prst="rect">
            <a:avLst/>
          </a:prstGeom>
        </p:spPr>
      </p:pic>
      <p:pic>
        <p:nvPicPr>
          <p:cNvPr id="32" name="Picture 31"/>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73673" y="2590876"/>
            <a:ext cx="904908" cy="331696"/>
          </a:xfrm>
          <a:prstGeom prst="rect">
            <a:avLst/>
          </a:prstGeom>
        </p:spPr>
      </p:pic>
      <p:pic>
        <p:nvPicPr>
          <p:cNvPr id="33" name="Picture 32"/>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26079" y="3130486"/>
            <a:ext cx="1705859" cy="624434"/>
          </a:xfrm>
          <a:prstGeom prst="rect">
            <a:avLst/>
          </a:prstGeom>
        </p:spPr>
      </p:pic>
      <p:pic>
        <p:nvPicPr>
          <p:cNvPr id="34" name="Picture 33"/>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392294" y="3418974"/>
            <a:ext cx="1614145" cy="677487"/>
          </a:xfrm>
          <a:prstGeom prst="rect">
            <a:avLst/>
          </a:prstGeom>
        </p:spPr>
      </p:pic>
      <p:pic>
        <p:nvPicPr>
          <p:cNvPr id="18" name="Picture 6" descr="http://ts3.mm.bing.net/th?id=HN.608051456891620065&amp;pid=1.7"/>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23207" y="3316689"/>
            <a:ext cx="561048" cy="5405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33725" y="64012"/>
            <a:ext cx="4364256" cy="776230"/>
          </a:xfrm>
          <a:prstGeom prst="rect">
            <a:avLst/>
          </a:prstGeom>
        </p:spPr>
      </p:pic>
      <p:pic>
        <p:nvPicPr>
          <p:cNvPr id="35" name="Picture 34"/>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2201328" y="4090780"/>
            <a:ext cx="1612967" cy="369004"/>
          </a:xfrm>
          <a:prstGeom prst="rect">
            <a:avLst/>
          </a:prstGeom>
        </p:spPr>
      </p:pic>
      <p:pic>
        <p:nvPicPr>
          <p:cNvPr id="14" name="Picture 1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751178" y="1775269"/>
            <a:ext cx="505679" cy="505751"/>
          </a:xfrm>
          <a:prstGeom prst="rect">
            <a:avLst/>
          </a:prstGeom>
        </p:spPr>
      </p:pic>
    </p:spTree>
    <p:extLst>
      <p:ext uri="{BB962C8B-B14F-4D97-AF65-F5344CB8AC3E}">
        <p14:creationId xmlns:p14="http://schemas.microsoft.com/office/powerpoint/2010/main" val="3447860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143000" y="1144736"/>
            <a:ext cx="6858000" cy="519113"/>
          </a:xfrm>
        </p:spPr>
        <p:txBody>
          <a:bodyPr/>
          <a:lstStyle/>
          <a:p>
            <a:pPr algn="ctr"/>
            <a:r>
              <a:rPr lang="en-US" dirty="0">
                <a:solidFill>
                  <a:srgbClr val="FFFFFF"/>
                </a:solidFill>
                <a:latin typeface="Cambria" panose="02040503050406030204" pitchFamily="18" charset="0"/>
                <a:ea typeface="Times New Roman" panose="02020603050405020304" pitchFamily="18" charset="0"/>
                <a:cs typeface="Times New Roman" panose="02020603050405020304" pitchFamily="18" charset="0"/>
              </a:rPr>
              <a:t>Interactive Kiosk &amp; </a:t>
            </a:r>
            <a:r>
              <a:rPr lang="en-US" dirty="0" smtClean="0">
                <a:solidFill>
                  <a:srgbClr val="FFFFFF"/>
                </a:solidFill>
                <a:latin typeface="Cambria" panose="02040503050406030204" pitchFamily="18" charset="0"/>
                <a:ea typeface="Times New Roman" panose="02020603050405020304" pitchFamily="18" charset="0"/>
                <a:cs typeface="Times New Roman" panose="02020603050405020304" pitchFamily="18" charset="0"/>
              </a:rPr>
              <a:t>Active Digital </a:t>
            </a:r>
            <a:r>
              <a:rPr lang="en-US" dirty="0">
                <a:solidFill>
                  <a:srgbClr val="FFFFFF"/>
                </a:solidFill>
                <a:latin typeface="Cambria" panose="02040503050406030204" pitchFamily="18" charset="0"/>
                <a:ea typeface="Times New Roman" panose="02020603050405020304" pitchFamily="18" charset="0"/>
                <a:cs typeface="Times New Roman" panose="02020603050405020304" pitchFamily="18" charset="0"/>
              </a:rPr>
              <a:t>Signage </a:t>
            </a:r>
            <a:r>
              <a:rPr lang="en-US" dirty="0" smtClean="0">
                <a:solidFill>
                  <a:srgbClr val="FFFFFF"/>
                </a:solidFill>
                <a:latin typeface="Cambria" panose="02040503050406030204" pitchFamily="18" charset="0"/>
                <a:ea typeface="Times New Roman" panose="02020603050405020304" pitchFamily="18" charset="0"/>
                <a:cs typeface="Times New Roman" panose="02020603050405020304" pitchFamily="18" charset="0"/>
              </a:rPr>
              <a:t>Software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902" y="3257550"/>
            <a:ext cx="3251200" cy="1828800"/>
          </a:xfrm>
          <a:prstGeom prst="rect">
            <a:avLst/>
          </a:prstGeom>
        </p:spPr>
      </p:pic>
      <p:pic>
        <p:nvPicPr>
          <p:cNvPr id="5" name="Picture 4" descr="G:\Kiosk Avatar.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0551" y="1594577"/>
            <a:ext cx="3451515" cy="1945256"/>
          </a:xfrm>
          <a:prstGeom prst="rect">
            <a:avLst/>
          </a:prstGeom>
          <a:noFill/>
          <a:ln>
            <a:noFill/>
          </a:ln>
        </p:spPr>
      </p:pic>
      <p:sp>
        <p:nvSpPr>
          <p:cNvPr id="6" name="Text Placeholder 6"/>
          <p:cNvSpPr txBox="1">
            <a:spLocks/>
          </p:cNvSpPr>
          <p:nvPr/>
        </p:nvSpPr>
        <p:spPr>
          <a:xfrm>
            <a:off x="2857500" y="216479"/>
            <a:ext cx="5029200" cy="926522"/>
          </a:xfrm>
          <a:prstGeom prst="rect">
            <a:avLst/>
          </a:prstGeom>
          <a:ln/>
        </p:spPr>
        <p:style>
          <a:lnRef idx="3">
            <a:schemeClr val="lt1"/>
          </a:lnRef>
          <a:fillRef idx="1">
            <a:schemeClr val="accent4"/>
          </a:fillRef>
          <a:effectRef idx="1">
            <a:schemeClr val="accent4"/>
          </a:effectRef>
          <a:fontRef idx="minor">
            <a:schemeClr val="lt1"/>
          </a:fontRef>
        </p:style>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lgn="ctr">
              <a:buNone/>
            </a:pPr>
            <a:r>
              <a:rPr lang="en-US" sz="3000" dirty="0">
                <a:solidFill>
                  <a:srgbClr val="FFFFFF"/>
                </a:solidFill>
                <a:latin typeface="Cambria" panose="02040503050406030204" pitchFamily="18" charset="0"/>
                <a:ea typeface="Times New Roman" panose="02020603050405020304" pitchFamily="18" charset="0"/>
                <a:cs typeface="Times New Roman" panose="02020603050405020304" pitchFamily="18" charset="0"/>
              </a:rPr>
              <a:t>Actus Interactive Software</a:t>
            </a:r>
          </a:p>
          <a:p>
            <a:pPr marL="0" indent="0" algn="ctr">
              <a:buNone/>
            </a:pPr>
            <a:r>
              <a:rPr lang="en-US" sz="2100" b="1" kern="0" dirty="0">
                <a:solidFill>
                  <a:srgbClr val="C00000"/>
                </a:solidFill>
                <a:latin typeface="Segoe" panose="020B0503040204020203" pitchFamily="34" charset="0"/>
                <a:cs typeface="Segoe" panose="020B0503040204020203" pitchFamily="34" charset="0"/>
              </a:rPr>
              <a:t>www.Actus-Software.com</a:t>
            </a:r>
            <a:endParaRPr lang="en-US" sz="3600" b="1" kern="0" dirty="0">
              <a:solidFill>
                <a:srgbClr val="C00000"/>
              </a:solidFill>
              <a:latin typeface="Segoe" panose="020B0503040204020203" pitchFamily="34" charset="0"/>
              <a:cs typeface="Segoe" panose="020B0503040204020203" pitchFamily="34" charset="0"/>
            </a:endParaRPr>
          </a:p>
        </p:txBody>
      </p:sp>
      <p:graphicFrame>
        <p:nvGraphicFramePr>
          <p:cNvPr id="2" name="Diagram 1"/>
          <p:cNvGraphicFramePr/>
          <p:nvPr>
            <p:extLst/>
          </p:nvPr>
        </p:nvGraphicFramePr>
        <p:xfrm>
          <a:off x="1231901" y="1600200"/>
          <a:ext cx="2940050" cy="160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a:off x="4537365" y="3793720"/>
            <a:ext cx="3314700" cy="138499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4"/>
          </a:lnRef>
          <a:fillRef idx="3">
            <a:schemeClr val="accent4"/>
          </a:fillRef>
          <a:effectRef idx="3">
            <a:schemeClr val="accent4"/>
          </a:effectRef>
          <a:fontRef idx="minor">
            <a:schemeClr val="lt1"/>
          </a:fontRef>
        </p:style>
        <p:txBody>
          <a:bodyPr wrap="square" lIns="68580" tIns="34290" rIns="68580" bIns="34290">
            <a:spAutoFit/>
          </a:bodyPr>
          <a:lstStyle/>
          <a:p>
            <a:pPr algn="ctr"/>
            <a:r>
              <a:rPr lang="en-US" sz="2700" b="1" dirty="0">
                <a:ln w="19050">
                  <a:solidFill>
                    <a:schemeClr val="tx1"/>
                  </a:solidFill>
                  <a:prstDash val="solid"/>
                </a:ln>
                <a:solidFill>
                  <a:srgbClr val="C00000"/>
                </a:solidFill>
              </a:rPr>
              <a:t>Contact:</a:t>
            </a:r>
            <a:r>
              <a:rPr lang="en-US" sz="13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US" sz="13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JayH@Actus-Software.com</a:t>
            </a:r>
          </a:p>
          <a:p>
            <a:pPr algn="ct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www.Actus-Software.com</a:t>
            </a:r>
            <a:endParaRPr lang="en-US" sz="40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53610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p:txBody>
          <a:bodyPr/>
          <a:lstStyle/>
          <a:p>
            <a:pPr eaLnBrk="1" hangingPunct="1"/>
            <a:r>
              <a:rPr lang="en-US" sz="2700" dirty="0">
                <a:solidFill>
                  <a:schemeClr val="bg1">
                    <a:lumMod val="10000"/>
                    <a:lumOff val="90000"/>
                  </a:schemeClr>
                </a:solidFill>
              </a:rPr>
              <a:t>Telestr8– Designed for Touch</a:t>
            </a:r>
            <a:endParaRPr lang="en-US" sz="3000" dirty="0">
              <a:solidFill>
                <a:schemeClr val="bg1">
                  <a:lumMod val="10000"/>
                  <a:lumOff val="90000"/>
                </a:schemeClr>
              </a:solidFill>
            </a:endParaRPr>
          </a:p>
        </p:txBody>
      </p:sp>
      <p:sp>
        <p:nvSpPr>
          <p:cNvPr id="14" name="Text Placeholder 3"/>
          <p:cNvSpPr txBox="1">
            <a:spLocks/>
          </p:cNvSpPr>
          <p:nvPr/>
        </p:nvSpPr>
        <p:spPr bwMode="white">
          <a:xfrm>
            <a:off x="1218464" y="1021241"/>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72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pic>
        <p:nvPicPr>
          <p:cNvPr id="1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8535" y="2031674"/>
            <a:ext cx="1612662" cy="2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 name="Rectangle 4"/>
          <p:cNvSpPr>
            <a:spLocks noChangeArrowheads="1"/>
          </p:cNvSpPr>
          <p:nvPr/>
        </p:nvSpPr>
        <p:spPr bwMode="auto">
          <a:xfrm>
            <a:off x="1298535" y="2356886"/>
            <a:ext cx="2319933" cy="61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8332" tIns="24167" rIns="48332" bIns="24167"/>
          <a:lstStyle/>
          <a:p>
            <a:pPr lvl="0"/>
            <a:r>
              <a:rPr lang="en-US" b="1" dirty="0">
                <a:solidFill>
                  <a:srgbClr val="0070C0"/>
                </a:solidFill>
                <a:effectLst>
                  <a:outerShdw blurRad="38100" dist="38100" dir="2700000" algn="tl">
                    <a:srgbClr val="000000">
                      <a:alpha val="43137"/>
                    </a:srgbClr>
                  </a:outerShdw>
                </a:effectLst>
              </a:rPr>
              <a:t>Tim Huckaby</a:t>
            </a:r>
          </a:p>
          <a:p>
            <a:pPr lvl="0"/>
            <a:r>
              <a:rPr lang="en-US" b="1" dirty="0">
                <a:solidFill>
                  <a:schemeClr val="accent1">
                    <a:lumMod val="75000"/>
                  </a:schemeClr>
                </a:solidFill>
              </a:rPr>
              <a:t>Founder / Chairman, InterKnowlogy</a:t>
            </a:r>
          </a:p>
          <a:p>
            <a:pPr lvl="0"/>
            <a:r>
              <a:rPr lang="en-US" b="1" dirty="0">
                <a:solidFill>
                  <a:schemeClr val="accent1">
                    <a:lumMod val="75000"/>
                  </a:schemeClr>
                </a:solidFill>
              </a:rPr>
              <a:t>Founder / CEO, Actus Software</a:t>
            </a:r>
          </a:p>
          <a:p>
            <a:pPr lvl="0"/>
            <a:r>
              <a:rPr lang="en-US" b="1" dirty="0">
                <a:solidFill>
                  <a:schemeClr val="accent1">
                    <a:lumMod val="75000"/>
                  </a:schemeClr>
                </a:solidFill>
              </a:rPr>
              <a:t>Microsoft RD &amp; MVP</a:t>
            </a:r>
          </a:p>
          <a:p>
            <a:pPr lvl="0"/>
            <a:endParaRPr lang="en-US" sz="600" b="1" dirty="0">
              <a:solidFill>
                <a:schemeClr val="accent1">
                  <a:lumMod val="75000"/>
                </a:schemeClr>
              </a:solidFill>
            </a:endParaRPr>
          </a:p>
          <a:p>
            <a:pPr lvl="0"/>
            <a:endParaRPr lang="en-US" sz="450" dirty="0">
              <a:solidFill>
                <a:schemeClr val="accent1">
                  <a:lumMod val="75000"/>
                </a:schemeClr>
              </a:solidFill>
              <a:latin typeface="Times New Roman" pitchFamily="84" charset="0"/>
            </a:endParaRPr>
          </a:p>
          <a:p>
            <a:pPr eaLnBrk="1" hangingPunct="1"/>
            <a:endParaRPr lang="en-US" sz="450" dirty="0">
              <a:latin typeface="Times New Roman" pitchFamily="8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7654" y="2231812"/>
            <a:ext cx="3772409" cy="212198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3605" y="228600"/>
            <a:ext cx="3520745" cy="1801524"/>
          </a:xfrm>
          <a:prstGeom prst="rect">
            <a:avLst/>
          </a:prstGeom>
        </p:spPr>
      </p:pic>
    </p:spTree>
    <p:extLst>
      <p:ext uri="{BB962C8B-B14F-4D97-AF65-F5344CB8AC3E}">
        <p14:creationId xmlns:p14="http://schemas.microsoft.com/office/powerpoint/2010/main" val="3297883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p:txBody>
          <a:bodyPr/>
          <a:lstStyle/>
          <a:p>
            <a:pPr eaLnBrk="1" hangingPunct="1"/>
            <a:r>
              <a:rPr lang="en-US" sz="2700" dirty="0">
                <a:solidFill>
                  <a:schemeClr val="bg1">
                    <a:lumMod val="10000"/>
                    <a:lumOff val="90000"/>
                  </a:schemeClr>
                </a:solidFill>
              </a:rPr>
              <a:t>Telestr8– Designed for Touch</a:t>
            </a:r>
            <a:endParaRPr lang="en-US" sz="3000" dirty="0">
              <a:solidFill>
                <a:schemeClr val="bg1">
                  <a:lumMod val="10000"/>
                  <a:lumOff val="90000"/>
                </a:schemeClr>
              </a:solidFill>
            </a:endParaRPr>
          </a:p>
        </p:txBody>
      </p:sp>
      <p:sp>
        <p:nvSpPr>
          <p:cNvPr id="14" name="Text Placeholder 3"/>
          <p:cNvSpPr txBox="1">
            <a:spLocks/>
          </p:cNvSpPr>
          <p:nvPr/>
        </p:nvSpPr>
        <p:spPr bwMode="white">
          <a:xfrm>
            <a:off x="219456" y="1021241"/>
            <a:ext cx="3270721"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72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pic>
        <p:nvPicPr>
          <p:cNvPr id="1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8535" y="2031674"/>
            <a:ext cx="1612662" cy="2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 name="Rectangle 4"/>
          <p:cNvSpPr>
            <a:spLocks noChangeArrowheads="1"/>
          </p:cNvSpPr>
          <p:nvPr/>
        </p:nvSpPr>
        <p:spPr bwMode="auto">
          <a:xfrm>
            <a:off x="1298535" y="2356886"/>
            <a:ext cx="2319933" cy="61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8332" tIns="24167" rIns="48332" bIns="24167"/>
          <a:lstStyle/>
          <a:p>
            <a:pPr lvl="0"/>
            <a:r>
              <a:rPr lang="en-US" b="1" dirty="0">
                <a:solidFill>
                  <a:srgbClr val="0070C0"/>
                </a:solidFill>
                <a:effectLst>
                  <a:outerShdw blurRad="38100" dist="38100" dir="2700000" algn="tl">
                    <a:srgbClr val="000000">
                      <a:alpha val="43137"/>
                    </a:srgbClr>
                  </a:outerShdw>
                </a:effectLst>
              </a:rPr>
              <a:t>Tim Huckaby</a:t>
            </a:r>
          </a:p>
          <a:p>
            <a:pPr lvl="0"/>
            <a:r>
              <a:rPr lang="en-US" b="1" dirty="0">
                <a:solidFill>
                  <a:schemeClr val="accent1">
                    <a:lumMod val="75000"/>
                  </a:schemeClr>
                </a:solidFill>
              </a:rPr>
              <a:t>Founder / Chairman, InterKnowlogy</a:t>
            </a:r>
          </a:p>
          <a:p>
            <a:pPr lvl="0"/>
            <a:r>
              <a:rPr lang="en-US" b="1" dirty="0">
                <a:solidFill>
                  <a:schemeClr val="accent1">
                    <a:lumMod val="75000"/>
                  </a:schemeClr>
                </a:solidFill>
              </a:rPr>
              <a:t>Founder / CEO, Actus Software</a:t>
            </a:r>
          </a:p>
          <a:p>
            <a:pPr lvl="0"/>
            <a:r>
              <a:rPr lang="en-US" b="1" dirty="0">
                <a:solidFill>
                  <a:schemeClr val="accent1">
                    <a:lumMod val="75000"/>
                  </a:schemeClr>
                </a:solidFill>
              </a:rPr>
              <a:t>Microsoft RD &amp; MVP</a:t>
            </a:r>
          </a:p>
          <a:p>
            <a:pPr lvl="0"/>
            <a:endParaRPr lang="en-US" sz="600" b="1" dirty="0">
              <a:solidFill>
                <a:schemeClr val="accent1">
                  <a:lumMod val="75000"/>
                </a:schemeClr>
              </a:solidFill>
            </a:endParaRPr>
          </a:p>
          <a:p>
            <a:pPr lvl="0"/>
            <a:endParaRPr lang="en-US" sz="450" dirty="0">
              <a:solidFill>
                <a:schemeClr val="accent1">
                  <a:lumMod val="75000"/>
                </a:schemeClr>
              </a:solidFill>
              <a:latin typeface="Times New Roman" pitchFamily="84" charset="0"/>
            </a:endParaRPr>
          </a:p>
          <a:p>
            <a:pPr eaLnBrk="1" hangingPunct="1"/>
            <a:endParaRPr lang="en-US" sz="450" dirty="0">
              <a:latin typeface="Times New Roman" pitchFamily="8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600" y="2400301"/>
            <a:ext cx="3714750" cy="2089547"/>
          </a:xfrm>
          <a:prstGeom prst="rect">
            <a:avLst/>
          </a:prstGeom>
        </p:spPr>
      </p:pic>
      <p:sp>
        <p:nvSpPr>
          <p:cNvPr id="5" name="TextBox 4"/>
          <p:cNvSpPr txBox="1"/>
          <p:nvPr/>
        </p:nvSpPr>
        <p:spPr bwMode="auto">
          <a:xfrm>
            <a:off x="4101400" y="1021241"/>
            <a:ext cx="4075947" cy="600164"/>
          </a:xfrm>
          <a:prstGeom prst="rect">
            <a:avLst/>
          </a:prstGeom>
          <a:noFill/>
          <a:ln w="9525">
            <a:noFill/>
            <a:miter lim="800000"/>
            <a:headEnd/>
            <a:tailEnd/>
          </a:ln>
        </p:spPr>
        <p:txBody>
          <a:bodyPr wrap="square" rtlCol="0">
            <a:spAutoFit/>
          </a:bodyPr>
          <a:lstStyle/>
          <a:p>
            <a:r>
              <a:rPr lang="en-US" sz="3300" b="1" dirty="0">
                <a:solidFill>
                  <a:srgbClr val="002060"/>
                </a:solidFill>
                <a:latin typeface="Tekton Pro" pitchFamily="34" charset="0"/>
              </a:rPr>
              <a:t>PPI “Media-tor”</a:t>
            </a:r>
          </a:p>
        </p:txBody>
      </p:sp>
    </p:spTree>
    <p:extLst>
      <p:ext uri="{BB962C8B-B14F-4D97-AF65-F5344CB8AC3E}">
        <p14:creationId xmlns:p14="http://schemas.microsoft.com/office/powerpoint/2010/main" val="36209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571750" y="285751"/>
            <a:ext cx="5257800" cy="800099"/>
          </a:xfrm>
        </p:spPr>
        <p:txBody>
          <a:bodyPr/>
          <a:lstStyle/>
          <a:p>
            <a:r>
              <a:rPr lang="en-US" b="1" dirty="0"/>
              <a:t>Barriers to Good Interaction Design in Touch on the Windows Platform</a:t>
            </a:r>
          </a:p>
        </p:txBody>
      </p:sp>
      <p:sp>
        <p:nvSpPr>
          <p:cNvPr id="8" name="Rectangle 7"/>
          <p:cNvSpPr/>
          <p:nvPr/>
        </p:nvSpPr>
        <p:spPr>
          <a:xfrm>
            <a:off x="214231" y="1348740"/>
            <a:ext cx="8736439" cy="2677656"/>
          </a:xfrm>
          <a:prstGeom prst="rect">
            <a:avLst/>
          </a:prstGeom>
        </p:spPr>
        <p:txBody>
          <a:bodyPr wrap="square">
            <a:spAutoFit/>
          </a:bodyPr>
          <a:lstStyle/>
          <a:p>
            <a:pPr marL="160735" indent="-160735">
              <a:buFont typeface="Arial" panose="020B0604020202020204" pitchFamily="34" charset="0"/>
              <a:buChar char="•"/>
            </a:pPr>
            <a:r>
              <a:rPr lang="en-US" sz="2100" dirty="0">
                <a:solidFill>
                  <a:schemeClr val="tx1"/>
                </a:solidFill>
              </a:rPr>
              <a:t>As Microsoft Matured their App-Dev Touch platform, the Windows Team, Hardware OEMs and Software ISVs ignored it</a:t>
            </a:r>
          </a:p>
          <a:p>
            <a:pPr lvl="1" algn="l"/>
            <a:r>
              <a:rPr lang="en-US" sz="2100" dirty="0">
                <a:solidFill>
                  <a:schemeClr val="tx1"/>
                </a:solidFill>
              </a:rPr>
              <a:t>…While Apple &amp; it’s App Builders Embraced it and Designed for it.</a:t>
            </a:r>
          </a:p>
          <a:p>
            <a:pPr marL="160735" indent="-160735">
              <a:buFont typeface="Arial" panose="020B0604020202020204" pitchFamily="34" charset="0"/>
              <a:buChar char="•"/>
            </a:pPr>
            <a:r>
              <a:rPr lang="en-US" sz="2100" dirty="0">
                <a:solidFill>
                  <a:schemeClr val="tx1"/>
                </a:solidFill>
              </a:rPr>
              <a:t>In WPF (.NET), touch is a first class citizen</a:t>
            </a:r>
          </a:p>
          <a:p>
            <a:pPr marL="503635" lvl="1" indent="-160735">
              <a:buFont typeface="Arial" panose="020B0604020202020204" pitchFamily="34" charset="0"/>
              <a:buChar char="•"/>
            </a:pPr>
            <a:r>
              <a:rPr lang="en-US" sz="2100" dirty="0">
                <a:solidFill>
                  <a:schemeClr val="tx1"/>
                </a:solidFill>
              </a:rPr>
              <a:t> But, it’s ignored by the software control vendors</a:t>
            </a:r>
          </a:p>
          <a:p>
            <a:pPr marL="160735" indent="-160735">
              <a:buFont typeface="Arial" panose="020B0604020202020204" pitchFamily="34" charset="0"/>
              <a:buChar char="•"/>
            </a:pPr>
            <a:r>
              <a:rPr lang="en-US" sz="2100" dirty="0">
                <a:solidFill>
                  <a:schemeClr val="tx1"/>
                </a:solidFill>
              </a:rPr>
              <a:t>Example: Originally, Google chrome was not built to the Windows touch specification</a:t>
            </a:r>
          </a:p>
          <a:p>
            <a:pPr marL="503635" lvl="1" indent="-160735">
              <a:buFont typeface="Arial" panose="020B0604020202020204" pitchFamily="34" charset="0"/>
              <a:buChar char="•"/>
            </a:pPr>
            <a:r>
              <a:rPr lang="en-US" sz="2100" dirty="0">
                <a:solidFill>
                  <a:schemeClr val="tx1"/>
                </a:solidFill>
              </a:rPr>
              <a:t>Ignored touch events</a:t>
            </a:r>
          </a:p>
        </p:txBody>
      </p:sp>
    </p:spTree>
    <p:extLst>
      <p:ext uri="{BB962C8B-B14F-4D97-AF65-F5344CB8AC3E}">
        <p14:creationId xmlns:p14="http://schemas.microsoft.com/office/powerpoint/2010/main" val="295150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68" name="Rectangle 8"/>
          <p:cNvSpPr>
            <a:spLocks/>
          </p:cNvSpPr>
          <p:nvPr/>
        </p:nvSpPr>
        <p:spPr bwMode="auto">
          <a:xfrm>
            <a:off x="1187524" y="1218642"/>
            <a:ext cx="6562324" cy="5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2700" dirty="0">
              <a:solidFill>
                <a:srgbClr val="FFFFFF"/>
              </a:solidFill>
              <a:latin typeface="Segoe" panose="020B0503040204020203" pitchFamily="34" charset="0"/>
              <a:cs typeface="Segoe" panose="020B0503040204020203" pitchFamily="34" charset="0"/>
              <a:sym typeface="Maven Pro Regular" pitchFamily="-103" charset="0"/>
            </a:endParaRPr>
          </a:p>
        </p:txBody>
      </p:sp>
      <p:pic>
        <p:nvPicPr>
          <p:cNvPr id="14234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478" y="5296853"/>
            <a:ext cx="153537" cy="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42348" name="Group 14"/>
          <p:cNvGrpSpPr>
            <a:grpSpLocks/>
          </p:cNvGrpSpPr>
          <p:nvPr/>
        </p:nvGrpSpPr>
        <p:grpSpPr bwMode="auto">
          <a:xfrm>
            <a:off x="1188459" y="1633165"/>
            <a:ext cx="6604188" cy="490556"/>
            <a:chOff x="0" y="5"/>
            <a:chExt cx="5048" cy="336"/>
          </a:xfrm>
        </p:grpSpPr>
        <p:sp>
          <p:nvSpPr>
            <p:cNvPr id="142365"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142366" name="Rectangle 13"/>
            <p:cNvSpPr>
              <a:spLocks/>
            </p:cNvSpPr>
            <p:nvPr/>
          </p:nvSpPr>
          <p:spPr bwMode="auto">
            <a:xfrm>
              <a:off x="17" y="67"/>
              <a:ext cx="501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2. Use Food, Sex and Danger</a:t>
              </a:r>
            </a:p>
          </p:txBody>
        </p:sp>
      </p:grpSp>
      <p:sp>
        <p:nvSpPr>
          <p:cNvPr id="2" name="Text Placeholder 1"/>
          <p:cNvSpPr>
            <a:spLocks noGrp="1"/>
          </p:cNvSpPr>
          <p:nvPr>
            <p:ph type="body" sz="quarter" idx="13"/>
          </p:nvPr>
        </p:nvSpPr>
        <p:spPr>
          <a:xfrm>
            <a:off x="2571750" y="437702"/>
            <a:ext cx="5816674" cy="519113"/>
          </a:xfrm>
        </p:spPr>
        <p:txBody>
          <a:bodyPr/>
          <a:lstStyle/>
          <a:p>
            <a:r>
              <a:rPr lang="en-US" sz="2700" b="1" dirty="0">
                <a:solidFill>
                  <a:schemeClr val="tx1"/>
                </a:solidFill>
                <a:latin typeface="Segoe" panose="020B0503040204020203" pitchFamily="34" charset="0"/>
                <a:cs typeface="Segoe" panose="020B0503040204020203" pitchFamily="34" charset="0"/>
              </a:rPr>
              <a:t>The 7 Tenets of an </a:t>
            </a:r>
            <a:r>
              <a:rPr lang="en-US" sz="2700" b="1" i="1" dirty="0">
                <a:solidFill>
                  <a:schemeClr val="tx1"/>
                </a:solidFill>
                <a:latin typeface="Segoe" panose="020B0503040204020203" pitchFamily="34" charset="0"/>
                <a:cs typeface="Segoe" panose="020B0503040204020203" pitchFamily="34" charset="0"/>
              </a:rPr>
              <a:t>Engaging UX</a:t>
            </a:r>
            <a:endParaRPr lang="en-US" sz="2700" i="1" dirty="0"/>
          </a:p>
        </p:txBody>
      </p:sp>
      <p:grpSp>
        <p:nvGrpSpPr>
          <p:cNvPr id="142350" name="Group 18"/>
          <p:cNvGrpSpPr>
            <a:grpSpLocks/>
          </p:cNvGrpSpPr>
          <p:nvPr/>
        </p:nvGrpSpPr>
        <p:grpSpPr bwMode="auto">
          <a:xfrm>
            <a:off x="1188459" y="2148435"/>
            <a:ext cx="6604188" cy="410414"/>
            <a:chOff x="0" y="42"/>
            <a:chExt cx="5048" cy="339"/>
          </a:xfrm>
        </p:grpSpPr>
        <p:sp>
          <p:nvSpPr>
            <p:cNvPr id="142363" name="AutoShape 16"/>
            <p:cNvSpPr>
              <a:spLocks/>
            </p:cNvSpPr>
            <p:nvPr/>
          </p:nvSpPr>
          <p:spPr bwMode="auto">
            <a:xfrm>
              <a:off x="0" y="45"/>
              <a:ext cx="5048" cy="336"/>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142364" name="Rectangle 17"/>
            <p:cNvSpPr>
              <a:spLocks/>
            </p:cNvSpPr>
            <p:nvPr/>
          </p:nvSpPr>
          <p:spPr bwMode="auto">
            <a:xfrm>
              <a:off x="17" y="42"/>
              <a:ext cx="501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3. Tell a story</a:t>
              </a:r>
            </a:p>
          </p:txBody>
        </p:sp>
      </p:grpSp>
      <p:grpSp>
        <p:nvGrpSpPr>
          <p:cNvPr id="142352" name="Group 24"/>
          <p:cNvGrpSpPr>
            <a:grpSpLocks/>
          </p:cNvGrpSpPr>
          <p:nvPr/>
        </p:nvGrpSpPr>
        <p:grpSpPr bwMode="auto">
          <a:xfrm>
            <a:off x="1184049" y="4084510"/>
            <a:ext cx="6604188" cy="489486"/>
            <a:chOff x="-3" y="60"/>
            <a:chExt cx="5048" cy="336"/>
          </a:xfrm>
        </p:grpSpPr>
        <p:sp>
          <p:nvSpPr>
            <p:cNvPr id="142359" name="AutoShape 22"/>
            <p:cNvSpPr>
              <a:spLocks/>
            </p:cNvSpPr>
            <p:nvPr/>
          </p:nvSpPr>
          <p:spPr bwMode="auto">
            <a:xfrm>
              <a:off x="-3" y="60"/>
              <a:ext cx="5048" cy="336"/>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142360" name="Rectangle 23"/>
            <p:cNvSpPr>
              <a:spLocks/>
            </p:cNvSpPr>
            <p:nvPr/>
          </p:nvSpPr>
          <p:spPr bwMode="auto">
            <a:xfrm>
              <a:off x="17" y="60"/>
              <a:ext cx="501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7. Use Natural Interactions &amp; Behaviors</a:t>
              </a:r>
            </a:p>
          </p:txBody>
        </p:sp>
      </p:grpSp>
      <p:sp>
        <p:nvSpPr>
          <p:cNvPr id="142367" name="AutoShape 7"/>
          <p:cNvSpPr>
            <a:spLocks/>
          </p:cNvSpPr>
          <p:nvPr/>
        </p:nvSpPr>
        <p:spPr bwMode="auto">
          <a:xfrm>
            <a:off x="1180783" y="1171113"/>
            <a:ext cx="6613093" cy="434017"/>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solidFill>
                  <a:srgbClr val="FFFFFF"/>
                </a:solidFill>
                <a:latin typeface="Segoe" panose="020B0503040204020203" pitchFamily="34" charset="0"/>
                <a:cs typeface="Segoe" panose="020B0503040204020203" pitchFamily="34" charset="0"/>
              </a:rPr>
              <a:t> </a:t>
            </a:r>
            <a:r>
              <a:rPr lang="en-US" sz="2700" dirty="0">
                <a:latin typeface="Segoe" panose="020B0503040204020203" pitchFamily="34" charset="0"/>
                <a:cs typeface="Segoe" panose="020B0503040204020203" pitchFamily="34" charset="0"/>
              </a:rPr>
              <a:t>1. Use the Power of Faces </a:t>
            </a:r>
          </a:p>
        </p:txBody>
      </p:sp>
      <p:grpSp>
        <p:nvGrpSpPr>
          <p:cNvPr id="24" name="Group 14"/>
          <p:cNvGrpSpPr>
            <a:grpSpLocks/>
          </p:cNvGrpSpPr>
          <p:nvPr/>
        </p:nvGrpSpPr>
        <p:grpSpPr bwMode="auto">
          <a:xfrm>
            <a:off x="1188459" y="2577606"/>
            <a:ext cx="6604188" cy="469889"/>
            <a:chOff x="0" y="5"/>
            <a:chExt cx="5048" cy="336"/>
          </a:xfrm>
        </p:grpSpPr>
        <p:sp>
          <p:nvSpPr>
            <p:cNvPr id="25"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6" name="Rectangle 13"/>
            <p:cNvSpPr>
              <a:spLocks/>
            </p:cNvSpPr>
            <p:nvPr/>
          </p:nvSpPr>
          <p:spPr bwMode="auto">
            <a:xfrm>
              <a:off x="17" y="67"/>
              <a:ext cx="50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4. Build commitment over time</a:t>
              </a:r>
            </a:p>
          </p:txBody>
        </p:sp>
      </p:grpSp>
      <p:grpSp>
        <p:nvGrpSpPr>
          <p:cNvPr id="21" name="Group 24"/>
          <p:cNvGrpSpPr>
            <a:grpSpLocks/>
          </p:cNvGrpSpPr>
          <p:nvPr/>
        </p:nvGrpSpPr>
        <p:grpSpPr bwMode="auto">
          <a:xfrm>
            <a:off x="1188459" y="3068959"/>
            <a:ext cx="6604188" cy="489486"/>
            <a:chOff x="-3" y="60"/>
            <a:chExt cx="5048" cy="336"/>
          </a:xfrm>
        </p:grpSpPr>
        <p:sp>
          <p:nvSpPr>
            <p:cNvPr id="22" name="AutoShape 22"/>
            <p:cNvSpPr>
              <a:spLocks/>
            </p:cNvSpPr>
            <p:nvPr/>
          </p:nvSpPr>
          <p:spPr bwMode="auto">
            <a:xfrm>
              <a:off x="-3" y="60"/>
              <a:ext cx="5048" cy="336"/>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3" name="Rectangle 23"/>
            <p:cNvSpPr>
              <a:spLocks/>
            </p:cNvSpPr>
            <p:nvPr/>
          </p:nvSpPr>
          <p:spPr bwMode="auto">
            <a:xfrm>
              <a:off x="17" y="60"/>
              <a:ext cx="501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5. Make it Intuitive &amp; Easy to Use</a:t>
              </a:r>
            </a:p>
          </p:txBody>
        </p:sp>
      </p:grpSp>
      <p:grpSp>
        <p:nvGrpSpPr>
          <p:cNvPr id="27" name="Group 14"/>
          <p:cNvGrpSpPr>
            <a:grpSpLocks/>
          </p:cNvGrpSpPr>
          <p:nvPr/>
        </p:nvGrpSpPr>
        <p:grpSpPr bwMode="auto">
          <a:xfrm>
            <a:off x="1184835" y="3587529"/>
            <a:ext cx="6604188" cy="469889"/>
            <a:chOff x="0" y="5"/>
            <a:chExt cx="5048" cy="336"/>
          </a:xfrm>
        </p:grpSpPr>
        <p:sp>
          <p:nvSpPr>
            <p:cNvPr id="28"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9" name="Rectangle 13"/>
            <p:cNvSpPr>
              <a:spLocks/>
            </p:cNvSpPr>
            <p:nvPr/>
          </p:nvSpPr>
          <p:spPr bwMode="auto">
            <a:xfrm>
              <a:off x="17" y="67"/>
              <a:ext cx="50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6. “Game-</a:t>
              </a:r>
              <a:r>
                <a:rPr lang="en-US" sz="2700" dirty="0" err="1">
                  <a:latin typeface="Segoe" panose="020B0503040204020203" pitchFamily="34" charset="0"/>
                  <a:cs typeface="Segoe" panose="020B0503040204020203" pitchFamily="34" charset="0"/>
                </a:rPr>
                <a:t>ification</a:t>
              </a:r>
              <a:r>
                <a:rPr lang="en-US" sz="2700" dirty="0">
                  <a:latin typeface="Segoe" panose="020B0503040204020203" pitchFamily="34" charset="0"/>
                  <a:cs typeface="Segoe" panose="020B0503040204020203" pitchFamily="34" charset="0"/>
                </a:rPr>
                <a:t>”</a:t>
              </a:r>
            </a:p>
          </p:txBody>
        </p:sp>
      </p:grpSp>
    </p:spTree>
    <p:extLst>
      <p:ext uri="{BB962C8B-B14F-4D97-AF65-F5344CB8AC3E}">
        <p14:creationId xmlns:p14="http://schemas.microsoft.com/office/powerpoint/2010/main" val="2010581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2367"/>
                                        </p:tgtEl>
                                        <p:attrNameLst>
                                          <p:attrName>style.visibility</p:attrName>
                                        </p:attrNameLst>
                                      </p:cBhvr>
                                      <p:to>
                                        <p:strVal val="visible"/>
                                      </p:to>
                                    </p:set>
                                    <p:anim calcmode="lin" valueType="num">
                                      <p:cBhvr>
                                        <p:cTn id="7" dur="500" fill="hold"/>
                                        <p:tgtEl>
                                          <p:spTgt spid="142367"/>
                                        </p:tgtEl>
                                        <p:attrNameLst>
                                          <p:attrName>ppt_w</p:attrName>
                                        </p:attrNameLst>
                                      </p:cBhvr>
                                      <p:tavLst>
                                        <p:tav tm="0">
                                          <p:val>
                                            <p:fltVal val="0"/>
                                          </p:val>
                                        </p:tav>
                                        <p:tav tm="100000">
                                          <p:val>
                                            <p:strVal val="#ppt_w"/>
                                          </p:val>
                                        </p:tav>
                                      </p:tavLst>
                                    </p:anim>
                                    <p:anim calcmode="lin" valueType="num">
                                      <p:cBhvr>
                                        <p:cTn id="8" dur="500" fill="hold"/>
                                        <p:tgtEl>
                                          <p:spTgt spid="142367"/>
                                        </p:tgtEl>
                                        <p:attrNameLst>
                                          <p:attrName>ppt_h</p:attrName>
                                        </p:attrNameLst>
                                      </p:cBhvr>
                                      <p:tavLst>
                                        <p:tav tm="0">
                                          <p:val>
                                            <p:fltVal val="0"/>
                                          </p:val>
                                        </p:tav>
                                        <p:tav tm="100000">
                                          <p:val>
                                            <p:strVal val="#ppt_h"/>
                                          </p:val>
                                        </p:tav>
                                      </p:tavLst>
                                    </p:anim>
                                    <p:animEffect transition="in" filter="fade">
                                      <p:cBhvr>
                                        <p:cTn id="9" dur="500"/>
                                        <p:tgtEl>
                                          <p:spTgt spid="14236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2348"/>
                                        </p:tgtEl>
                                        <p:attrNameLst>
                                          <p:attrName>style.visibility</p:attrName>
                                        </p:attrNameLst>
                                      </p:cBhvr>
                                      <p:to>
                                        <p:strVal val="visible"/>
                                      </p:to>
                                    </p:set>
                                    <p:anim calcmode="lin" valueType="num">
                                      <p:cBhvr>
                                        <p:cTn id="13" dur="500" fill="hold"/>
                                        <p:tgtEl>
                                          <p:spTgt spid="142348"/>
                                        </p:tgtEl>
                                        <p:attrNameLst>
                                          <p:attrName>ppt_w</p:attrName>
                                        </p:attrNameLst>
                                      </p:cBhvr>
                                      <p:tavLst>
                                        <p:tav tm="0">
                                          <p:val>
                                            <p:fltVal val="0"/>
                                          </p:val>
                                        </p:tav>
                                        <p:tav tm="100000">
                                          <p:val>
                                            <p:strVal val="#ppt_w"/>
                                          </p:val>
                                        </p:tav>
                                      </p:tavLst>
                                    </p:anim>
                                    <p:anim calcmode="lin" valueType="num">
                                      <p:cBhvr>
                                        <p:cTn id="14" dur="500" fill="hold"/>
                                        <p:tgtEl>
                                          <p:spTgt spid="142348"/>
                                        </p:tgtEl>
                                        <p:attrNameLst>
                                          <p:attrName>ppt_h</p:attrName>
                                        </p:attrNameLst>
                                      </p:cBhvr>
                                      <p:tavLst>
                                        <p:tav tm="0">
                                          <p:val>
                                            <p:fltVal val="0"/>
                                          </p:val>
                                        </p:tav>
                                        <p:tav tm="100000">
                                          <p:val>
                                            <p:strVal val="#ppt_h"/>
                                          </p:val>
                                        </p:tav>
                                      </p:tavLst>
                                    </p:anim>
                                    <p:animEffect transition="in" filter="fade">
                                      <p:cBhvr>
                                        <p:cTn id="15" dur="500"/>
                                        <p:tgtEl>
                                          <p:spTgt spid="14234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2350"/>
                                        </p:tgtEl>
                                        <p:attrNameLst>
                                          <p:attrName>style.visibility</p:attrName>
                                        </p:attrNameLst>
                                      </p:cBhvr>
                                      <p:to>
                                        <p:strVal val="visible"/>
                                      </p:to>
                                    </p:set>
                                    <p:anim calcmode="lin" valueType="num">
                                      <p:cBhvr>
                                        <p:cTn id="19" dur="500" fill="hold"/>
                                        <p:tgtEl>
                                          <p:spTgt spid="142350"/>
                                        </p:tgtEl>
                                        <p:attrNameLst>
                                          <p:attrName>ppt_w</p:attrName>
                                        </p:attrNameLst>
                                      </p:cBhvr>
                                      <p:tavLst>
                                        <p:tav tm="0">
                                          <p:val>
                                            <p:fltVal val="0"/>
                                          </p:val>
                                        </p:tav>
                                        <p:tav tm="100000">
                                          <p:val>
                                            <p:strVal val="#ppt_w"/>
                                          </p:val>
                                        </p:tav>
                                      </p:tavLst>
                                    </p:anim>
                                    <p:anim calcmode="lin" valueType="num">
                                      <p:cBhvr>
                                        <p:cTn id="20" dur="500" fill="hold"/>
                                        <p:tgtEl>
                                          <p:spTgt spid="142350"/>
                                        </p:tgtEl>
                                        <p:attrNameLst>
                                          <p:attrName>ppt_h</p:attrName>
                                        </p:attrNameLst>
                                      </p:cBhvr>
                                      <p:tavLst>
                                        <p:tav tm="0">
                                          <p:val>
                                            <p:fltVal val="0"/>
                                          </p:val>
                                        </p:tav>
                                        <p:tav tm="100000">
                                          <p:val>
                                            <p:strVal val="#ppt_h"/>
                                          </p:val>
                                        </p:tav>
                                      </p:tavLst>
                                    </p:anim>
                                    <p:animEffect transition="in" filter="fade">
                                      <p:cBhvr>
                                        <p:cTn id="21" dur="500"/>
                                        <p:tgtEl>
                                          <p:spTgt spid="14235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42352"/>
                                        </p:tgtEl>
                                        <p:attrNameLst>
                                          <p:attrName>style.visibility</p:attrName>
                                        </p:attrNameLst>
                                      </p:cBhvr>
                                      <p:to>
                                        <p:strVal val="visible"/>
                                      </p:to>
                                    </p:set>
                                    <p:anim calcmode="lin" valueType="num">
                                      <p:cBhvr>
                                        <p:cTn id="43" dur="500" fill="hold"/>
                                        <p:tgtEl>
                                          <p:spTgt spid="142352"/>
                                        </p:tgtEl>
                                        <p:attrNameLst>
                                          <p:attrName>ppt_w</p:attrName>
                                        </p:attrNameLst>
                                      </p:cBhvr>
                                      <p:tavLst>
                                        <p:tav tm="0">
                                          <p:val>
                                            <p:fltVal val="0"/>
                                          </p:val>
                                        </p:tav>
                                        <p:tav tm="100000">
                                          <p:val>
                                            <p:strVal val="#ppt_w"/>
                                          </p:val>
                                        </p:tav>
                                      </p:tavLst>
                                    </p:anim>
                                    <p:anim calcmode="lin" valueType="num">
                                      <p:cBhvr>
                                        <p:cTn id="44" dur="500" fill="hold"/>
                                        <p:tgtEl>
                                          <p:spTgt spid="142352"/>
                                        </p:tgtEl>
                                        <p:attrNameLst>
                                          <p:attrName>ppt_h</p:attrName>
                                        </p:attrNameLst>
                                      </p:cBhvr>
                                      <p:tavLst>
                                        <p:tav tm="0">
                                          <p:val>
                                            <p:fltVal val="0"/>
                                          </p:val>
                                        </p:tav>
                                        <p:tav tm="100000">
                                          <p:val>
                                            <p:strVal val="#ppt_h"/>
                                          </p:val>
                                        </p:tav>
                                      </p:tavLst>
                                    </p:anim>
                                    <p:animEffect transition="in" filter="fade">
                                      <p:cBhvr>
                                        <p:cTn id="45" dur="500"/>
                                        <p:tgtEl>
                                          <p:spTgt spid="142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1523" y="151891"/>
            <a:ext cx="3783456" cy="212715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0233" y="2325210"/>
            <a:ext cx="1902581" cy="2049656"/>
          </a:xfrm>
          <a:prstGeom prst="rect">
            <a:avLst/>
          </a:prstGeom>
        </p:spPr>
      </p:pic>
      <p:sp>
        <p:nvSpPr>
          <p:cNvPr id="5" name="Title 4"/>
          <p:cNvSpPr>
            <a:spLocks noGrp="1"/>
          </p:cNvSpPr>
          <p:nvPr>
            <p:ph type="title" idx="4294967295"/>
          </p:nvPr>
        </p:nvSpPr>
        <p:spPr>
          <a:xfrm>
            <a:off x="1143000" y="115677"/>
            <a:ext cx="6885384" cy="571500"/>
          </a:xfrm>
        </p:spPr>
        <p:txBody>
          <a:bodyPr>
            <a:noAutofit/>
          </a:bodyPr>
          <a:lstStyle/>
          <a:p>
            <a:r>
              <a:rPr lang="en-US" sz="3200" b="1" dirty="0">
                <a:solidFill>
                  <a:schemeClr val="tx1"/>
                </a:solidFill>
                <a:latin typeface="Segoe" panose="020B0503040204020203" pitchFamily="34" charset="0"/>
                <a:cs typeface="Segoe" panose="020B0503040204020203" pitchFamily="34" charset="0"/>
              </a:rPr>
              <a:t>The 7 Tenets of an Engaging UX</a:t>
            </a:r>
          </a:p>
        </p:txBody>
      </p:sp>
      <p:sp>
        <p:nvSpPr>
          <p:cNvPr id="6" name="Text Placeholder 5"/>
          <p:cNvSpPr>
            <a:spLocks noGrp="1"/>
          </p:cNvSpPr>
          <p:nvPr>
            <p:ph type="body" idx="4294967295"/>
          </p:nvPr>
        </p:nvSpPr>
        <p:spPr>
          <a:xfrm>
            <a:off x="1143000" y="822265"/>
            <a:ext cx="5894785" cy="2545556"/>
          </a:xfrm>
          <a:prstGeom prst="rect">
            <a:avLst/>
          </a:prstGeom>
        </p:spPr>
        <p:txBody>
          <a:bodyPr>
            <a:noAutofit/>
          </a:bodyPr>
          <a:lstStyle/>
          <a:p>
            <a:pPr marL="0" indent="0">
              <a:buNone/>
            </a:pPr>
            <a:r>
              <a:rPr lang="en-US" sz="1800" b="1" dirty="0">
                <a:solidFill>
                  <a:srgbClr val="1ABBAD"/>
                </a:solidFill>
                <a:latin typeface="Segoe" panose="020B0503040204020203" pitchFamily="34" charset="0"/>
                <a:cs typeface="Segoe" panose="020B0503040204020203" pitchFamily="34" charset="0"/>
              </a:rPr>
              <a:t>1. Use the Power of Faces </a:t>
            </a:r>
          </a:p>
          <a:p>
            <a:pPr lvl="1"/>
            <a:r>
              <a:rPr lang="en-US" sz="1200" dirty="0">
                <a:latin typeface="Segoe" panose="020B0503040204020203" pitchFamily="34" charset="0"/>
                <a:cs typeface="Segoe" panose="020B0503040204020203" pitchFamily="34" charset="0"/>
              </a:rPr>
              <a:t>People love faces; We see faces where they don’t exist</a:t>
            </a:r>
          </a:p>
          <a:p>
            <a:pPr lvl="1"/>
            <a:r>
              <a:rPr lang="en-US" sz="1200" dirty="0">
                <a:latin typeface="Segoe" panose="020B0503040204020203" pitchFamily="34" charset="0"/>
                <a:cs typeface="Segoe" panose="020B0503040204020203" pitchFamily="34" charset="0"/>
              </a:rPr>
              <a:t>We have DNA with the sole purpose of recognizing faces</a:t>
            </a:r>
          </a:p>
          <a:p>
            <a:pPr lvl="1"/>
            <a:r>
              <a:rPr lang="en-US" sz="1200" dirty="0">
                <a:latin typeface="Segoe" panose="020B0503040204020203" pitchFamily="34" charset="0"/>
                <a:cs typeface="Segoe" panose="020B0503040204020203" pitchFamily="34" charset="0"/>
              </a:rPr>
              <a:t>Take advantage of this by putting faces on your App</a:t>
            </a:r>
          </a:p>
          <a:p>
            <a:pPr lvl="2"/>
            <a:r>
              <a:rPr lang="en-US" sz="1200" dirty="0">
                <a:latin typeface="Segoe" panose="020B0503040204020203" pitchFamily="34" charset="0"/>
                <a:cs typeface="Segoe" panose="020B0503040204020203" pitchFamily="34" charset="0"/>
              </a:rPr>
              <a:t>Have the faces to look at important part of your App</a:t>
            </a:r>
          </a:p>
          <a:p>
            <a:pPr lvl="2"/>
            <a:r>
              <a:rPr lang="en-US" sz="1200" dirty="0">
                <a:latin typeface="Segoe" panose="020B0503040204020203" pitchFamily="34" charset="0"/>
                <a:cs typeface="Segoe" panose="020B0503040204020203" pitchFamily="34" charset="0"/>
              </a:rPr>
              <a:t>People instinctively follow the eyes of the face.</a:t>
            </a:r>
          </a:p>
          <a:p>
            <a:pPr marL="0" indent="0">
              <a:buNone/>
            </a:pPr>
            <a:r>
              <a:rPr lang="en-US" sz="1800" b="1" dirty="0">
                <a:solidFill>
                  <a:srgbClr val="1ABBAD"/>
                </a:solidFill>
                <a:latin typeface="Segoe" panose="020B0503040204020203" pitchFamily="34" charset="0"/>
                <a:cs typeface="Segoe" panose="020B0503040204020203" pitchFamily="34" charset="0"/>
              </a:rPr>
              <a:t>2. Use Food, Sex and Danger</a:t>
            </a:r>
          </a:p>
          <a:p>
            <a:pPr lvl="1"/>
            <a:r>
              <a:rPr lang="en-US" sz="1200" dirty="0">
                <a:latin typeface="Segoe" panose="020B0503040204020203" pitchFamily="34" charset="0"/>
                <a:cs typeface="Segoe" panose="020B0503040204020203" pitchFamily="34" charset="0"/>
              </a:rPr>
              <a:t>When someone sees something new, they place it into one of four categories:</a:t>
            </a:r>
          </a:p>
          <a:p>
            <a:pPr marL="612077" lvl="2" indent="-257175">
              <a:buFont typeface="+mj-lt"/>
              <a:buAutoNum type="arabicPeriod"/>
            </a:pPr>
            <a:r>
              <a:rPr lang="en-US" sz="1200" dirty="0">
                <a:latin typeface="Segoe" panose="020B0503040204020203" pitchFamily="34" charset="0"/>
                <a:cs typeface="Segoe" panose="020B0503040204020203" pitchFamily="34" charset="0"/>
              </a:rPr>
              <a:t>Can I Eat it? </a:t>
            </a:r>
          </a:p>
          <a:p>
            <a:pPr marL="612077" lvl="2" indent="-257175">
              <a:buFont typeface="+mj-lt"/>
              <a:buAutoNum type="arabicPeriod"/>
            </a:pPr>
            <a:r>
              <a:rPr lang="en-US" sz="1200" dirty="0">
                <a:latin typeface="Segoe" panose="020B0503040204020203" pitchFamily="34" charset="0"/>
                <a:cs typeface="Segoe" panose="020B0503040204020203" pitchFamily="34" charset="0"/>
              </a:rPr>
              <a:t>Can it Eat Me?</a:t>
            </a:r>
          </a:p>
          <a:p>
            <a:pPr marL="612077" lvl="2" indent="-257175">
              <a:buFont typeface="+mj-lt"/>
              <a:buAutoNum type="arabicPeriod"/>
            </a:pPr>
            <a:r>
              <a:rPr lang="en-US" sz="1200" dirty="0">
                <a:latin typeface="Segoe" panose="020B0503040204020203" pitchFamily="34" charset="0"/>
                <a:cs typeface="Segoe" panose="020B0503040204020203" pitchFamily="34" charset="0"/>
              </a:rPr>
              <a:t>Can I Mate with it?</a:t>
            </a:r>
          </a:p>
          <a:p>
            <a:pPr marL="612077" lvl="2" indent="-257175">
              <a:buFont typeface="+mj-lt"/>
              <a:buAutoNum type="arabicPeriod"/>
            </a:pPr>
            <a:r>
              <a:rPr lang="en-US" sz="1200" dirty="0">
                <a:latin typeface="Segoe" panose="020B0503040204020203" pitchFamily="34" charset="0"/>
                <a:cs typeface="Segoe" panose="020B0503040204020203" pitchFamily="34" charset="0"/>
              </a:rPr>
              <a:t>…and everything else. </a:t>
            </a:r>
            <a:br>
              <a:rPr lang="en-US" sz="1200" dirty="0">
                <a:latin typeface="Segoe" panose="020B0503040204020203" pitchFamily="34" charset="0"/>
                <a:cs typeface="Segoe" panose="020B0503040204020203" pitchFamily="34" charset="0"/>
              </a:rPr>
            </a:br>
            <a:endParaRPr lang="en-US" sz="1200" dirty="0">
              <a:latin typeface="Segoe" panose="020B0503040204020203" pitchFamily="34" charset="0"/>
              <a:cs typeface="Segoe" panose="020B0503040204020203" pitchFamily="34" charset="0"/>
            </a:endParaRPr>
          </a:p>
          <a:p>
            <a:pPr lvl="2"/>
            <a:r>
              <a:rPr lang="en-US" sz="1200" dirty="0">
                <a:latin typeface="Segoe" panose="020B0503040204020203" pitchFamily="34" charset="0"/>
                <a:cs typeface="Segoe" panose="020B0503040204020203" pitchFamily="34" charset="0"/>
              </a:rPr>
              <a:t>If you want your App to be engaged and interesting, put it in one of the first three categories.</a:t>
            </a:r>
          </a:p>
        </p:txBody>
      </p:sp>
      <p:pic>
        <p:nvPicPr>
          <p:cNvPr id="1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9192" y="4350544"/>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228221" y="2400301"/>
            <a:ext cx="3464932" cy="1950243"/>
          </a:xfrm>
          <a:prstGeom prst="rect">
            <a:avLst/>
          </a:prstGeom>
        </p:spPr>
      </p:pic>
    </p:spTree>
    <p:extLst>
      <p:ext uri="{BB962C8B-B14F-4D97-AF65-F5344CB8AC3E}">
        <p14:creationId xmlns:p14="http://schemas.microsoft.com/office/powerpoint/2010/main" val="3333084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 calcmode="lin" valueType="num">
                                      <p:cBhvr additive="base">
                                        <p:cTn id="4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 calcmode="lin" valueType="num">
                                      <p:cBhvr additive="base">
                                        <p:cTn id="4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 calcmode="lin" valueType="num">
                                      <p:cBhvr additive="base">
                                        <p:cTn id="5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 calcmode="lin" valueType="num">
                                      <p:cBhvr additive="base">
                                        <p:cTn id="5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12" end="12"/>
                                            </p:txEl>
                                          </p:spTgt>
                                        </p:tgtEl>
                                        <p:attrNameLst>
                                          <p:attrName>style.visibility</p:attrName>
                                        </p:attrNameLst>
                                      </p:cBhvr>
                                      <p:to>
                                        <p:strVal val="visible"/>
                                      </p:to>
                                    </p:set>
                                    <p:anim calcmode="lin" valueType="num">
                                      <p:cBhvr additive="base">
                                        <p:cTn id="6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2" end="12"/>
                                            </p:txEl>
                                          </p:spTgt>
                                        </p:tgtEl>
                                        <p:attrNameLst>
                                          <p:attrName>ppt_y</p:attrName>
                                        </p:attrNameLst>
                                      </p:cBhvr>
                                      <p:tavLst>
                                        <p:tav tm="0">
                                          <p:val>
                                            <p:strVal val="1+#ppt_h/2"/>
                                          </p:val>
                                        </p:tav>
                                        <p:tav tm="100000">
                                          <p:val>
                                            <p:strVal val="#ppt_y"/>
                                          </p:val>
                                        </p:tav>
                                      </p:tavLst>
                                    </p:anim>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8"/>
                                        </p:tgtEl>
                                        <p:attrNameLst>
                                          <p:attrName>style.visibility</p:attrName>
                                        </p:attrNameLst>
                                      </p:cBhvr>
                                      <p:to>
                                        <p:strVal val="visible"/>
                                      </p:to>
                                    </p:set>
                                  </p:childTnLst>
                                </p:cTn>
                              </p:par>
                              <p:par>
                                <p:cTn id="70" presetID="1" presetClass="exit" presetSubtype="0" fill="hold" nodeType="withEffect">
                                  <p:stCondLst>
                                    <p:cond delay="0"/>
                                  </p:stCondLst>
                                  <p:childTnLst>
                                    <p:set>
                                      <p:cBhvr>
                                        <p:cTn id="71" dur="1" fill="hold">
                                          <p:stCondLst>
                                            <p:cond delay="0"/>
                                          </p:stCondLst>
                                        </p:cTn>
                                        <p:tgtEl>
                                          <p:spTgt spid="6">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6">
                                            <p:txEl>
                                              <p:pRg st="1" end="1"/>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6">
                                            <p:txEl>
                                              <p:pRg st="2" end="2"/>
                                            </p:txEl>
                                          </p:spTgt>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6">
                                            <p:txEl>
                                              <p:pRg st="3" end="3"/>
                                            </p:txEl>
                                          </p:spTgt>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
                                            <p:txEl>
                                              <p:pRg st="4" end="4"/>
                                            </p:txEl>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6">
                                            <p:txEl>
                                              <p:pRg st="5" end="5"/>
                                            </p:txEl>
                                          </p:spTgt>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143000" y="105966"/>
            <a:ext cx="7605464" cy="571500"/>
          </a:xfrm>
        </p:spPr>
        <p:txBody>
          <a:bodyPr>
            <a:noAutofit/>
          </a:bodyPr>
          <a:lstStyle/>
          <a:p>
            <a:r>
              <a:rPr lang="en-US" sz="3600" b="1" dirty="0">
                <a:solidFill>
                  <a:schemeClr val="tx1"/>
                </a:solidFill>
                <a:latin typeface="Segoe" panose="020B0503040204020203" pitchFamily="34" charset="0"/>
                <a:cs typeface="Segoe" panose="020B0503040204020203" pitchFamily="34" charset="0"/>
              </a:rPr>
              <a:t>The 7 Tenets of an Engaging UX</a:t>
            </a:r>
          </a:p>
        </p:txBody>
      </p:sp>
      <p:sp>
        <p:nvSpPr>
          <p:cNvPr id="6" name="Text Placeholder 5"/>
          <p:cNvSpPr>
            <a:spLocks noGrp="1"/>
          </p:cNvSpPr>
          <p:nvPr>
            <p:ph type="body" idx="4294967295"/>
          </p:nvPr>
        </p:nvSpPr>
        <p:spPr>
          <a:xfrm>
            <a:off x="1143001" y="826039"/>
            <a:ext cx="6326981" cy="3048000"/>
          </a:xfrm>
          <a:prstGeom prst="rect">
            <a:avLst/>
          </a:prstGeom>
        </p:spPr>
        <p:txBody>
          <a:bodyPr>
            <a:noAutofit/>
          </a:bodyPr>
          <a:lstStyle/>
          <a:p>
            <a:pPr marL="0" indent="0">
              <a:buNone/>
            </a:pPr>
            <a:r>
              <a:rPr lang="en-US" sz="1200" b="1" dirty="0">
                <a:solidFill>
                  <a:srgbClr val="1ABBAD"/>
                </a:solidFill>
                <a:latin typeface="Segoe" panose="020B0503040204020203" pitchFamily="34" charset="0"/>
                <a:cs typeface="Segoe" panose="020B0503040204020203" pitchFamily="34" charset="0"/>
              </a:rPr>
              <a:t>3. Tell a story</a:t>
            </a:r>
          </a:p>
          <a:p>
            <a:pPr lvl="1"/>
            <a:r>
              <a:rPr lang="en-US" sz="1200" dirty="0">
                <a:latin typeface="Segoe" panose="020B0503040204020203" pitchFamily="34" charset="0"/>
                <a:cs typeface="Segoe" panose="020B0503040204020203" pitchFamily="34" charset="0"/>
              </a:rPr>
              <a:t>We learn through </a:t>
            </a:r>
            <a:r>
              <a:rPr lang="en-US" sz="1200" dirty="0" smtClean="0">
                <a:latin typeface="Segoe" panose="020B0503040204020203" pitchFamily="34" charset="0"/>
                <a:cs typeface="Segoe" panose="020B0503040204020203" pitchFamily="34" charset="0"/>
              </a:rPr>
              <a:t>stories</a:t>
            </a:r>
            <a:r>
              <a:rPr lang="en-US" sz="1200" dirty="0">
                <a:latin typeface="Segoe" panose="020B0503040204020203" pitchFamily="34" charset="0"/>
                <a:cs typeface="Segoe" panose="020B0503040204020203" pitchFamily="34" charset="0"/>
              </a:rPr>
              <a:t>. It’s how we teach our children. It’s the </a:t>
            </a:r>
            <a:r>
              <a:rPr lang="en-US" sz="1200" dirty="0" smtClean="0">
                <a:latin typeface="Segoe" panose="020B0503040204020203" pitchFamily="34" charset="0"/>
                <a:cs typeface="Segoe" panose="020B0503040204020203" pitchFamily="34" charset="0"/>
              </a:rPr>
              <a:t>Bible; It’s </a:t>
            </a:r>
            <a:r>
              <a:rPr lang="en-US" sz="1200" dirty="0">
                <a:latin typeface="Segoe" panose="020B0503040204020203" pitchFamily="34" charset="0"/>
                <a:cs typeface="Segoe" panose="020B0503040204020203" pitchFamily="34" charset="0"/>
              </a:rPr>
              <a:t>what we see in movies. </a:t>
            </a:r>
            <a:r>
              <a:rPr lang="en-US" sz="1200" dirty="0" smtClean="0">
                <a:latin typeface="Segoe" panose="020B0503040204020203" pitchFamily="34" charset="0"/>
                <a:cs typeface="Segoe" panose="020B0503040204020203" pitchFamily="34" charset="0"/>
              </a:rPr>
              <a:t> </a:t>
            </a:r>
          </a:p>
          <a:p>
            <a:pPr lvl="1"/>
            <a:r>
              <a:rPr lang="en-US" sz="1200" dirty="0" smtClean="0">
                <a:latin typeface="Segoe" panose="020B0503040204020203" pitchFamily="34" charset="0"/>
                <a:cs typeface="Segoe" panose="020B0503040204020203" pitchFamily="34" charset="0"/>
              </a:rPr>
              <a:t>Stories </a:t>
            </a:r>
            <a:r>
              <a:rPr lang="en-US" sz="1200" dirty="0">
                <a:latin typeface="Segoe" panose="020B0503040204020203" pitchFamily="34" charset="0"/>
                <a:cs typeface="Segoe" panose="020B0503040204020203" pitchFamily="34" charset="0"/>
              </a:rPr>
              <a:t>are a big part of how information is conveyed to us.  </a:t>
            </a:r>
            <a:endParaRPr lang="en-US" sz="1200" dirty="0" smtClean="0">
              <a:latin typeface="Segoe" panose="020B0503040204020203" pitchFamily="34" charset="0"/>
              <a:cs typeface="Segoe" panose="020B0503040204020203" pitchFamily="34" charset="0"/>
            </a:endParaRPr>
          </a:p>
          <a:p>
            <a:pPr lvl="1"/>
            <a:r>
              <a:rPr lang="en-US" sz="1200" dirty="0" smtClean="0">
                <a:latin typeface="Segoe" panose="020B0503040204020203" pitchFamily="34" charset="0"/>
                <a:cs typeface="Segoe" panose="020B0503040204020203" pitchFamily="34" charset="0"/>
              </a:rPr>
              <a:t>If </a:t>
            </a:r>
            <a:r>
              <a:rPr lang="en-US" sz="1200" dirty="0">
                <a:latin typeface="Segoe" panose="020B0503040204020203" pitchFamily="34" charset="0"/>
                <a:cs typeface="Segoe" panose="020B0503040204020203" pitchFamily="34" charset="0"/>
              </a:rPr>
              <a:t>you have information to give to the user, put it in story form. </a:t>
            </a:r>
            <a:endParaRPr lang="en-US" sz="1200" dirty="0" smtClean="0">
              <a:latin typeface="Segoe" panose="020B0503040204020203" pitchFamily="34" charset="0"/>
              <a:cs typeface="Segoe" panose="020B0503040204020203" pitchFamily="34" charset="0"/>
            </a:endParaRPr>
          </a:p>
          <a:p>
            <a:pPr lvl="1"/>
            <a:r>
              <a:rPr lang="en-US" sz="1200" dirty="0" smtClean="0">
                <a:latin typeface="Segoe" panose="020B0503040204020203" pitchFamily="34" charset="0"/>
                <a:cs typeface="Segoe" panose="020B0503040204020203" pitchFamily="34" charset="0"/>
              </a:rPr>
              <a:t>It </a:t>
            </a:r>
            <a:r>
              <a:rPr lang="en-US" sz="1200" dirty="0">
                <a:latin typeface="Segoe" panose="020B0503040204020203" pitchFamily="34" charset="0"/>
                <a:cs typeface="Segoe" panose="020B0503040204020203" pitchFamily="34" charset="0"/>
              </a:rPr>
              <a:t>doesn’t matter what medium you use (words, pictures, music), but using a story narrative will help your user understand and retain your information</a:t>
            </a:r>
            <a:r>
              <a:rPr lang="en-US" sz="1200" dirty="0" smtClean="0">
                <a:latin typeface="Segoe" panose="020B0503040204020203" pitchFamily="34" charset="0"/>
                <a:cs typeface="Segoe" panose="020B0503040204020203" pitchFamily="34" charset="0"/>
              </a:rPr>
              <a:t>.</a:t>
            </a:r>
          </a:p>
          <a:p>
            <a:pPr marL="0" indent="0">
              <a:buNone/>
            </a:pPr>
            <a:r>
              <a:rPr lang="en-US" sz="1200" b="1" dirty="0">
                <a:solidFill>
                  <a:srgbClr val="1ABBAD"/>
                </a:solidFill>
                <a:latin typeface="Segoe" panose="020B0503040204020203" pitchFamily="34" charset="0"/>
                <a:cs typeface="Segoe" panose="020B0503040204020203" pitchFamily="34" charset="0"/>
              </a:rPr>
              <a:t/>
            </a:r>
            <a:br>
              <a:rPr lang="en-US" sz="1200" b="1" dirty="0">
                <a:solidFill>
                  <a:srgbClr val="1ABBAD"/>
                </a:solidFill>
                <a:latin typeface="Segoe" panose="020B0503040204020203" pitchFamily="34" charset="0"/>
                <a:cs typeface="Segoe" panose="020B0503040204020203" pitchFamily="34" charset="0"/>
              </a:rPr>
            </a:br>
            <a:r>
              <a:rPr lang="en-US" sz="1200" b="1" dirty="0">
                <a:solidFill>
                  <a:srgbClr val="1ABBAD"/>
                </a:solidFill>
                <a:latin typeface="Segoe" panose="020B0503040204020203" pitchFamily="34" charset="0"/>
                <a:cs typeface="Segoe" panose="020B0503040204020203" pitchFamily="34" charset="0"/>
              </a:rPr>
              <a:t>4. Build commitment over time</a:t>
            </a:r>
          </a:p>
          <a:p>
            <a:pPr lvl="1"/>
            <a:r>
              <a:rPr lang="en-US" sz="1200" dirty="0">
                <a:latin typeface="Segoe" panose="020B0503040204020203" pitchFamily="34" charset="0"/>
                <a:cs typeface="Segoe" panose="020B0503040204020203" pitchFamily="34" charset="0"/>
              </a:rPr>
              <a:t>Let the user choose how they want to interact with you (RSS, Twitter, Facebook</a:t>
            </a:r>
            <a:r>
              <a:rPr lang="en-US" sz="1200" dirty="0" smtClean="0">
                <a:latin typeface="Segoe" panose="020B0503040204020203" pitchFamily="34" charset="0"/>
                <a:cs typeface="Segoe" panose="020B0503040204020203" pitchFamily="34" charset="0"/>
              </a:rPr>
              <a:t>)</a:t>
            </a:r>
          </a:p>
          <a:p>
            <a:pPr lvl="1"/>
            <a:r>
              <a:rPr lang="en-US" sz="1200" dirty="0" smtClean="0">
                <a:latin typeface="Segoe" panose="020B0503040204020203" pitchFamily="34" charset="0"/>
                <a:cs typeface="Segoe" panose="020B0503040204020203" pitchFamily="34" charset="0"/>
              </a:rPr>
              <a:t>Make </a:t>
            </a:r>
            <a:r>
              <a:rPr lang="en-US" sz="1200" dirty="0">
                <a:latin typeface="Segoe" panose="020B0503040204020203" pitchFamily="34" charset="0"/>
                <a:cs typeface="Segoe" panose="020B0503040204020203" pitchFamily="34" charset="0"/>
              </a:rPr>
              <a:t>sure that you don’t take advantage of the trust that is implicit in that interaction</a:t>
            </a:r>
            <a:r>
              <a:rPr lang="en-US" sz="1200" dirty="0" smtClean="0">
                <a:latin typeface="Segoe" panose="020B0503040204020203" pitchFamily="34" charset="0"/>
                <a:cs typeface="Segoe" panose="020B0503040204020203" pitchFamily="34" charset="0"/>
              </a:rPr>
              <a:t>.</a:t>
            </a:r>
          </a:p>
          <a:p>
            <a:pPr marL="0" indent="0">
              <a:buNone/>
            </a:pPr>
            <a:r>
              <a:rPr lang="en-US" sz="1200" b="1" dirty="0">
                <a:solidFill>
                  <a:srgbClr val="1ABBAD"/>
                </a:solidFill>
                <a:latin typeface="Segoe" panose="020B0503040204020203" pitchFamily="34" charset="0"/>
                <a:cs typeface="Segoe" panose="020B0503040204020203" pitchFamily="34" charset="0"/>
              </a:rPr>
              <a:t>5. Use Natural Interactions of Objects</a:t>
            </a:r>
          </a:p>
          <a:p>
            <a:pPr lvl="1"/>
            <a:r>
              <a:rPr lang="en-US" sz="1200" dirty="0" smtClean="0">
                <a:latin typeface="Segoe" panose="020B0503040204020203" pitchFamily="34" charset="0"/>
                <a:cs typeface="Segoe" panose="020B0503040204020203" pitchFamily="34" charset="0"/>
              </a:rPr>
              <a:t>Natural Movements</a:t>
            </a:r>
          </a:p>
          <a:p>
            <a:pPr lvl="1"/>
            <a:r>
              <a:rPr lang="en-US" sz="1200" dirty="0" smtClean="0">
                <a:latin typeface="Segoe" panose="020B0503040204020203" pitchFamily="34" charset="0"/>
                <a:cs typeface="Segoe" panose="020B0503040204020203" pitchFamily="34" charset="0"/>
              </a:rPr>
              <a:t>Fluidity</a:t>
            </a:r>
          </a:p>
          <a:p>
            <a:pPr lvl="1"/>
            <a:r>
              <a:rPr lang="en-US" sz="1200" dirty="0" smtClean="0">
                <a:latin typeface="Segoe" panose="020B0503040204020203" pitchFamily="34" charset="0"/>
                <a:cs typeface="Segoe" panose="020B0503040204020203" pitchFamily="34" charset="0"/>
              </a:rPr>
              <a:t>Animate / Exaggerate: Slow things down so the eye can follow</a:t>
            </a:r>
            <a:endParaRPr lang="en-US" sz="1200" dirty="0">
              <a:latin typeface="Segoe" panose="020B0503040204020203" pitchFamily="34" charset="0"/>
              <a:cs typeface="Segoe" panose="020B0503040204020203" pitchFamily="34" charset="0"/>
            </a:endParaRPr>
          </a:p>
          <a:p>
            <a:endParaRPr lang="en-US" sz="1400" dirty="0">
              <a:latin typeface="Segoe" panose="020B0503040204020203" pitchFamily="34" charset="0"/>
              <a:cs typeface="Segoe" panose="020B0503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6982" y="642937"/>
            <a:ext cx="3944296" cy="200994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9678" y="244471"/>
            <a:ext cx="3371600" cy="2067242"/>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3149" y="2518496"/>
            <a:ext cx="3023351" cy="2399097"/>
          </a:xfrm>
          <a:prstGeom prst="rect">
            <a:avLst/>
          </a:prstGeom>
        </p:spPr>
      </p:pic>
      <p:pic>
        <p:nvPicPr>
          <p:cNvPr id="1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09192" y="4350544"/>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20008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xit"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6">
                                            <p:txEl>
                                              <p:pRg st="1" end="1"/>
                                            </p:txEl>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6">
                                            <p:txEl>
                                              <p:pRg st="2" end="2"/>
                                            </p:txEl>
                                          </p:spTgt>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6">
                                            <p:txEl>
                                              <p:pRg st="3" end="3"/>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6">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
                                            <p:txEl>
                                              <p:pRg st="8" end="8"/>
                                            </p:txEl>
                                          </p:spTgt>
                                        </p:tgtEl>
                                        <p:attrNameLst>
                                          <p:attrName>style.visibility</p:attrName>
                                        </p:attrNameLst>
                                      </p:cBhvr>
                                      <p:to>
                                        <p:strVal val="visible"/>
                                      </p:to>
                                    </p:set>
                                    <p:anim calcmode="lin" valueType="num">
                                      <p:cBhvr additive="base">
                                        <p:cTn id="62"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
                                            <p:txEl>
                                              <p:pRg st="8" end="8"/>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
                                            <p:txEl>
                                              <p:pRg st="9" end="9"/>
                                            </p:txEl>
                                          </p:spTgt>
                                        </p:tgtEl>
                                        <p:attrNameLst>
                                          <p:attrName>style.visibility</p:attrName>
                                        </p:attrNameLst>
                                      </p:cBhvr>
                                      <p:to>
                                        <p:strVal val="visible"/>
                                      </p:to>
                                    </p:set>
                                    <p:anim calcmode="lin" valueType="num">
                                      <p:cBhvr additive="base">
                                        <p:cTn id="66"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6">
                                            <p:txEl>
                                              <p:pRg st="9" end="9"/>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6">
                                            <p:txEl>
                                              <p:pRg st="10" end="10"/>
                                            </p:txEl>
                                          </p:spTgt>
                                        </p:tgtEl>
                                        <p:attrNameLst>
                                          <p:attrName>style.visibility</p:attrName>
                                        </p:attrNameLst>
                                      </p:cBhvr>
                                      <p:to>
                                        <p:strVal val="visible"/>
                                      </p:to>
                                    </p:set>
                                    <p:anim calcmode="lin" valueType="num">
                                      <p:cBhvr additive="base">
                                        <p:cTn id="70"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6">
                                            <p:txEl>
                                              <p:pRg st="11" end="11"/>
                                            </p:txEl>
                                          </p:spTgt>
                                        </p:tgtEl>
                                        <p:attrNameLst>
                                          <p:attrName>style.visibility</p:attrName>
                                        </p:attrNameLst>
                                      </p:cBhvr>
                                      <p:to>
                                        <p:strVal val="visible"/>
                                      </p:to>
                                    </p:set>
                                    <p:anim calcmode="lin" valueType="num">
                                      <p:cBhvr additive="base">
                                        <p:cTn id="74"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76" presetID="1" presetClass="exit" presetSubtype="0" fill="hold" nodeType="withEffect">
                                  <p:stCondLst>
                                    <p:cond delay="0"/>
                                  </p:stCondLst>
                                  <p:childTnLst>
                                    <p:set>
                                      <p:cBhvr>
                                        <p:cTn id="77" dur="1" fill="hold">
                                          <p:stCondLst>
                                            <p:cond delay="0"/>
                                          </p:stCondLst>
                                        </p:cTn>
                                        <p:tgtEl>
                                          <p:spTgt spid="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
                                            <p:txEl>
                                              <p:pRg st="5" end="5"/>
                                            </p:txEl>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6">
                                            <p:txEl>
                                              <p:pRg st="6" end="6"/>
                                            </p:txEl>
                                          </p:spTgt>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6">
                                            <p:txEl>
                                              <p:pRg st="7" end="7"/>
                                            </p:txEl>
                                          </p:spTgt>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9634" y="374632"/>
            <a:ext cx="3428316" cy="1928428"/>
          </a:xfrm>
          <a:prstGeom prst="rect">
            <a:avLst/>
          </a:prstGeom>
        </p:spPr>
      </p:pic>
      <p:sp>
        <p:nvSpPr>
          <p:cNvPr id="6" name="Text Placeholder 5"/>
          <p:cNvSpPr>
            <a:spLocks noGrp="1"/>
          </p:cNvSpPr>
          <p:nvPr>
            <p:ph type="body" idx="4294967295"/>
          </p:nvPr>
        </p:nvSpPr>
        <p:spPr>
          <a:xfrm>
            <a:off x="1376063" y="1405323"/>
            <a:ext cx="5894785" cy="2545556"/>
          </a:xfrm>
          <a:prstGeom prst="rect">
            <a:avLst/>
          </a:prstGeom>
        </p:spPr>
        <p:txBody>
          <a:bodyPr>
            <a:noAutofit/>
          </a:bodyPr>
          <a:lstStyle/>
          <a:p>
            <a:pPr marL="0" indent="0">
              <a:buNone/>
            </a:pPr>
            <a:r>
              <a:rPr lang="en-US" sz="1350" b="1" dirty="0">
                <a:solidFill>
                  <a:srgbClr val="1ABBAD"/>
                </a:solidFill>
                <a:latin typeface="Segoe" panose="020B0503040204020203" pitchFamily="34" charset="0"/>
                <a:cs typeface="Segoe" panose="020B0503040204020203" pitchFamily="34" charset="0"/>
              </a:rPr>
              <a:t>6. “Game-</a:t>
            </a:r>
            <a:r>
              <a:rPr lang="en-US" sz="1350" b="1" dirty="0" err="1">
                <a:solidFill>
                  <a:srgbClr val="1ABBAD"/>
                </a:solidFill>
                <a:latin typeface="Segoe" panose="020B0503040204020203" pitchFamily="34" charset="0"/>
                <a:cs typeface="Segoe" panose="020B0503040204020203" pitchFamily="34" charset="0"/>
              </a:rPr>
              <a:t>ification</a:t>
            </a:r>
            <a:r>
              <a:rPr lang="en-US" sz="1350" b="1" dirty="0">
                <a:solidFill>
                  <a:srgbClr val="1ABBAD"/>
                </a:solidFill>
                <a:latin typeface="Segoe" panose="020B0503040204020203" pitchFamily="34" charset="0"/>
                <a:cs typeface="Segoe" panose="020B0503040204020203" pitchFamily="34" charset="0"/>
              </a:rPr>
              <a:t>”</a:t>
            </a:r>
          </a:p>
          <a:p>
            <a:pPr lvl="1"/>
            <a:r>
              <a:rPr lang="en-US" sz="1013" dirty="0">
                <a:latin typeface="Segoe" panose="020B0503040204020203" pitchFamily="34" charset="0"/>
                <a:cs typeface="Segoe" panose="020B0503040204020203" pitchFamily="34" charset="0"/>
              </a:rPr>
              <a:t>We Live in a Gaming Culture</a:t>
            </a:r>
          </a:p>
          <a:p>
            <a:pPr lvl="1"/>
            <a:r>
              <a:rPr lang="en-US" sz="1013" dirty="0">
                <a:latin typeface="Segoe" panose="020B0503040204020203" pitchFamily="34" charset="0"/>
                <a:cs typeface="Segoe" panose="020B0503040204020203" pitchFamily="34" charset="0"/>
              </a:rPr>
              <a:t>The Digital Natives Expect a Contest</a:t>
            </a:r>
          </a:p>
          <a:p>
            <a:pPr lvl="2"/>
            <a:r>
              <a:rPr lang="en-US" sz="863" dirty="0">
                <a:latin typeface="Segoe" panose="020B0503040204020203" pitchFamily="34" charset="0"/>
                <a:cs typeface="Segoe" panose="020B0503040204020203" pitchFamily="34" charset="0"/>
              </a:rPr>
              <a:t>Even When Learning</a:t>
            </a:r>
          </a:p>
          <a:p>
            <a:pPr lvl="1"/>
            <a:r>
              <a:rPr lang="en-US" sz="1013" dirty="0">
                <a:latin typeface="Segoe" panose="020B0503040204020203" pitchFamily="34" charset="0"/>
                <a:cs typeface="Segoe" panose="020B0503040204020203" pitchFamily="34" charset="0"/>
              </a:rPr>
              <a:t>It doesn’t fit all use cases, but if you can provide “game-</a:t>
            </a:r>
            <a:r>
              <a:rPr lang="en-US" sz="1013" dirty="0" err="1">
                <a:latin typeface="Segoe" panose="020B0503040204020203" pitchFamily="34" charset="0"/>
                <a:cs typeface="Segoe" panose="020B0503040204020203" pitchFamily="34" charset="0"/>
              </a:rPr>
              <a:t>fication</a:t>
            </a:r>
            <a:r>
              <a:rPr lang="en-US" sz="1013" dirty="0">
                <a:latin typeface="Segoe" panose="020B0503040204020203" pitchFamily="34" charset="0"/>
                <a:cs typeface="Segoe" panose="020B0503040204020203" pitchFamily="34" charset="0"/>
              </a:rPr>
              <a:t>” you’ll get engagement</a:t>
            </a:r>
          </a:p>
          <a:p>
            <a:pPr marL="0" indent="0">
              <a:buNone/>
            </a:pPr>
            <a:r>
              <a:rPr lang="en-US" sz="1350" b="1" dirty="0">
                <a:solidFill>
                  <a:srgbClr val="1ABBAD"/>
                </a:solidFill>
                <a:latin typeface="Segoe" panose="020B0503040204020203" pitchFamily="34" charset="0"/>
                <a:cs typeface="Segoe" panose="020B0503040204020203" pitchFamily="34" charset="0"/>
              </a:rPr>
              <a:t>7. Make it Intuitive and Easy to Use</a:t>
            </a:r>
          </a:p>
          <a:p>
            <a:pPr lvl="1"/>
            <a:r>
              <a:rPr lang="en-US" sz="1013" dirty="0">
                <a:latin typeface="Segoe" panose="020B0503040204020203" pitchFamily="34" charset="0"/>
                <a:cs typeface="Segoe" panose="020B0503040204020203" pitchFamily="34" charset="0"/>
              </a:rPr>
              <a:t>Todays Generations, especially the Digital Natives, Don’t Read User Manuals. </a:t>
            </a:r>
          </a:p>
          <a:p>
            <a:pPr lvl="1"/>
            <a:r>
              <a:rPr lang="en-US" sz="1013" dirty="0">
                <a:latin typeface="Segoe" panose="020B0503040204020203" pitchFamily="34" charset="0"/>
                <a:cs typeface="Segoe" panose="020B0503040204020203" pitchFamily="34" charset="0"/>
              </a:rPr>
              <a:t>Accessibility is expected in the Elderly Culture</a:t>
            </a:r>
          </a:p>
          <a:p>
            <a:pPr lvl="1"/>
            <a:r>
              <a:rPr lang="en-US" sz="1013" dirty="0">
                <a:latin typeface="Segoe" panose="020B0503040204020203" pitchFamily="34" charset="0"/>
                <a:cs typeface="Segoe" panose="020B0503040204020203" pitchFamily="34" charset="0"/>
              </a:rPr>
              <a:t>The “Grandma Huckaby Theory”</a:t>
            </a:r>
          </a:p>
          <a:p>
            <a:pPr lvl="2"/>
            <a:r>
              <a:rPr lang="en-US" sz="1013" dirty="0">
                <a:latin typeface="Segoe" panose="020B0503040204020203" pitchFamily="34" charset="0"/>
                <a:cs typeface="Segoe" panose="020B0503040204020203" pitchFamily="34" charset="0"/>
              </a:rPr>
              <a:t>If Grandma Huckaby walks up to a piece of software we have built and is immediately effective we have succeeded.</a:t>
            </a:r>
          </a:p>
        </p:txBody>
      </p:sp>
      <p:sp>
        <p:nvSpPr>
          <p:cNvPr id="5" name="Title 4"/>
          <p:cNvSpPr>
            <a:spLocks noGrp="1"/>
          </p:cNvSpPr>
          <p:nvPr>
            <p:ph type="title" idx="4294967295"/>
          </p:nvPr>
        </p:nvSpPr>
        <p:spPr>
          <a:xfrm>
            <a:off x="1142999" y="89297"/>
            <a:ext cx="7101409" cy="571500"/>
          </a:xfrm>
        </p:spPr>
        <p:txBody>
          <a:bodyPr>
            <a:noAutofit/>
          </a:bodyPr>
          <a:lstStyle/>
          <a:p>
            <a:r>
              <a:rPr lang="en-US" sz="3200" b="1" dirty="0">
                <a:solidFill>
                  <a:schemeClr val="tx1"/>
                </a:solidFill>
                <a:latin typeface="Segoe" panose="020B0503040204020203" pitchFamily="34" charset="0"/>
                <a:cs typeface="Segoe" panose="020B0503040204020203" pitchFamily="34" charset="0"/>
              </a:rPr>
              <a:t>The 7 Tenets of an Engaging UX</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7614" y="2467998"/>
            <a:ext cx="2471736" cy="2291802"/>
          </a:xfrm>
          <a:prstGeom prst="rect">
            <a:avLst/>
          </a:prstGeom>
        </p:spPr>
      </p:pic>
      <p:pic>
        <p:nvPicPr>
          <p:cNvPr id="1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9192" y="4350544"/>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49806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 calcmode="lin" valueType="num">
                                      <p:cBhvr additive="base">
                                        <p:cTn id="4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9" end="9"/>
                                            </p:txEl>
                                          </p:spTgt>
                                        </p:tgtEl>
                                        <p:attrNameLst>
                                          <p:attrName>ppt_y</p:attrName>
                                        </p:attrNameLst>
                                      </p:cBhvr>
                                      <p:tavLst>
                                        <p:tav tm="0">
                                          <p:val>
                                            <p:strVal val="1+#ppt_h/2"/>
                                          </p:val>
                                        </p:tav>
                                        <p:tav tm="100000">
                                          <p:val>
                                            <p:strVal val="#ppt_y"/>
                                          </p:val>
                                        </p:tav>
                                      </p:tavLst>
                                    </p:anim>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6">
                                            <p:txEl>
                                              <p:pRg st="1" end="1"/>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6">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
                                            <p:txEl>
                                              <p:pRg st="3" end="3"/>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
                                            <p:txEl>
                                              <p:pRg st="4" end="4"/>
                                            </p:txEl>
                                          </p:spTgt>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a:xfrm>
            <a:off x="1096615" y="100091"/>
            <a:ext cx="6867525" cy="561975"/>
          </a:xfrm>
        </p:spPr>
        <p:txBody>
          <a:bodyPr/>
          <a:lstStyle/>
          <a:p>
            <a:pPr algn="ctr" eaLnBrk="1" hangingPunct="1"/>
            <a:r>
              <a:rPr lang="en-US" sz="2700" b="1" dirty="0">
                <a:solidFill>
                  <a:schemeClr val="tx1"/>
                </a:solidFill>
              </a:rPr>
              <a:t>Cincinnati Children's Hospital</a:t>
            </a:r>
            <a:br>
              <a:rPr lang="en-US" sz="2700" b="1" dirty="0">
                <a:solidFill>
                  <a:schemeClr val="tx1"/>
                </a:solidFill>
              </a:rPr>
            </a:br>
            <a:r>
              <a:rPr lang="en-US" sz="2100" b="1" dirty="0">
                <a:solidFill>
                  <a:schemeClr val="tx1"/>
                </a:solidFill>
              </a:rPr>
              <a:t>The Power of Faces</a:t>
            </a:r>
            <a:endParaRPr lang="en-US" sz="3000" b="1" dirty="0">
              <a:solidFill>
                <a:schemeClr val="tx1"/>
              </a:solidFill>
            </a:endParaRPr>
          </a:p>
        </p:txBody>
      </p:sp>
      <p:sp>
        <p:nvSpPr>
          <p:cNvPr id="14" name="Text Placeholder 3"/>
          <p:cNvSpPr txBox="1">
            <a:spLocks/>
          </p:cNvSpPr>
          <p:nvPr/>
        </p:nvSpPr>
        <p:spPr bwMode="white">
          <a:xfrm>
            <a:off x="1314452" y="632375"/>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1314450" y="1687849"/>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1321" y="3150280"/>
            <a:ext cx="2438400" cy="13716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4461" y="3146246"/>
            <a:ext cx="2438400" cy="1371600"/>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5101" y="1061668"/>
            <a:ext cx="1234713" cy="514046"/>
          </a:xfrm>
          <a:prstGeom prst="rect">
            <a:avLst/>
          </a:prstGeom>
        </p:spPr>
      </p:pic>
      <p:pic>
        <p:nvPicPr>
          <p:cNvPr id="3" name="Picture 2"/>
          <p:cNvPicPr>
            <a:picLocks noChangeAspect="1"/>
          </p:cNvPicPr>
          <p:nvPr/>
        </p:nvPicPr>
        <p:blipFill>
          <a:blip r:embed="rId6"/>
          <a:stretch>
            <a:fillRect/>
          </a:stretch>
        </p:blipFill>
        <p:spPr>
          <a:xfrm>
            <a:off x="4564606" y="888645"/>
            <a:ext cx="1735931" cy="957263"/>
          </a:xfrm>
          <a:prstGeom prst="rect">
            <a:avLst/>
          </a:prstGeom>
        </p:spPr>
      </p:pic>
    </p:spTree>
    <p:extLst>
      <p:ext uri="{BB962C8B-B14F-4D97-AF65-F5344CB8AC3E}">
        <p14:creationId xmlns:p14="http://schemas.microsoft.com/office/powerpoint/2010/main" val="1978447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68" name="Rectangle 8"/>
          <p:cNvSpPr>
            <a:spLocks/>
          </p:cNvSpPr>
          <p:nvPr/>
        </p:nvSpPr>
        <p:spPr bwMode="auto">
          <a:xfrm>
            <a:off x="1281577" y="1344046"/>
            <a:ext cx="6562324" cy="5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2700" dirty="0">
              <a:solidFill>
                <a:srgbClr val="FFFFFF"/>
              </a:solidFill>
              <a:latin typeface="Segoe" panose="020B0503040204020203" pitchFamily="34" charset="0"/>
              <a:cs typeface="Segoe" panose="020B0503040204020203" pitchFamily="34" charset="0"/>
              <a:sym typeface="Maven Pro Regular" pitchFamily="-103" charset="0"/>
            </a:endParaRPr>
          </a:p>
        </p:txBody>
      </p:sp>
      <p:pic>
        <p:nvPicPr>
          <p:cNvPr id="14234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478" y="5296853"/>
            <a:ext cx="153537" cy="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42348" name="Group 14"/>
          <p:cNvGrpSpPr>
            <a:grpSpLocks/>
          </p:cNvGrpSpPr>
          <p:nvPr/>
        </p:nvGrpSpPr>
        <p:grpSpPr bwMode="auto">
          <a:xfrm>
            <a:off x="1282512" y="1758569"/>
            <a:ext cx="6604188" cy="490556"/>
            <a:chOff x="0" y="5"/>
            <a:chExt cx="5048" cy="336"/>
          </a:xfrm>
        </p:grpSpPr>
        <p:sp>
          <p:nvSpPr>
            <p:cNvPr id="142365"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142366" name="Rectangle 13"/>
            <p:cNvSpPr>
              <a:spLocks/>
            </p:cNvSpPr>
            <p:nvPr/>
          </p:nvSpPr>
          <p:spPr bwMode="auto">
            <a:xfrm>
              <a:off x="17" y="67"/>
              <a:ext cx="501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2. Use Avatars</a:t>
              </a:r>
            </a:p>
          </p:txBody>
        </p:sp>
      </p:grpSp>
      <p:sp>
        <p:nvSpPr>
          <p:cNvPr id="2" name="Text Placeholder 1"/>
          <p:cNvSpPr>
            <a:spLocks noGrp="1"/>
          </p:cNvSpPr>
          <p:nvPr>
            <p:ph type="body" sz="quarter" idx="13"/>
          </p:nvPr>
        </p:nvSpPr>
        <p:spPr>
          <a:xfrm>
            <a:off x="2571750" y="437702"/>
            <a:ext cx="5272151" cy="519113"/>
          </a:xfrm>
        </p:spPr>
        <p:txBody>
          <a:bodyPr>
            <a:normAutofit fontScale="92500" lnSpcReduction="10000"/>
          </a:bodyPr>
          <a:lstStyle/>
          <a:p>
            <a:pPr algn="ctr"/>
            <a:r>
              <a:rPr lang="en-US" sz="3300" b="1" dirty="0">
                <a:solidFill>
                  <a:schemeClr val="tx1"/>
                </a:solidFill>
                <a:latin typeface="Segoe" panose="020B0503040204020203" pitchFamily="34" charset="0"/>
                <a:cs typeface="Segoe" panose="020B0503040204020203" pitchFamily="34" charset="0"/>
              </a:rPr>
              <a:t>The 6 Tenets of </a:t>
            </a:r>
            <a:r>
              <a:rPr lang="en-US" sz="3300" b="1" i="1" dirty="0">
                <a:solidFill>
                  <a:schemeClr val="tx1"/>
                </a:solidFill>
                <a:latin typeface="Segoe" panose="020B0503040204020203" pitchFamily="34" charset="0"/>
                <a:cs typeface="Segoe" panose="020B0503040204020203" pitchFamily="34" charset="0"/>
              </a:rPr>
              <a:t>Attraction</a:t>
            </a:r>
            <a:endParaRPr lang="en-US" sz="3300" b="1" i="1" dirty="0"/>
          </a:p>
        </p:txBody>
      </p:sp>
      <p:grpSp>
        <p:nvGrpSpPr>
          <p:cNvPr id="142350" name="Group 18"/>
          <p:cNvGrpSpPr>
            <a:grpSpLocks/>
          </p:cNvGrpSpPr>
          <p:nvPr/>
        </p:nvGrpSpPr>
        <p:grpSpPr bwMode="auto">
          <a:xfrm>
            <a:off x="1282512" y="2273839"/>
            <a:ext cx="6604188" cy="410414"/>
            <a:chOff x="0" y="42"/>
            <a:chExt cx="5048" cy="339"/>
          </a:xfrm>
        </p:grpSpPr>
        <p:sp>
          <p:nvSpPr>
            <p:cNvPr id="142363" name="AutoShape 16"/>
            <p:cNvSpPr>
              <a:spLocks/>
            </p:cNvSpPr>
            <p:nvPr/>
          </p:nvSpPr>
          <p:spPr bwMode="auto">
            <a:xfrm>
              <a:off x="0" y="45"/>
              <a:ext cx="5048" cy="336"/>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142364" name="Rectangle 17"/>
            <p:cNvSpPr>
              <a:spLocks/>
            </p:cNvSpPr>
            <p:nvPr/>
          </p:nvSpPr>
          <p:spPr bwMode="auto">
            <a:xfrm>
              <a:off x="17" y="42"/>
              <a:ext cx="501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3. UI affected by Body Movement </a:t>
              </a:r>
            </a:p>
          </p:txBody>
        </p:sp>
      </p:grpSp>
      <p:sp>
        <p:nvSpPr>
          <p:cNvPr id="142367" name="AutoShape 7"/>
          <p:cNvSpPr>
            <a:spLocks/>
          </p:cNvSpPr>
          <p:nvPr/>
        </p:nvSpPr>
        <p:spPr bwMode="auto">
          <a:xfrm>
            <a:off x="1274836" y="1296517"/>
            <a:ext cx="6613093" cy="434017"/>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solidFill>
                  <a:srgbClr val="FFFFFF"/>
                </a:solidFill>
                <a:latin typeface="Segoe" panose="020B0503040204020203" pitchFamily="34" charset="0"/>
                <a:cs typeface="Segoe" panose="020B0503040204020203" pitchFamily="34" charset="0"/>
              </a:rPr>
              <a:t> </a:t>
            </a:r>
            <a:r>
              <a:rPr lang="en-US" sz="2700" dirty="0">
                <a:latin typeface="Segoe" panose="020B0503040204020203" pitchFamily="34" charset="0"/>
                <a:cs typeface="Segoe" panose="020B0503040204020203" pitchFamily="34" charset="0"/>
              </a:rPr>
              <a:t>1. Movement</a:t>
            </a:r>
          </a:p>
        </p:txBody>
      </p:sp>
      <p:grpSp>
        <p:nvGrpSpPr>
          <p:cNvPr id="24" name="Group 14"/>
          <p:cNvGrpSpPr>
            <a:grpSpLocks/>
          </p:cNvGrpSpPr>
          <p:nvPr/>
        </p:nvGrpSpPr>
        <p:grpSpPr bwMode="auto">
          <a:xfrm>
            <a:off x="1282512" y="2703010"/>
            <a:ext cx="6604188" cy="469889"/>
            <a:chOff x="0" y="5"/>
            <a:chExt cx="5048" cy="336"/>
          </a:xfrm>
        </p:grpSpPr>
        <p:sp>
          <p:nvSpPr>
            <p:cNvPr id="25"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6" name="Rectangle 13"/>
            <p:cNvSpPr>
              <a:spLocks/>
            </p:cNvSpPr>
            <p:nvPr/>
          </p:nvSpPr>
          <p:spPr bwMode="auto">
            <a:xfrm>
              <a:off x="17" y="67"/>
              <a:ext cx="50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4. Sound </a:t>
              </a:r>
            </a:p>
          </p:txBody>
        </p:sp>
      </p:grpSp>
      <p:grpSp>
        <p:nvGrpSpPr>
          <p:cNvPr id="21" name="Group 24"/>
          <p:cNvGrpSpPr>
            <a:grpSpLocks/>
          </p:cNvGrpSpPr>
          <p:nvPr/>
        </p:nvGrpSpPr>
        <p:grpSpPr bwMode="auto">
          <a:xfrm>
            <a:off x="1282512" y="3194363"/>
            <a:ext cx="6604188" cy="489486"/>
            <a:chOff x="-3" y="60"/>
            <a:chExt cx="5048" cy="336"/>
          </a:xfrm>
        </p:grpSpPr>
        <p:sp>
          <p:nvSpPr>
            <p:cNvPr id="22" name="AutoShape 22"/>
            <p:cNvSpPr>
              <a:spLocks/>
            </p:cNvSpPr>
            <p:nvPr/>
          </p:nvSpPr>
          <p:spPr bwMode="auto">
            <a:xfrm>
              <a:off x="-3" y="60"/>
              <a:ext cx="5048" cy="336"/>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3" name="Rectangle 23"/>
            <p:cNvSpPr>
              <a:spLocks/>
            </p:cNvSpPr>
            <p:nvPr/>
          </p:nvSpPr>
          <p:spPr bwMode="auto">
            <a:xfrm>
              <a:off x="17" y="60"/>
              <a:ext cx="501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5. 3D</a:t>
              </a:r>
            </a:p>
          </p:txBody>
        </p:sp>
      </p:grpSp>
      <p:grpSp>
        <p:nvGrpSpPr>
          <p:cNvPr id="27" name="Group 14"/>
          <p:cNvGrpSpPr>
            <a:grpSpLocks/>
          </p:cNvGrpSpPr>
          <p:nvPr/>
        </p:nvGrpSpPr>
        <p:grpSpPr bwMode="auto">
          <a:xfrm>
            <a:off x="1278888" y="3712933"/>
            <a:ext cx="6604188" cy="469889"/>
            <a:chOff x="0" y="5"/>
            <a:chExt cx="5048" cy="336"/>
          </a:xfrm>
        </p:grpSpPr>
        <p:sp>
          <p:nvSpPr>
            <p:cNvPr id="28" name="AutoShape 12"/>
            <p:cNvSpPr>
              <a:spLocks/>
            </p:cNvSpPr>
            <p:nvPr/>
          </p:nvSpPr>
          <p:spPr bwMode="auto">
            <a:xfrm>
              <a:off x="0" y="5"/>
              <a:ext cx="5048" cy="3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endParaRPr lang="en-US" sz="4500">
                <a:solidFill>
                  <a:srgbClr val="FFFFFF"/>
                </a:solidFill>
                <a:latin typeface="Segoe" panose="020B0503040204020203" pitchFamily="34" charset="0"/>
                <a:cs typeface="Segoe" panose="020B0503040204020203" pitchFamily="34" charset="0"/>
              </a:endParaRPr>
            </a:p>
          </p:txBody>
        </p:sp>
        <p:sp>
          <p:nvSpPr>
            <p:cNvPr id="29" name="Rectangle 13"/>
            <p:cNvSpPr>
              <a:spLocks/>
            </p:cNvSpPr>
            <p:nvPr/>
          </p:nvSpPr>
          <p:spPr bwMode="auto">
            <a:xfrm>
              <a:off x="17" y="67"/>
              <a:ext cx="50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1431" tIns="21431" rIns="21431" bIns="21431"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a:r>
                <a:rPr lang="en-US" sz="2700" dirty="0">
                  <a:latin typeface="Segoe" panose="020B0503040204020203" pitchFamily="34" charset="0"/>
                  <a:cs typeface="Segoe" panose="020B0503040204020203" pitchFamily="34" charset="0"/>
                </a:rPr>
                <a:t>6. Collaboration </a:t>
              </a:r>
            </a:p>
          </p:txBody>
        </p:sp>
      </p:grpSp>
    </p:spTree>
    <p:extLst>
      <p:ext uri="{BB962C8B-B14F-4D97-AF65-F5344CB8AC3E}">
        <p14:creationId xmlns:p14="http://schemas.microsoft.com/office/powerpoint/2010/main" val="4045726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2367"/>
                                        </p:tgtEl>
                                        <p:attrNameLst>
                                          <p:attrName>style.visibility</p:attrName>
                                        </p:attrNameLst>
                                      </p:cBhvr>
                                      <p:to>
                                        <p:strVal val="visible"/>
                                      </p:to>
                                    </p:set>
                                    <p:anim calcmode="lin" valueType="num">
                                      <p:cBhvr>
                                        <p:cTn id="7" dur="500" fill="hold"/>
                                        <p:tgtEl>
                                          <p:spTgt spid="142367"/>
                                        </p:tgtEl>
                                        <p:attrNameLst>
                                          <p:attrName>ppt_w</p:attrName>
                                        </p:attrNameLst>
                                      </p:cBhvr>
                                      <p:tavLst>
                                        <p:tav tm="0">
                                          <p:val>
                                            <p:fltVal val="0"/>
                                          </p:val>
                                        </p:tav>
                                        <p:tav tm="100000">
                                          <p:val>
                                            <p:strVal val="#ppt_w"/>
                                          </p:val>
                                        </p:tav>
                                      </p:tavLst>
                                    </p:anim>
                                    <p:anim calcmode="lin" valueType="num">
                                      <p:cBhvr>
                                        <p:cTn id="8" dur="500" fill="hold"/>
                                        <p:tgtEl>
                                          <p:spTgt spid="142367"/>
                                        </p:tgtEl>
                                        <p:attrNameLst>
                                          <p:attrName>ppt_h</p:attrName>
                                        </p:attrNameLst>
                                      </p:cBhvr>
                                      <p:tavLst>
                                        <p:tav tm="0">
                                          <p:val>
                                            <p:fltVal val="0"/>
                                          </p:val>
                                        </p:tav>
                                        <p:tav tm="100000">
                                          <p:val>
                                            <p:strVal val="#ppt_h"/>
                                          </p:val>
                                        </p:tav>
                                      </p:tavLst>
                                    </p:anim>
                                    <p:animEffect transition="in" filter="fade">
                                      <p:cBhvr>
                                        <p:cTn id="9" dur="500"/>
                                        <p:tgtEl>
                                          <p:spTgt spid="14236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2348"/>
                                        </p:tgtEl>
                                        <p:attrNameLst>
                                          <p:attrName>style.visibility</p:attrName>
                                        </p:attrNameLst>
                                      </p:cBhvr>
                                      <p:to>
                                        <p:strVal val="visible"/>
                                      </p:to>
                                    </p:set>
                                    <p:anim calcmode="lin" valueType="num">
                                      <p:cBhvr>
                                        <p:cTn id="13" dur="500" fill="hold"/>
                                        <p:tgtEl>
                                          <p:spTgt spid="142348"/>
                                        </p:tgtEl>
                                        <p:attrNameLst>
                                          <p:attrName>ppt_w</p:attrName>
                                        </p:attrNameLst>
                                      </p:cBhvr>
                                      <p:tavLst>
                                        <p:tav tm="0">
                                          <p:val>
                                            <p:fltVal val="0"/>
                                          </p:val>
                                        </p:tav>
                                        <p:tav tm="100000">
                                          <p:val>
                                            <p:strVal val="#ppt_w"/>
                                          </p:val>
                                        </p:tav>
                                      </p:tavLst>
                                    </p:anim>
                                    <p:anim calcmode="lin" valueType="num">
                                      <p:cBhvr>
                                        <p:cTn id="14" dur="500" fill="hold"/>
                                        <p:tgtEl>
                                          <p:spTgt spid="142348"/>
                                        </p:tgtEl>
                                        <p:attrNameLst>
                                          <p:attrName>ppt_h</p:attrName>
                                        </p:attrNameLst>
                                      </p:cBhvr>
                                      <p:tavLst>
                                        <p:tav tm="0">
                                          <p:val>
                                            <p:fltVal val="0"/>
                                          </p:val>
                                        </p:tav>
                                        <p:tav tm="100000">
                                          <p:val>
                                            <p:strVal val="#ppt_h"/>
                                          </p:val>
                                        </p:tav>
                                      </p:tavLst>
                                    </p:anim>
                                    <p:animEffect transition="in" filter="fade">
                                      <p:cBhvr>
                                        <p:cTn id="15" dur="500"/>
                                        <p:tgtEl>
                                          <p:spTgt spid="14234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2350"/>
                                        </p:tgtEl>
                                        <p:attrNameLst>
                                          <p:attrName>style.visibility</p:attrName>
                                        </p:attrNameLst>
                                      </p:cBhvr>
                                      <p:to>
                                        <p:strVal val="visible"/>
                                      </p:to>
                                    </p:set>
                                    <p:anim calcmode="lin" valueType="num">
                                      <p:cBhvr>
                                        <p:cTn id="19" dur="500" fill="hold"/>
                                        <p:tgtEl>
                                          <p:spTgt spid="142350"/>
                                        </p:tgtEl>
                                        <p:attrNameLst>
                                          <p:attrName>ppt_w</p:attrName>
                                        </p:attrNameLst>
                                      </p:cBhvr>
                                      <p:tavLst>
                                        <p:tav tm="0">
                                          <p:val>
                                            <p:fltVal val="0"/>
                                          </p:val>
                                        </p:tav>
                                        <p:tav tm="100000">
                                          <p:val>
                                            <p:strVal val="#ppt_w"/>
                                          </p:val>
                                        </p:tav>
                                      </p:tavLst>
                                    </p:anim>
                                    <p:anim calcmode="lin" valueType="num">
                                      <p:cBhvr>
                                        <p:cTn id="20" dur="500" fill="hold"/>
                                        <p:tgtEl>
                                          <p:spTgt spid="142350"/>
                                        </p:tgtEl>
                                        <p:attrNameLst>
                                          <p:attrName>ppt_h</p:attrName>
                                        </p:attrNameLst>
                                      </p:cBhvr>
                                      <p:tavLst>
                                        <p:tav tm="0">
                                          <p:val>
                                            <p:fltVal val="0"/>
                                          </p:val>
                                        </p:tav>
                                        <p:tav tm="100000">
                                          <p:val>
                                            <p:strVal val="#ppt_h"/>
                                          </p:val>
                                        </p:tav>
                                      </p:tavLst>
                                    </p:anim>
                                    <p:animEffect transition="in" filter="fade">
                                      <p:cBhvr>
                                        <p:cTn id="21" dur="500"/>
                                        <p:tgtEl>
                                          <p:spTgt spid="14235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3908" y="1428750"/>
            <a:ext cx="7011082" cy="3168733"/>
            <a:chOff x="0" y="1905000"/>
            <a:chExt cx="9348109" cy="4224977"/>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7486" y="4823085"/>
              <a:ext cx="2246240" cy="126351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2750" y="3246182"/>
              <a:ext cx="2820550" cy="144843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46182"/>
              <a:ext cx="2471781" cy="144843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4860" y="1905000"/>
              <a:ext cx="2682262" cy="128561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905000"/>
              <a:ext cx="1952232" cy="1285615"/>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4225" y="4800980"/>
              <a:ext cx="1973875" cy="1285615"/>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31162" y="3250175"/>
              <a:ext cx="3028535" cy="144843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4800980"/>
              <a:ext cx="1768150" cy="1326114"/>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25934" y="4770148"/>
              <a:ext cx="1140942" cy="1359829"/>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6130" y="1905000"/>
              <a:ext cx="2233930" cy="1281130"/>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95449" y="4792513"/>
              <a:ext cx="2275425" cy="1285615"/>
            </a:xfrm>
            <a:prstGeom prst="rect">
              <a:avLst/>
            </a:prstGeom>
          </p:spPr>
        </p:pic>
        <p:pic>
          <p:nvPicPr>
            <p:cNvPr id="2" name="Picture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08857" y="1905000"/>
              <a:ext cx="2285538" cy="1285615"/>
            </a:xfrm>
            <a:prstGeom prst="rect">
              <a:avLst/>
            </a:prstGeom>
          </p:spPr>
        </p:pic>
        <p:pic>
          <p:nvPicPr>
            <p:cNvPr id="5" name="Picture 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85387" y="3254660"/>
              <a:ext cx="2562722" cy="1447938"/>
            </a:xfrm>
            <a:prstGeom prst="rect">
              <a:avLst/>
            </a:prstGeom>
          </p:spPr>
        </p:pic>
      </p:grpSp>
      <p:pic>
        <p:nvPicPr>
          <p:cNvPr id="7"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28555" y="1428750"/>
            <a:ext cx="1159830" cy="1070992"/>
          </a:xfrm>
          <a:prstGeom prst="rect">
            <a:avLst/>
          </a:prstGeom>
        </p:spPr>
      </p:pic>
      <p:pic>
        <p:nvPicPr>
          <p:cNvPr id="12" name="Picture 1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02244" y="2897244"/>
            <a:ext cx="932084" cy="1656183"/>
          </a:xfrm>
          <a:prstGeom prst="rect">
            <a:avLst/>
          </a:prstGeom>
        </p:spPr>
      </p:pic>
      <p:pic>
        <p:nvPicPr>
          <p:cNvPr id="18" name="Picture 1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82284" y="2529467"/>
            <a:ext cx="1589270" cy="991493"/>
          </a:xfrm>
          <a:prstGeom prst="rect">
            <a:avLst/>
          </a:prstGeom>
        </p:spPr>
      </p:pic>
    </p:spTree>
    <p:extLst>
      <p:ext uri="{BB962C8B-B14F-4D97-AF65-F5344CB8AC3E}">
        <p14:creationId xmlns:p14="http://schemas.microsoft.com/office/powerpoint/2010/main" val="1560814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a:xfrm>
            <a:off x="107504" y="-23104"/>
            <a:ext cx="8855743" cy="791308"/>
          </a:xfrm>
        </p:spPr>
        <p:txBody>
          <a:bodyPr/>
          <a:lstStyle/>
          <a:p>
            <a:r>
              <a:rPr lang="en-US" sz="1600" dirty="0">
                <a:solidFill>
                  <a:srgbClr val="6DD7CF"/>
                </a:solidFill>
              </a:rPr>
              <a:t>InterKnowlogy POC-Tetra:</a:t>
            </a:r>
            <a:br>
              <a:rPr lang="en-US" sz="1600" dirty="0">
                <a:solidFill>
                  <a:srgbClr val="6DD7CF"/>
                </a:solidFill>
              </a:rPr>
            </a:br>
            <a:r>
              <a:rPr lang="en-US" sz="2800" dirty="0">
                <a:solidFill>
                  <a:srgbClr val="6DD7CF"/>
                </a:solidFill>
              </a:rPr>
              <a:t>Interactive Digital Signage </a:t>
            </a:r>
            <a:r>
              <a:rPr lang="en-US" sz="2800" dirty="0" smtClean="0">
                <a:solidFill>
                  <a:srgbClr val="6DD7CF"/>
                </a:solidFill>
              </a:rPr>
              <a:t>&amp;</a:t>
            </a:r>
            <a:r>
              <a:rPr lang="en-US" sz="2800" dirty="0" smtClean="0">
                <a:latin typeface="Segoe UI" panose="020B0502040204020203" pitchFamily="34" charset="0"/>
              </a:rPr>
              <a:t> </a:t>
            </a:r>
            <a:r>
              <a:rPr lang="en-US" sz="2800" dirty="0">
                <a:solidFill>
                  <a:srgbClr val="6DD7CF"/>
                </a:solidFill>
              </a:rPr>
              <a:t>Attraction </a:t>
            </a:r>
            <a:r>
              <a:rPr lang="en-US" sz="2800" dirty="0" smtClean="0">
                <a:solidFill>
                  <a:srgbClr val="6DD7CF"/>
                </a:solidFill>
              </a:rPr>
              <a:t>Algorithm</a:t>
            </a:r>
            <a:r>
              <a:rPr lang="en-US" sz="1000" dirty="0">
                <a:solidFill>
                  <a:srgbClr val="00B050"/>
                </a:solidFill>
              </a:rPr>
              <a:t> </a:t>
            </a:r>
            <a:endParaRPr lang="en-US" sz="1400" dirty="0">
              <a:solidFill>
                <a:srgbClr val="00B050"/>
              </a:solidFill>
            </a:endParaRPr>
          </a:p>
        </p:txBody>
      </p:sp>
      <p:sp>
        <p:nvSpPr>
          <p:cNvPr id="14" name="Text Placeholder 3"/>
          <p:cNvSpPr txBox="1">
            <a:spLocks/>
          </p:cNvSpPr>
          <p:nvPr/>
        </p:nvSpPr>
        <p:spPr bwMode="white">
          <a:xfrm>
            <a:off x="229931" y="843114"/>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1314450" y="1820456"/>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9212" y="2522220"/>
            <a:ext cx="3149600" cy="177165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2071" y="2514600"/>
            <a:ext cx="3149600" cy="1771650"/>
          </a:xfrm>
          <a:prstGeom prst="rect">
            <a:avLst/>
          </a:prstGeom>
        </p:spPr>
      </p:pic>
    </p:spTree>
    <p:extLst>
      <p:ext uri="{BB962C8B-B14F-4D97-AF65-F5344CB8AC3E}">
        <p14:creationId xmlns:p14="http://schemas.microsoft.com/office/powerpoint/2010/main" val="3618987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9" name="Rectangle 5"/>
          <p:cNvSpPr>
            <a:spLocks noGrp="1" noChangeArrowheads="1"/>
          </p:cNvSpPr>
          <p:nvPr>
            <p:ph type="title" idx="4294967295"/>
          </p:nvPr>
        </p:nvSpPr>
        <p:spPr>
          <a:xfrm>
            <a:off x="1143000" y="51470"/>
            <a:ext cx="6858000" cy="901824"/>
          </a:xfrm>
        </p:spPr>
        <p:txBody>
          <a:bodyPr/>
          <a:lstStyle/>
          <a:p>
            <a:pPr eaLnBrk="1" hangingPunct="1"/>
            <a:r>
              <a:rPr lang="en-US" sz="3300" b="1" dirty="0" smtClean="0">
                <a:solidFill>
                  <a:srgbClr val="6DD7CF"/>
                </a:solidFill>
              </a:rPr>
              <a:t>Our “Game-</a:t>
            </a:r>
            <a:r>
              <a:rPr lang="en-US" sz="3300" b="1" dirty="0" err="1" smtClean="0">
                <a:solidFill>
                  <a:srgbClr val="6DD7CF"/>
                </a:solidFill>
              </a:rPr>
              <a:t>ification</a:t>
            </a:r>
            <a:r>
              <a:rPr lang="en-US" sz="3300" b="1" dirty="0">
                <a:solidFill>
                  <a:srgbClr val="6DD7CF"/>
                </a:solidFill>
              </a:rPr>
              <a:t>” Culture</a:t>
            </a:r>
            <a:r>
              <a:rPr lang="en-US" sz="2700" dirty="0"/>
              <a:t/>
            </a:r>
            <a:br>
              <a:rPr lang="en-US" sz="2700" dirty="0"/>
            </a:br>
            <a:r>
              <a:rPr lang="en-US" sz="2700" dirty="0">
                <a:solidFill>
                  <a:schemeClr val="tx1"/>
                </a:solidFill>
              </a:rPr>
              <a:t>NUI Experiences that Enhance Learning</a:t>
            </a:r>
          </a:p>
        </p:txBody>
      </p:sp>
      <p:sp>
        <p:nvSpPr>
          <p:cNvPr id="177162" name="Rectangle 8"/>
          <p:cNvSpPr>
            <a:spLocks noGrp="1" noChangeArrowheads="1"/>
          </p:cNvSpPr>
          <p:nvPr>
            <p:ph type="body" idx="4294967295"/>
          </p:nvPr>
        </p:nvSpPr>
        <p:spPr>
          <a:xfrm>
            <a:off x="1143000" y="1348979"/>
            <a:ext cx="6172200" cy="1266825"/>
          </a:xfrm>
          <a:prstGeom prst="rect">
            <a:avLst/>
          </a:prstGeom>
        </p:spPr>
        <p:txBody>
          <a:bodyPr>
            <a:normAutofit fontScale="92500" lnSpcReduction="10000"/>
          </a:bodyPr>
          <a:lstStyle/>
          <a:p>
            <a:pPr marL="0" indent="0">
              <a:buNone/>
            </a:pPr>
            <a:r>
              <a:rPr lang="en-US" sz="1500" dirty="0"/>
              <a:t>Learning made Fun / Entertaining</a:t>
            </a:r>
          </a:p>
          <a:p>
            <a:pPr marL="0" indent="0">
              <a:buNone/>
            </a:pPr>
            <a:r>
              <a:rPr lang="en-US" sz="1500" dirty="0"/>
              <a:t>Proven as a learning tool beyond just Children</a:t>
            </a:r>
          </a:p>
          <a:p>
            <a:pPr marL="0" indent="0">
              <a:buNone/>
            </a:pPr>
            <a:r>
              <a:rPr lang="en-US" sz="1500" dirty="0"/>
              <a:t>Computer based Games are a significant part of popular culture</a:t>
            </a:r>
          </a:p>
          <a:p>
            <a:pPr marL="0" indent="0">
              <a:buNone/>
            </a:pPr>
            <a:r>
              <a:rPr lang="en-US" sz="1500" dirty="0"/>
              <a:t>University Level Educational Video Game Curriculums</a:t>
            </a:r>
          </a:p>
          <a:p>
            <a:pPr lvl="1" eaLnBrk="1" hangingPunct="1"/>
            <a:r>
              <a:rPr lang="en-US" sz="1500" dirty="0"/>
              <a:t>MIT, UC Irvine, Minnesota, Michigan State, etc.</a:t>
            </a:r>
          </a:p>
        </p:txBody>
      </p:sp>
      <p:pic>
        <p:nvPicPr>
          <p:cNvPr id="17716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9533" y="3088481"/>
            <a:ext cx="3069167" cy="172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4900" y="3088482"/>
            <a:ext cx="1864519" cy="1726406"/>
          </a:xfrm>
          <a:prstGeom prst="rect">
            <a:avLst/>
          </a:prstGeom>
        </p:spPr>
      </p:pic>
    </p:spTree>
    <p:extLst>
      <p:ext uri="{BB962C8B-B14F-4D97-AF65-F5344CB8AC3E}">
        <p14:creationId xmlns:p14="http://schemas.microsoft.com/office/powerpoint/2010/main" val="3207338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128" y="725429"/>
            <a:ext cx="5841201" cy="389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9513" name="Rectangle 7"/>
          <p:cNvSpPr>
            <a:spLocks noGrp="1" noChangeArrowheads="1"/>
          </p:cNvSpPr>
          <p:nvPr>
            <p:ph type="title" idx="4294967295"/>
          </p:nvPr>
        </p:nvSpPr>
        <p:spPr>
          <a:xfrm>
            <a:off x="611560" y="120254"/>
            <a:ext cx="7328719" cy="466725"/>
          </a:xfrm>
        </p:spPr>
        <p:txBody>
          <a:bodyPr/>
          <a:lstStyle/>
          <a:p>
            <a:pPr eaLnBrk="1" hangingPunct="1"/>
            <a:r>
              <a:rPr lang="en-US" sz="2400" b="1" dirty="0">
                <a:solidFill>
                  <a:schemeClr val="tx1"/>
                </a:solidFill>
              </a:rPr>
              <a:t>We have come a Long Way in User Interface…</a:t>
            </a:r>
          </a:p>
        </p:txBody>
      </p:sp>
      <p:sp>
        <p:nvSpPr>
          <p:cNvPr id="2" name="Content Placeholder 1"/>
          <p:cNvSpPr>
            <a:spLocks noGrp="1"/>
          </p:cNvSpPr>
          <p:nvPr>
            <p:ph idx="4294967295"/>
          </p:nvPr>
        </p:nvSpPr>
        <p:spPr>
          <a:xfrm>
            <a:off x="5845460" y="1371600"/>
            <a:ext cx="1888331" cy="1949054"/>
          </a:xfrm>
          <a:prstGeom prst="rect">
            <a:avLst/>
          </a:prstGeom>
          <a:solidFill>
            <a:schemeClr val="bg2"/>
          </a:solidFill>
        </p:spPr>
        <p:txBody>
          <a:bodyPr>
            <a:normAutofit/>
          </a:bodyPr>
          <a:lstStyle/>
          <a:p>
            <a:pPr marL="0" indent="0" algn="ctr">
              <a:buNone/>
            </a:pPr>
            <a:r>
              <a:rPr lang="en-US" sz="3600" dirty="0"/>
              <a:t>The “Green Screen”</a:t>
            </a:r>
          </a:p>
        </p:txBody>
      </p:sp>
      <p:sp>
        <p:nvSpPr>
          <p:cNvPr id="16" name="Slide Number Placeholder 3"/>
          <p:cNvSpPr txBox="1">
            <a:spLocks/>
          </p:cNvSpPr>
          <p:nvPr/>
        </p:nvSpPr>
        <p:spPr bwMode="auto">
          <a:xfrm>
            <a:off x="7614329" y="5174603"/>
            <a:ext cx="238923" cy="200025"/>
          </a:xfrm>
          <a:prstGeom prst="rect">
            <a:avLst/>
          </a:prstGeom>
          <a:noFill/>
          <a:ln w="12700">
            <a:noFill/>
            <a:miter lim="800000"/>
            <a:headEnd/>
            <a:tailEnd/>
          </a:ln>
          <a:effectLst/>
        </p:spPr>
        <p:txBody>
          <a:bodyPr vert="horz" wrap="none" lIns="68580" tIns="34290" rIns="68580" bIns="34290" numCol="1" anchor="b" anchorCtr="0" compatLnSpc="1">
            <a:prstTxWarp prst="textNoShape">
              <a:avLst/>
            </a:prstTxWarp>
          </a:bodyPr>
          <a:lstStyle>
            <a:defPPr>
              <a:defRPr lang="en-US"/>
            </a:defPPr>
            <a:lvl1pPr algn="ctr" rtl="0" eaLnBrk="0" fontAlgn="base"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1pPr>
            <a:lvl2pPr marL="37931725" indent="-37474525" algn="ctr" rtl="0" eaLnBrk="0" fontAlgn="base"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2pPr>
            <a:lvl3pPr marL="914400" algn="ctr" rtl="0" eaLnBrk="0" fontAlgn="base"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3pPr>
            <a:lvl4pPr marL="1371600" algn="ctr" rtl="0" eaLnBrk="0" fontAlgn="base"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4pPr>
            <a:lvl5pPr marL="1828800" algn="ctr" rtl="0" eaLnBrk="0" fontAlgn="base"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5pPr>
            <a:lvl6pPr marL="457200" algn="l" defTabSz="914400" rtl="0" eaLnBrk="0" fontAlgn="base" latinLnBrk="0"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6pPr>
            <a:lvl7pPr marL="914400" algn="l" defTabSz="914400" rtl="0" eaLnBrk="0" fontAlgn="base" latinLnBrk="0"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7pPr>
            <a:lvl8pPr marL="1371600" algn="l" defTabSz="914400" rtl="0" eaLnBrk="0" fontAlgn="base" latinLnBrk="0"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8pPr>
            <a:lvl9pPr marL="1828800" algn="l" defTabSz="914400" rtl="0" eaLnBrk="0" fontAlgn="base" latinLnBrk="0" hangingPunct="0">
              <a:spcBef>
                <a:spcPct val="0"/>
              </a:spcBef>
              <a:spcAft>
                <a:spcPct val="0"/>
              </a:spcAft>
              <a:defRPr sz="4200" kern="1200">
                <a:solidFill>
                  <a:srgbClr val="000000"/>
                </a:solidFill>
                <a:latin typeface="Gill Sans" pitchFamily="-103" charset="0"/>
                <a:ea typeface="ヒラギノ角ゴ ProN W3" pitchFamily="-103" charset="-128"/>
                <a:cs typeface="+mn-cs"/>
                <a:sym typeface="Gill Sans" pitchFamily="-103" charset="0"/>
              </a:defRPr>
            </a:lvl9pPr>
          </a:lstStyle>
          <a:p>
            <a:pPr eaLnBrk="1" hangingPunct="1"/>
            <a:fld id="{1A8B19BD-11CA-4B9B-A46E-E2931DD4687C}" type="slidenum">
              <a:rPr lang="en-US" sz="900">
                <a:solidFill>
                  <a:srgbClr val="FFFFFF"/>
                </a:solidFill>
                <a:latin typeface="Maven Pro Regular" pitchFamily="-103" charset="0"/>
                <a:sym typeface="Maven Pro Regular" pitchFamily="-103" charset="0"/>
              </a:rPr>
              <a:pPr eaLnBrk="1" hangingPunct="1"/>
              <a:t>52</a:t>
            </a:fld>
            <a:endParaRPr lang="en-US" sz="900">
              <a:solidFill>
                <a:srgbClr val="FFFFFF"/>
              </a:solidFill>
              <a:latin typeface="Maven Pro Regular" pitchFamily="-103" charset="0"/>
              <a:sym typeface="Maven Pro Regular" pitchFamily="-103" charset="0"/>
            </a:endParaRPr>
          </a:p>
        </p:txBody>
      </p:sp>
    </p:spTree>
    <p:extLst>
      <p:ext uri="{BB962C8B-B14F-4D97-AF65-F5344CB8AC3E}">
        <p14:creationId xmlns:p14="http://schemas.microsoft.com/office/powerpoint/2010/main" val="3399895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1220" y="779949"/>
            <a:ext cx="3982695" cy="389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51560" name="Rectangle 6"/>
          <p:cNvSpPr>
            <a:spLocks noGrp="1" noChangeArrowheads="1"/>
          </p:cNvSpPr>
          <p:nvPr>
            <p:ph type="body" idx="4294967295"/>
          </p:nvPr>
        </p:nvSpPr>
        <p:spPr>
          <a:xfrm>
            <a:off x="6228185" y="4201014"/>
            <a:ext cx="2915816" cy="360535"/>
          </a:xfrm>
          <a:prstGeom prst="rect">
            <a:avLst/>
          </a:prstGeom>
        </p:spPr>
        <p:txBody>
          <a:bodyPr>
            <a:normAutofit fontScale="32500" lnSpcReduction="20000"/>
          </a:bodyPr>
          <a:lstStyle/>
          <a:p>
            <a:pPr marL="0" indent="0">
              <a:buNone/>
            </a:pPr>
            <a:r>
              <a:rPr lang="en-US" dirty="0" smtClean="0"/>
              <a:t>Image Courtesy of Computer History Museum</a:t>
            </a:r>
          </a:p>
        </p:txBody>
      </p:sp>
      <p:sp>
        <p:nvSpPr>
          <p:cNvPr id="10" name="Rectangle 7"/>
          <p:cNvSpPr txBox="1">
            <a:spLocks noChangeArrowheads="1"/>
          </p:cNvSpPr>
          <p:nvPr/>
        </p:nvSpPr>
        <p:spPr bwMode="auto">
          <a:xfrm>
            <a:off x="1143001" y="120048"/>
            <a:ext cx="6800849" cy="46672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marL="0" indent="0" algn="ctr" defTabSz="-13873163" rtl="0" eaLnBrk="1" fontAlgn="base" hangingPunct="1">
              <a:spcBef>
                <a:spcPct val="0"/>
              </a:spcBef>
              <a:spcAft>
                <a:spcPct val="0"/>
              </a:spcAft>
              <a:defRPr lang="en-US" sz="2800" b="1" dirty="0" smtClean="0">
                <a:solidFill>
                  <a:schemeClr val="tx2"/>
                </a:solidFill>
                <a:latin typeface="+mj-lt"/>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a:lstStyle>
          <a:p>
            <a:r>
              <a:rPr lang="en-US" sz="2400" kern="0" dirty="0">
                <a:solidFill>
                  <a:schemeClr val="tx1"/>
                </a:solidFill>
              </a:rPr>
              <a:t>We have come a Long Way in User Interaction</a:t>
            </a:r>
          </a:p>
        </p:txBody>
      </p:sp>
    </p:spTree>
    <p:extLst>
      <p:ext uri="{BB962C8B-B14F-4D97-AF65-F5344CB8AC3E}">
        <p14:creationId xmlns:p14="http://schemas.microsoft.com/office/powerpoint/2010/main" val="114077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83" name="Rectangle 5"/>
          <p:cNvSpPr>
            <a:spLocks noGrp="1" noChangeArrowheads="1"/>
          </p:cNvSpPr>
          <p:nvPr>
            <p:ph type="title" idx="4294967295"/>
          </p:nvPr>
        </p:nvSpPr>
        <p:spPr>
          <a:xfrm>
            <a:off x="0" y="0"/>
            <a:ext cx="6743700" cy="571500"/>
          </a:xfrm>
        </p:spPr>
        <p:txBody>
          <a:bodyPr/>
          <a:lstStyle/>
          <a:p>
            <a:pPr algn="ctr" eaLnBrk="1" hangingPunct="1"/>
            <a:r>
              <a:rPr lang="en-US" sz="2100" b="1" dirty="0">
                <a:solidFill>
                  <a:schemeClr val="tx1"/>
                </a:solidFill>
              </a:rPr>
              <a:t>Touch Capable Computing Devices Are Not New…</a:t>
            </a:r>
          </a:p>
        </p:txBody>
      </p:sp>
      <p:sp>
        <p:nvSpPr>
          <p:cNvPr id="27654" name="Rectangle 6"/>
          <p:cNvSpPr>
            <a:spLocks/>
          </p:cNvSpPr>
          <p:nvPr/>
        </p:nvSpPr>
        <p:spPr bwMode="auto">
          <a:xfrm>
            <a:off x="201387" y="3919985"/>
            <a:ext cx="1483960" cy="3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ctr" eaLnBrk="1" hangingPunct="1"/>
            <a:r>
              <a:rPr lang="en-US" sz="2700" b="1" dirty="0">
                <a:solidFill>
                  <a:srgbClr val="4FC4F6"/>
                </a:solidFill>
                <a:latin typeface="Segoe" panose="020B0503040204020203" pitchFamily="34" charset="0"/>
                <a:cs typeface="Segoe" panose="020B0503040204020203" pitchFamily="34" charset="0"/>
                <a:sym typeface="Maven Pro Regular" pitchFamily="-103" charset="0"/>
              </a:rPr>
              <a:t>Past</a:t>
            </a:r>
          </a:p>
        </p:txBody>
      </p:sp>
      <p:pic>
        <p:nvPicPr>
          <p:cNvPr id="276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771" y="1519099"/>
            <a:ext cx="1533017" cy="153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6" name="Rectangle 8"/>
          <p:cNvSpPr>
            <a:spLocks/>
          </p:cNvSpPr>
          <p:nvPr/>
        </p:nvSpPr>
        <p:spPr bwMode="auto">
          <a:xfrm>
            <a:off x="471800" y="3148915"/>
            <a:ext cx="1704714" cy="44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1350" dirty="0">
                <a:solidFill>
                  <a:srgbClr val="7599A6"/>
                </a:solidFill>
                <a:latin typeface="Segoe" panose="020B0503040204020203" pitchFamily="34" charset="0"/>
                <a:cs typeface="Segoe" panose="020B0503040204020203" pitchFamily="34" charset="0"/>
                <a:sym typeface="Maven Pro Regular" pitchFamily="-103" charset="0"/>
              </a:rPr>
              <a:t>1972: PLATO IV </a:t>
            </a:r>
          </a:p>
          <a:p>
            <a:pPr eaLnBrk="1" hangingPunct="1"/>
            <a:r>
              <a:rPr lang="en-US" sz="1350" dirty="0">
                <a:solidFill>
                  <a:srgbClr val="7599A6"/>
                </a:solidFill>
                <a:latin typeface="Segoe" panose="020B0503040204020203" pitchFamily="34" charset="0"/>
                <a:cs typeface="Segoe" panose="020B0503040204020203" pitchFamily="34" charset="0"/>
                <a:sym typeface="Maven Pro Regular" pitchFamily="-103" charset="0"/>
              </a:rPr>
              <a:t>Touch Screen Terminal </a:t>
            </a:r>
          </a:p>
        </p:txBody>
      </p:sp>
      <p:sp>
        <p:nvSpPr>
          <p:cNvPr id="27658" name="Rectangle 10"/>
          <p:cNvSpPr>
            <a:spLocks/>
          </p:cNvSpPr>
          <p:nvPr/>
        </p:nvSpPr>
        <p:spPr bwMode="auto">
          <a:xfrm>
            <a:off x="5956068" y="3219912"/>
            <a:ext cx="2504363" cy="28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ctr" eaLnBrk="1" hangingPunct="1"/>
            <a:r>
              <a:rPr lang="en-US" sz="1350" dirty="0" smtClean="0">
                <a:solidFill>
                  <a:srgbClr val="7599A6"/>
                </a:solidFill>
                <a:latin typeface="Segoe" panose="020B0503040204020203" pitchFamily="34" charset="0"/>
                <a:cs typeface="Segoe" panose="020B0503040204020203" pitchFamily="34" charset="0"/>
                <a:sym typeface="Maven Pro Regular" pitchFamily="-103" charset="0"/>
              </a:rPr>
              <a:t>Windows 10 </a:t>
            </a:r>
            <a:r>
              <a:rPr lang="en-US" sz="1350" dirty="0" err="1" smtClean="0">
                <a:solidFill>
                  <a:srgbClr val="7599A6"/>
                </a:solidFill>
                <a:latin typeface="Segoe" panose="020B0503040204020203" pitchFamily="34" charset="0"/>
                <a:cs typeface="Segoe" panose="020B0503040204020203" pitchFamily="34" charset="0"/>
                <a:sym typeface="Maven Pro Regular" pitchFamily="-103" charset="0"/>
              </a:rPr>
              <a:t>SurfaceHub</a:t>
            </a:r>
            <a:endParaRPr lang="en-US" sz="1350" dirty="0">
              <a:solidFill>
                <a:srgbClr val="7599A6"/>
              </a:solidFill>
              <a:latin typeface="Segoe" panose="020B0503040204020203" pitchFamily="34" charset="0"/>
              <a:cs typeface="Segoe" panose="020B0503040204020203" pitchFamily="34" charset="0"/>
              <a:sym typeface="Maven Pro Regular" pitchFamily="-103" charset="0"/>
            </a:endParaRPr>
          </a:p>
        </p:txBody>
      </p:sp>
      <p:pic>
        <p:nvPicPr>
          <p:cNvPr id="27661"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1800" y="1519099"/>
            <a:ext cx="2499728" cy="133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62" name="Rectangle 14"/>
          <p:cNvSpPr>
            <a:spLocks/>
          </p:cNvSpPr>
          <p:nvPr/>
        </p:nvSpPr>
        <p:spPr bwMode="auto">
          <a:xfrm>
            <a:off x="3090857" y="3115538"/>
            <a:ext cx="1503170" cy="31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ctr" eaLnBrk="1" hangingPunct="1"/>
            <a:r>
              <a:rPr lang="en-US" sz="1500" dirty="0">
                <a:solidFill>
                  <a:srgbClr val="7599A6"/>
                </a:solidFill>
                <a:latin typeface="Segoe" panose="020B0503040204020203" pitchFamily="34" charset="0"/>
                <a:cs typeface="Segoe" panose="020B0503040204020203" pitchFamily="34" charset="0"/>
                <a:sym typeface="Maven Pro Regular" pitchFamily="-103" charset="0"/>
              </a:rPr>
              <a:t>Apple iPad</a:t>
            </a:r>
          </a:p>
        </p:txBody>
      </p:sp>
      <p:sp>
        <p:nvSpPr>
          <p:cNvPr id="27663" name="Rectangle 15"/>
          <p:cNvSpPr>
            <a:spLocks/>
          </p:cNvSpPr>
          <p:nvPr/>
        </p:nvSpPr>
        <p:spPr bwMode="auto">
          <a:xfrm>
            <a:off x="3004681" y="3824291"/>
            <a:ext cx="2215391" cy="45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ctr" eaLnBrk="1" hangingPunct="1"/>
            <a:r>
              <a:rPr lang="en-US" sz="2700" b="1" dirty="0">
                <a:solidFill>
                  <a:srgbClr val="4FC4F6"/>
                </a:solidFill>
                <a:latin typeface="Segoe" panose="020B0503040204020203" pitchFamily="34" charset="0"/>
                <a:cs typeface="Segoe" panose="020B0503040204020203" pitchFamily="34" charset="0"/>
                <a:sym typeface="Maven Pro Regular" pitchFamily="-103" charset="0"/>
              </a:rPr>
              <a:t>Present</a:t>
            </a:r>
          </a:p>
        </p:txBody>
      </p:sp>
      <p:sp>
        <p:nvSpPr>
          <p:cNvPr id="27664" name="Rectangle 16"/>
          <p:cNvSpPr>
            <a:spLocks/>
          </p:cNvSpPr>
          <p:nvPr/>
        </p:nvSpPr>
        <p:spPr bwMode="auto">
          <a:xfrm>
            <a:off x="5784527" y="3852840"/>
            <a:ext cx="2458928" cy="59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ctr" eaLnBrk="1" hangingPunct="1"/>
            <a:r>
              <a:rPr lang="en-US" sz="2700" b="1" dirty="0">
                <a:solidFill>
                  <a:srgbClr val="4FC4F6"/>
                </a:solidFill>
                <a:latin typeface="Segoe" panose="020B0503040204020203" pitchFamily="34" charset="0"/>
                <a:cs typeface="Segoe" panose="020B0503040204020203" pitchFamily="34" charset="0"/>
                <a:sym typeface="Maven Pro Regular" pitchFamily="-103" charset="0"/>
              </a:rPr>
              <a:t>Future (now)</a:t>
            </a:r>
          </a:p>
        </p:txBody>
      </p:sp>
      <p:pic>
        <p:nvPicPr>
          <p:cNvPr id="1026" name="Picture 2" descr="http://www.digitalavmagazine.com/wp-content/uploads/2015/01/Microsoft-Surface-Hub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811" y="1351295"/>
            <a:ext cx="3088747" cy="163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62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35" name="Rectangle 9"/>
          <p:cNvSpPr>
            <a:spLocks noGrp="1" noChangeArrowheads="1"/>
          </p:cNvSpPr>
          <p:nvPr>
            <p:ph type="body" sz="quarter" idx="13"/>
          </p:nvPr>
        </p:nvSpPr>
        <p:spPr>
          <a:xfrm>
            <a:off x="179512" y="1101093"/>
            <a:ext cx="4563938" cy="1254633"/>
          </a:xfrm>
          <a:prstGeom prst="rect">
            <a:avLst/>
          </a:prstGeom>
        </p:spPr>
        <p:txBody>
          <a:bodyPr>
            <a:noAutofit/>
          </a:bodyPr>
          <a:lstStyle/>
          <a:p>
            <a:r>
              <a:rPr lang="en-US" sz="2100" b="1"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Multi-Touch Hardware</a:t>
            </a:r>
          </a:p>
          <a:p>
            <a:pPr marL="261932" indent="-261932">
              <a:buClr>
                <a:schemeClr val="accent1">
                  <a:lumMod val="60000"/>
                  <a:lumOff val="40000"/>
                </a:schemeClr>
              </a:buClr>
              <a:buSzPct val="110000"/>
              <a:buFont typeface="Wingdings 2" pitchFamily="18" charset="2"/>
              <a:buChar char=""/>
            </a:pPr>
            <a:r>
              <a:rPr lang="en-US" sz="1200"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Inexpensive Touch Capable, Non Proprietary Hardware</a:t>
            </a:r>
          </a:p>
          <a:p>
            <a:pPr marL="261932" indent="-261932">
              <a:buClr>
                <a:schemeClr val="accent1">
                  <a:lumMod val="60000"/>
                  <a:lumOff val="40000"/>
                </a:schemeClr>
              </a:buClr>
              <a:buSzPct val="110000"/>
              <a:buFont typeface="Wingdings 2" pitchFamily="18" charset="2"/>
              <a:buChar char=""/>
            </a:pPr>
            <a:r>
              <a:rPr lang="en-US" sz="1200" dirty="0" smtClean="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Operating </a:t>
            </a:r>
            <a:r>
              <a:rPr lang="en-US" sz="1200"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Systems designed for Multi-Touch</a:t>
            </a:r>
          </a:p>
          <a:p>
            <a:pPr marL="261932" indent="-261932">
              <a:buClr>
                <a:schemeClr val="accent1">
                  <a:lumMod val="60000"/>
                  <a:lumOff val="40000"/>
                </a:schemeClr>
              </a:buClr>
              <a:buSzPct val="110000"/>
              <a:buFont typeface="Wingdings 2" pitchFamily="18" charset="2"/>
              <a:buChar char=""/>
            </a:pPr>
            <a:r>
              <a:rPr lang="en-US" sz="1200"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A Consistent Multi-Touch API for the major Hardware/Software Platforms </a:t>
            </a:r>
          </a:p>
          <a:p>
            <a:pPr marL="261932" indent="-261932">
              <a:buClr>
                <a:schemeClr val="accent1">
                  <a:lumMod val="60000"/>
                  <a:lumOff val="40000"/>
                </a:schemeClr>
              </a:buClr>
              <a:buSzPct val="110000"/>
              <a:buFont typeface="Wingdings 2" pitchFamily="18" charset="2"/>
              <a:buChar char=""/>
            </a:pPr>
            <a:r>
              <a:rPr lang="en-US" sz="1200"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Developer Productivity in Touch Capable Apps</a:t>
            </a:r>
          </a:p>
          <a:p>
            <a:pPr marL="261932" indent="-261932">
              <a:buClr>
                <a:schemeClr val="accent1">
                  <a:lumMod val="60000"/>
                  <a:lumOff val="40000"/>
                </a:schemeClr>
              </a:buClr>
              <a:buSzPct val="110000"/>
              <a:buFont typeface="Wingdings 2" pitchFamily="18" charset="2"/>
              <a:buChar char=""/>
            </a:pPr>
            <a:r>
              <a:rPr lang="en-US" sz="1200" dirty="0">
                <a:solidFill>
                  <a:schemeClr val="tx1">
                    <a:lumMod val="65000"/>
                    <a:lumOff val="35000"/>
                  </a:schemeClr>
                </a:solidFill>
                <a:latin typeface="Segoe" panose="020B0503040204020203" pitchFamily="34" charset="0"/>
                <a:cs typeface="Segoe" panose="020B0503040204020203" pitchFamily="34" charset="0"/>
                <a:sym typeface="Gill Sans" pitchFamily="-103" charset="0"/>
              </a:rPr>
              <a:t>The Forecast of Multi-Touch Hardware Capability in Every New Computing Device in the Short Term</a:t>
            </a:r>
          </a:p>
        </p:txBody>
      </p:sp>
      <p:sp>
        <p:nvSpPr>
          <p:cNvPr id="154631" name="Rectangle 5"/>
          <p:cNvSpPr>
            <a:spLocks noGrp="1" noChangeArrowheads="1"/>
          </p:cNvSpPr>
          <p:nvPr>
            <p:ph type="title" idx="4294967295"/>
          </p:nvPr>
        </p:nvSpPr>
        <p:spPr>
          <a:xfrm>
            <a:off x="2571753" y="457201"/>
            <a:ext cx="5744663" cy="428625"/>
          </a:xfrm>
        </p:spPr>
        <p:txBody>
          <a:bodyPr/>
          <a:lstStyle/>
          <a:p>
            <a:pPr eaLnBrk="1" hangingPunct="1"/>
            <a:r>
              <a:rPr lang="en-US" sz="3300" b="1" dirty="0">
                <a:solidFill>
                  <a:schemeClr val="tx1"/>
                </a:solidFill>
                <a:latin typeface="Segoe" panose="020B0503040204020203" pitchFamily="34" charset="0"/>
                <a:ea typeface="+mn-ea"/>
                <a:cs typeface="Segoe" panose="020B0503040204020203" pitchFamily="34" charset="0"/>
              </a:rPr>
              <a:t>What is Relatively New is:</a:t>
            </a:r>
          </a:p>
        </p:txBody>
      </p:sp>
      <p:pic>
        <p:nvPicPr>
          <p:cNvPr id="15463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7301" y="3557922"/>
            <a:ext cx="1515591" cy="10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463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9602" y="3557922"/>
            <a:ext cx="1385664" cy="10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9"/>
          <p:cNvSpPr txBox="1">
            <a:spLocks noChangeArrowheads="1"/>
          </p:cNvSpPr>
          <p:nvPr/>
        </p:nvSpPr>
        <p:spPr>
          <a:xfrm>
            <a:off x="4743453" y="1101090"/>
            <a:ext cx="4293043" cy="2556510"/>
          </a:xfrm>
          <a:prstGeom prst="rect">
            <a:avLst/>
          </a:prstGeom>
        </p:spPr>
        <p:txBody>
          <a:bodyPr vert="horz" lIns="51435" tIns="25718" rIns="51435" bIns="25718" rtlCol="0">
            <a:noAutofit/>
          </a:bodyPr>
          <a:lstStyle>
            <a:lvl1pPr marL="349250" indent="-349250"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Segoe UI"/>
                <a:ea typeface="+mn-ea"/>
                <a:cs typeface="Segoe UI"/>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Segoe UI"/>
                <a:ea typeface="+mn-ea"/>
                <a:cs typeface="Segoe UI"/>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600" kern="1200">
                <a:solidFill>
                  <a:schemeClr val="tx1">
                    <a:lumMod val="65000"/>
                    <a:lumOff val="35000"/>
                  </a:schemeClr>
                </a:solidFill>
                <a:latin typeface="Segoe UI"/>
                <a:ea typeface="+mn-ea"/>
                <a:cs typeface="Segoe UI"/>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400" kern="1200">
                <a:solidFill>
                  <a:schemeClr val="tx1">
                    <a:lumMod val="65000"/>
                    <a:lumOff val="35000"/>
                  </a:schemeClr>
                </a:solidFill>
                <a:latin typeface="Segoe UI"/>
                <a:ea typeface="+mn-ea"/>
                <a:cs typeface="Segoe UI"/>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400" kern="1200">
                <a:solidFill>
                  <a:schemeClr val="tx1">
                    <a:lumMod val="65000"/>
                    <a:lumOff val="35000"/>
                  </a:schemeClr>
                </a:solidFill>
                <a:latin typeface="Segoe UI"/>
                <a:ea typeface="+mn-ea"/>
                <a:cs typeface="Segoe UI"/>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100" b="1" dirty="0">
                <a:latin typeface="Segoe" panose="020B0503040204020203" pitchFamily="34" charset="0"/>
                <a:cs typeface="Segoe" panose="020B0503040204020203" pitchFamily="34" charset="0"/>
              </a:rPr>
              <a:t>Gesture, Voice Recognition, </a:t>
            </a:r>
            <a:r>
              <a:rPr lang="en-US" sz="2100" b="1" dirty="0" err="1">
                <a:latin typeface="Segoe" panose="020B0503040204020203" pitchFamily="34" charset="0"/>
                <a:cs typeface="Segoe" panose="020B0503040204020203" pitchFamily="34" charset="0"/>
              </a:rPr>
              <a:t>Hapticks</a:t>
            </a:r>
            <a:endParaRPr lang="en-US" sz="2100" b="1" dirty="0">
              <a:latin typeface="Segoe" panose="020B0503040204020203" pitchFamily="34" charset="0"/>
              <a:cs typeface="Segoe" panose="020B0503040204020203" pitchFamily="34" charset="0"/>
            </a:endParaRPr>
          </a:p>
          <a:p>
            <a:r>
              <a:rPr lang="en-US" sz="1200" dirty="0">
                <a:latin typeface="Segoe" panose="020B0503040204020203" pitchFamily="34" charset="0"/>
                <a:cs typeface="Segoe" panose="020B0503040204020203" pitchFamily="34" charset="0"/>
              </a:rPr>
              <a:t>Inexpensive 3D Cameras</a:t>
            </a:r>
          </a:p>
          <a:p>
            <a:r>
              <a:rPr lang="en-US" sz="1200" dirty="0">
                <a:latin typeface="Segoe" panose="020B0503040204020203" pitchFamily="34" charset="0"/>
                <a:cs typeface="Segoe" panose="020B0503040204020203" pitchFamily="34" charset="0"/>
              </a:rPr>
              <a:t>Natural Movements / Natural Interactions</a:t>
            </a:r>
          </a:p>
          <a:p>
            <a:r>
              <a:rPr lang="en-US" sz="1200" dirty="0">
                <a:latin typeface="Segoe" panose="020B0503040204020203" pitchFamily="34" charset="0"/>
                <a:cs typeface="Segoe" panose="020B0503040204020203" pitchFamily="34" charset="0"/>
              </a:rPr>
              <a:t>Fidelity: Reliable and Dependable</a:t>
            </a:r>
          </a:p>
          <a:p>
            <a:r>
              <a:rPr lang="en-US" sz="1200" dirty="0">
                <a:latin typeface="Segoe" panose="020B0503040204020203" pitchFamily="34" charset="0"/>
                <a:cs typeface="Segoe" panose="020B0503040204020203" pitchFamily="34" charset="0"/>
              </a:rPr>
              <a:t>Safe: anti-bacterial</a:t>
            </a:r>
          </a:p>
          <a:p>
            <a:r>
              <a:rPr lang="en-US" sz="1200" dirty="0">
                <a:latin typeface="Segoe" panose="020B0503040204020203" pitchFamily="34" charset="0"/>
                <a:cs typeface="Segoe" panose="020B0503040204020203" pitchFamily="34" charset="0"/>
              </a:rPr>
              <a:t>Becoming a norm of using computing systems</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803" y="3557922"/>
            <a:ext cx="1488893" cy="1039416"/>
          </a:xfrm>
          <a:prstGeom prst="rect">
            <a:avLst/>
          </a:prstGeom>
        </p:spPr>
      </p:pic>
      <p:pic>
        <p:nvPicPr>
          <p:cNvPr id="8" name="Picture 7" descr="G:\Kiosk Avatar.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4175" y="3569352"/>
            <a:ext cx="1639092" cy="1027986"/>
          </a:xfrm>
          <a:prstGeom prst="rect">
            <a:avLst/>
          </a:prstGeom>
          <a:noFill/>
          <a:ln>
            <a:noFill/>
          </a:ln>
        </p:spPr>
      </p:pic>
    </p:spTree>
    <p:extLst>
      <p:ext uri="{BB962C8B-B14F-4D97-AF65-F5344CB8AC3E}">
        <p14:creationId xmlns:p14="http://schemas.microsoft.com/office/powerpoint/2010/main" val="2411463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a:xfrm>
            <a:off x="1130840" y="70400"/>
            <a:ext cx="6867525" cy="561975"/>
          </a:xfrm>
        </p:spPr>
        <p:txBody>
          <a:bodyPr/>
          <a:lstStyle/>
          <a:p>
            <a:pPr eaLnBrk="1" hangingPunct="1"/>
            <a:r>
              <a:rPr lang="en-US" sz="2700" dirty="0">
                <a:solidFill>
                  <a:schemeClr val="tx1"/>
                </a:solidFill>
              </a:rPr>
              <a:t>EMN8 – Fast Food Kiosk</a:t>
            </a:r>
            <a:br>
              <a:rPr lang="en-US" sz="2700" dirty="0">
                <a:solidFill>
                  <a:schemeClr val="tx1"/>
                </a:solidFill>
              </a:rPr>
            </a:br>
            <a:r>
              <a:rPr lang="en-US" sz="1500" dirty="0">
                <a:solidFill>
                  <a:schemeClr val="tx1"/>
                </a:solidFill>
              </a:rPr>
              <a:t>Food, Sex &amp; Danger / Natural User Interface / Make it easy and intuitive</a:t>
            </a:r>
            <a:endParaRPr lang="en-US" sz="3000" dirty="0">
              <a:solidFill>
                <a:schemeClr val="tx1"/>
              </a:solidFill>
            </a:endParaRPr>
          </a:p>
        </p:txBody>
      </p:sp>
      <p:sp>
        <p:nvSpPr>
          <p:cNvPr id="14" name="Text Placeholder 3"/>
          <p:cNvSpPr txBox="1">
            <a:spLocks/>
          </p:cNvSpPr>
          <p:nvPr/>
        </p:nvSpPr>
        <p:spPr bwMode="white">
          <a:xfrm>
            <a:off x="1314452" y="632375"/>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123117" y="1543406"/>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10"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199" y="2178203"/>
            <a:ext cx="3772553" cy="23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1" name="Group 9"/>
          <p:cNvGrpSpPr>
            <a:grpSpLocks/>
          </p:cNvGrpSpPr>
          <p:nvPr/>
        </p:nvGrpSpPr>
        <p:grpSpPr bwMode="auto">
          <a:xfrm>
            <a:off x="3972958" y="939057"/>
            <a:ext cx="1367135" cy="449164"/>
            <a:chOff x="0" y="0"/>
            <a:chExt cx="1530" cy="503"/>
          </a:xfrm>
        </p:grpSpPr>
        <p:sp>
          <p:nvSpPr>
            <p:cNvPr id="12" name="Rectangle 7"/>
            <p:cNvSpPr>
              <a:spLocks/>
            </p:cNvSpPr>
            <p:nvPr/>
          </p:nvSpPr>
          <p:spPr bwMode="auto">
            <a:xfrm>
              <a:off x="0" y="0"/>
              <a:ext cx="1530" cy="503"/>
            </a:xfrm>
            <a:prstGeom prst="rect">
              <a:avLst/>
            </a:pr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2363"/>
            </a:p>
          </p:txBody>
        </p:sp>
        <p:pic>
          <p:nvPicPr>
            <p:cNvPr id="13" name="Picture 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530"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grpSp>
      <p:pic>
        <p:nvPicPr>
          <p:cNvPr id="1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2324" y="1005137"/>
            <a:ext cx="1385888" cy="31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343" y="4647065"/>
            <a:ext cx="2330425" cy="414491"/>
          </a:xfrm>
          <a:prstGeom prst="rect">
            <a:avLst/>
          </a:prstGeom>
        </p:spPr>
      </p:pic>
    </p:spTree>
    <p:extLst>
      <p:ext uri="{BB962C8B-B14F-4D97-AF65-F5344CB8AC3E}">
        <p14:creationId xmlns:p14="http://schemas.microsoft.com/office/powerpoint/2010/main" val="3621770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70" name="Rectangle 4"/>
          <p:cNvSpPr>
            <a:spLocks/>
          </p:cNvSpPr>
          <p:nvPr/>
        </p:nvSpPr>
        <p:spPr bwMode="auto">
          <a:xfrm>
            <a:off x="1868699" y="90251"/>
            <a:ext cx="6118633" cy="952500"/>
          </a:xfrm>
          <a:prstGeom prst="rect">
            <a:avLst/>
          </a:prstGeom>
          <a:solidFill>
            <a:srgbClr val="09C69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64873" name="Rectangle 7"/>
          <p:cNvSpPr>
            <a:spLocks noGrp="1" noChangeArrowheads="1"/>
          </p:cNvSpPr>
          <p:nvPr>
            <p:ph type="title" idx="4294967295"/>
          </p:nvPr>
        </p:nvSpPr>
        <p:spPr>
          <a:xfrm>
            <a:off x="2468030" y="399811"/>
            <a:ext cx="5368637" cy="844154"/>
          </a:xfrm>
        </p:spPr>
        <p:txBody>
          <a:bodyPr/>
          <a:lstStyle/>
          <a:p>
            <a:pPr defTabSz="685800" eaLnBrk="0" hangingPunct="0"/>
            <a:r>
              <a:rPr lang="en-US" sz="2700" dirty="0">
                <a:solidFill>
                  <a:schemeClr val="accent4">
                    <a:lumMod val="20000"/>
                    <a:lumOff val="80000"/>
                  </a:schemeClr>
                </a:solidFill>
              </a:rPr>
              <a:t>HTML 5 Touch Events Spec</a:t>
            </a:r>
            <a:r>
              <a:rPr lang="en-US" dirty="0">
                <a:solidFill>
                  <a:schemeClr val="accent4">
                    <a:lumMod val="20000"/>
                    <a:lumOff val="80000"/>
                  </a:schemeClr>
                </a:solidFill>
              </a:rPr>
              <a:t/>
            </a:r>
            <a:br>
              <a:rPr lang="en-US" dirty="0">
                <a:solidFill>
                  <a:schemeClr val="accent4">
                    <a:lumMod val="20000"/>
                    <a:lumOff val="80000"/>
                  </a:schemeClr>
                </a:solidFill>
              </a:rPr>
            </a:br>
            <a:r>
              <a:rPr lang="en-US" sz="1800" dirty="0">
                <a:solidFill>
                  <a:schemeClr val="tx1"/>
                </a:solidFill>
                <a:latin typeface="Arial" panose="020B0604020202020204" pitchFamily="34" charset="0"/>
              </a:rPr>
              <a:t>W3C Recommendation 10 October 2013</a:t>
            </a:r>
            <a:r>
              <a:rPr lang="en-US" dirty="0">
                <a:solidFill>
                  <a:schemeClr val="accent4">
                    <a:lumMod val="20000"/>
                    <a:lumOff val="80000"/>
                  </a:schemeClr>
                </a:solidFill>
              </a:rPr>
              <a:t/>
            </a:r>
            <a:br>
              <a:rPr lang="en-US" dirty="0">
                <a:solidFill>
                  <a:schemeClr val="accent4">
                    <a:lumMod val="20000"/>
                    <a:lumOff val="80000"/>
                  </a:schemeClr>
                </a:solidFill>
              </a:rPr>
            </a:br>
            <a:endParaRPr lang="en-US" dirty="0" smtClean="0">
              <a:solidFill>
                <a:schemeClr val="accent4">
                  <a:lumMod val="20000"/>
                  <a:lumOff val="80000"/>
                </a:schemeClr>
              </a:solidFill>
            </a:endParaRPr>
          </a:p>
        </p:txBody>
      </p:sp>
      <p:sp>
        <p:nvSpPr>
          <p:cNvPr id="164869" name="Rectangle 3"/>
          <p:cNvSpPr>
            <a:spLocks/>
          </p:cNvSpPr>
          <p:nvPr/>
        </p:nvSpPr>
        <p:spPr bwMode="auto">
          <a:xfrm>
            <a:off x="1208678" y="90251"/>
            <a:ext cx="1168208" cy="952500"/>
          </a:xfrm>
          <a:prstGeom prst="rect">
            <a:avLst/>
          </a:prstGeom>
          <a:solidFill>
            <a:srgbClr val="4FC4F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64874" name="Rectangle 8"/>
          <p:cNvSpPr>
            <a:spLocks/>
          </p:cNvSpPr>
          <p:nvPr/>
        </p:nvSpPr>
        <p:spPr bwMode="auto">
          <a:xfrm>
            <a:off x="1116423" y="4358093"/>
            <a:ext cx="64770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r>
              <a:rPr lang="en-US" sz="1050" dirty="0">
                <a:solidFill>
                  <a:srgbClr val="7599A6"/>
                </a:solidFill>
                <a:latin typeface="Maven Pro Regular" pitchFamily="-103" charset="0"/>
                <a:sym typeface="Maven Pro Regular" pitchFamily="-103" charset="0"/>
              </a:rPr>
              <a:t>Source: http://www.w3.org/TR/touch-events/</a:t>
            </a:r>
          </a:p>
        </p:txBody>
      </p:sp>
      <p:pic>
        <p:nvPicPr>
          <p:cNvPr id="164876"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1654" y="195026"/>
            <a:ext cx="90218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64877" name="Group 13"/>
          <p:cNvGrpSpPr>
            <a:grpSpLocks/>
          </p:cNvGrpSpPr>
          <p:nvPr/>
        </p:nvGrpSpPr>
        <p:grpSpPr bwMode="auto">
          <a:xfrm>
            <a:off x="930076" y="1255871"/>
            <a:ext cx="7309974" cy="714375"/>
            <a:chOff x="0" y="0"/>
            <a:chExt cx="5056" cy="600"/>
          </a:xfrm>
        </p:grpSpPr>
        <p:sp>
          <p:nvSpPr>
            <p:cNvPr id="164884" name="AutoShape 11"/>
            <p:cNvSpPr>
              <a:spLocks/>
            </p:cNvSpPr>
            <p:nvPr/>
          </p:nvSpPr>
          <p:spPr bwMode="auto">
            <a:xfrm>
              <a:off x="0" y="0"/>
              <a:ext cx="5056" cy="561"/>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64885" name="Rectangle 12"/>
            <p:cNvSpPr>
              <a:spLocks/>
            </p:cNvSpPr>
            <p:nvPr/>
          </p:nvSpPr>
          <p:spPr bwMode="auto">
            <a:xfrm>
              <a:off x="97" y="57"/>
              <a:ext cx="486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350">
                  <a:solidFill>
                    <a:srgbClr val="FFFFFF"/>
                  </a:solidFill>
                  <a:latin typeface="Maven Pro Regular" pitchFamily="-103" charset="0"/>
                  <a:sym typeface="Maven Pro Regular" pitchFamily="-103" charset="0"/>
                </a:rPr>
                <a:t>Defines a set of low-level events that represent one or more points of contact with a touch-sensitive surface</a:t>
              </a:r>
            </a:p>
          </p:txBody>
        </p:sp>
      </p:grpSp>
      <p:grpSp>
        <p:nvGrpSpPr>
          <p:cNvPr id="164878" name="Group 16"/>
          <p:cNvGrpSpPr>
            <a:grpSpLocks/>
          </p:cNvGrpSpPr>
          <p:nvPr/>
        </p:nvGrpSpPr>
        <p:grpSpPr bwMode="auto">
          <a:xfrm>
            <a:off x="930076" y="1947624"/>
            <a:ext cx="7309974" cy="952500"/>
            <a:chOff x="0" y="0"/>
            <a:chExt cx="5056" cy="800"/>
          </a:xfrm>
        </p:grpSpPr>
        <p:sp>
          <p:nvSpPr>
            <p:cNvPr id="164882" name="AutoShape 14"/>
            <p:cNvSpPr>
              <a:spLocks/>
            </p:cNvSpPr>
            <p:nvPr/>
          </p:nvSpPr>
          <p:spPr bwMode="auto">
            <a:xfrm>
              <a:off x="0" y="0"/>
              <a:ext cx="5056" cy="736"/>
            </a:xfrm>
            <a:prstGeom prst="roundRect">
              <a:avLst>
                <a:gd name="adj" fmla="val 0"/>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64883" name="Rectangle 15"/>
            <p:cNvSpPr>
              <a:spLocks/>
            </p:cNvSpPr>
            <p:nvPr/>
          </p:nvSpPr>
          <p:spPr bwMode="auto">
            <a:xfrm>
              <a:off x="85" y="63"/>
              <a:ext cx="4888"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350" dirty="0">
                  <a:solidFill>
                    <a:srgbClr val="FFFFFF"/>
                  </a:solidFill>
                  <a:latin typeface="Maven Pro Regular" pitchFamily="-103" charset="0"/>
                  <a:sym typeface="Maven Pro Regular" pitchFamily="-103" charset="0"/>
                </a:rPr>
                <a:t>Changes of those points with respect to the surface and any DOM elements displayed upon it (e.g. for touch screens) or associated with it (e.g. for drawing tablets without displays). </a:t>
              </a:r>
            </a:p>
          </p:txBody>
        </p:sp>
      </p:grpSp>
      <p:grpSp>
        <p:nvGrpSpPr>
          <p:cNvPr id="164879" name="Group 19"/>
          <p:cNvGrpSpPr>
            <a:grpSpLocks/>
          </p:cNvGrpSpPr>
          <p:nvPr/>
        </p:nvGrpSpPr>
        <p:grpSpPr bwMode="auto">
          <a:xfrm>
            <a:off x="930076" y="2846546"/>
            <a:ext cx="7309974" cy="714375"/>
            <a:chOff x="0" y="0"/>
            <a:chExt cx="5056" cy="600"/>
          </a:xfrm>
        </p:grpSpPr>
        <p:sp>
          <p:nvSpPr>
            <p:cNvPr id="164880" name="AutoShape 17"/>
            <p:cNvSpPr>
              <a:spLocks/>
            </p:cNvSpPr>
            <p:nvPr/>
          </p:nvSpPr>
          <p:spPr bwMode="auto">
            <a:xfrm>
              <a:off x="0" y="0"/>
              <a:ext cx="5056" cy="561"/>
            </a:xfrm>
            <a:prstGeom prst="roundRect">
              <a:avLst>
                <a:gd name="adj" fmla="val 0"/>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150"/>
            </a:p>
          </p:txBody>
        </p:sp>
        <p:sp>
          <p:nvSpPr>
            <p:cNvPr id="164881" name="Rectangle 18"/>
            <p:cNvSpPr>
              <a:spLocks/>
            </p:cNvSpPr>
            <p:nvPr/>
          </p:nvSpPr>
          <p:spPr bwMode="auto">
            <a:xfrm>
              <a:off x="97" y="57"/>
              <a:ext cx="486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350">
                  <a:solidFill>
                    <a:srgbClr val="FFFFFF"/>
                  </a:solidFill>
                  <a:latin typeface="Maven Pro Regular" pitchFamily="-103" charset="0"/>
                  <a:sym typeface="Maven Pro Regular" pitchFamily="-103" charset="0"/>
                </a:rPr>
                <a:t>Addresses pen-tablet devices, such as drawing tablets, with consideration toward stylus capabilities. </a:t>
              </a:r>
            </a:p>
          </p:txBody>
        </p:sp>
      </p:grpSp>
      <p:sp>
        <p:nvSpPr>
          <p:cNvPr id="4" name="Rectangle 3"/>
          <p:cNvSpPr>
            <a:spLocks noChangeArrowheads="1"/>
          </p:cNvSpPr>
          <p:nvPr/>
        </p:nvSpPr>
        <p:spPr bwMode="auto">
          <a:xfrm>
            <a:off x="993192" y="3643558"/>
            <a:ext cx="6101954" cy="58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hangingPunct="0">
              <a:buClrTx/>
              <a:buSzTx/>
            </a:pPr>
            <a:r>
              <a:rPr lang="en-US" sz="1200" b="1" dirty="0">
                <a:solidFill>
                  <a:schemeClr val="tx1"/>
                </a:solidFill>
              </a:rPr>
              <a:t>HTML5 Touch Events</a:t>
            </a:r>
          </a:p>
          <a:p>
            <a:pPr lvl="0" algn="l" eaLnBrk="0" hangingPunct="0"/>
            <a:r>
              <a:rPr lang="en-US" sz="788" b="1" dirty="0">
                <a:solidFill>
                  <a:schemeClr val="tx1"/>
                </a:solidFill>
              </a:rPr>
              <a:t>W3C Recommendation 10 October 2013</a:t>
            </a:r>
          </a:p>
          <a:p>
            <a:pPr lvl="0" algn="l" eaLnBrk="0" hangingPunct="0"/>
            <a:r>
              <a:rPr lang="en-US" sz="1350" dirty="0"/>
              <a:t>http://www.w3.org/TR/touch-events/</a:t>
            </a:r>
            <a:endParaRPr lang="en-US" sz="1350" dirty="0">
              <a:solidFill>
                <a:schemeClr val="tx1"/>
              </a:solidFill>
            </a:endParaRPr>
          </a:p>
        </p:txBody>
      </p:sp>
    </p:spTree>
    <p:extLst>
      <p:ext uri="{BB962C8B-B14F-4D97-AF65-F5344CB8AC3E}">
        <p14:creationId xmlns:p14="http://schemas.microsoft.com/office/powerpoint/2010/main" val="3594852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373679" y="1260158"/>
            <a:ext cx="6215842" cy="2123658"/>
          </a:xfrm>
          <a:prstGeom prst="rect">
            <a:avLst/>
          </a:prstGeom>
          <a:noFill/>
        </p:spPr>
        <p:txBody>
          <a:bodyPr wrap="square" rtlCol="0">
            <a:spAutoFit/>
          </a:bodyPr>
          <a:lstStyle/>
          <a:p>
            <a:pPr algn="ctr"/>
            <a:r>
              <a:rPr lang="en-US" sz="6600" b="1" dirty="0">
                <a:solidFill>
                  <a:schemeClr val="tx1"/>
                </a:solidFill>
              </a:rPr>
              <a:t>“You are not the User.”</a:t>
            </a:r>
          </a:p>
        </p:txBody>
      </p:sp>
    </p:spTree>
    <p:extLst>
      <p:ext uri="{BB962C8B-B14F-4D97-AF65-F5344CB8AC3E}">
        <p14:creationId xmlns:p14="http://schemas.microsoft.com/office/powerpoint/2010/main" val="2050032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9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6180" y="2480669"/>
            <a:ext cx="2006372" cy="20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6589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4691" y="2480669"/>
            <a:ext cx="2196310" cy="20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6589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61284" y="538460"/>
            <a:ext cx="3371136" cy="194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65899"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76489" y="642939"/>
            <a:ext cx="3115552" cy="220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65891"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6488" y="2675992"/>
            <a:ext cx="2790514" cy="182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271627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2401" y="1514449"/>
            <a:ext cx="8826494" cy="423117"/>
          </a:xfrm>
        </p:spPr>
        <p:txBody>
          <a:bodyPr/>
          <a:lstStyle/>
          <a:p>
            <a:r>
              <a:rPr lang="en-US" sz="1600" dirty="0">
                <a:solidFill>
                  <a:schemeClr val="tx1"/>
                </a:solidFill>
                <a:latin typeface="Museo 500" panose="02000000000000000000" pitchFamily="50" charset="0"/>
                <a:cs typeface="Segoe" panose="020B0503040204020203" pitchFamily="34" charset="0"/>
              </a:rPr>
              <a:t>User Interaction Design (</a:t>
            </a:r>
            <a:r>
              <a:rPr lang="en-US" sz="1600" dirty="0" err="1">
                <a:solidFill>
                  <a:schemeClr val="tx1"/>
                </a:solidFill>
                <a:latin typeface="Museo 500" panose="02000000000000000000" pitchFamily="50" charset="0"/>
                <a:cs typeface="Segoe" panose="020B0503040204020203" pitchFamily="34" charset="0"/>
              </a:rPr>
              <a:t>IxD</a:t>
            </a:r>
            <a:r>
              <a:rPr lang="en-US" sz="1600" dirty="0">
                <a:solidFill>
                  <a:schemeClr val="tx1"/>
                </a:solidFill>
                <a:latin typeface="Museo 500" panose="02000000000000000000" pitchFamily="50" charset="0"/>
                <a:cs typeface="Segoe" panose="020B0503040204020203" pitchFamily="34" charset="0"/>
              </a:rPr>
              <a:t>) – A New Frontier of Design</a:t>
            </a:r>
            <a:r>
              <a:rPr lang="en-US" sz="1600" dirty="0" smtClean="0">
                <a:solidFill>
                  <a:schemeClr val="tx1"/>
                </a:solidFill>
                <a:latin typeface="Museo 500" panose="02000000000000000000" pitchFamily="50" charset="0"/>
                <a:cs typeface="Segoe" panose="020B0503040204020203" pitchFamily="34" charset="0"/>
              </a:rPr>
              <a:t>…</a:t>
            </a:r>
            <a:endParaRPr lang="en-US" sz="1600" dirty="0">
              <a:solidFill>
                <a:schemeClr val="tx1"/>
              </a:solidFill>
              <a:latin typeface="Museo 500" panose="02000000000000000000" pitchFamily="50" charset="0"/>
              <a:cs typeface="Segoe" panose="020B0503040204020203" pitchFamily="34" charset="0"/>
            </a:endParaRPr>
          </a:p>
        </p:txBody>
      </p:sp>
      <p:sp>
        <p:nvSpPr>
          <p:cNvPr id="4" name="Text Placeholder 3"/>
          <p:cNvSpPr>
            <a:spLocks noGrp="1"/>
          </p:cNvSpPr>
          <p:nvPr>
            <p:ph type="body" sz="quarter" idx="12"/>
          </p:nvPr>
        </p:nvSpPr>
        <p:spPr>
          <a:xfrm>
            <a:off x="152401" y="1988885"/>
            <a:ext cx="8826500" cy="425828"/>
          </a:xfrm>
        </p:spPr>
        <p:txBody>
          <a:bodyPr/>
          <a:lstStyle/>
          <a:p>
            <a:r>
              <a:rPr lang="en-US" sz="1600" dirty="0">
                <a:solidFill>
                  <a:schemeClr val="tx1"/>
                </a:solidFill>
                <a:latin typeface="Museo 500" panose="02000000000000000000" pitchFamily="50" charset="0"/>
                <a:cs typeface="Segoe" panose="020B0503040204020203" pitchFamily="34" charset="0"/>
              </a:rPr>
              <a:t>Guidance in NUI: Innovation in Touch, Gesture &amp; Voice Driven User </a:t>
            </a:r>
            <a:r>
              <a:rPr lang="en-US" sz="1600" dirty="0" smtClean="0">
                <a:solidFill>
                  <a:schemeClr val="tx1"/>
                </a:solidFill>
                <a:latin typeface="Museo 500" panose="02000000000000000000" pitchFamily="50" charset="0"/>
                <a:cs typeface="Segoe" panose="020B0503040204020203" pitchFamily="34" charset="0"/>
              </a:rPr>
              <a:t>Experiences</a:t>
            </a:r>
            <a:endParaRPr lang="en-US" sz="1600" dirty="0">
              <a:solidFill>
                <a:schemeClr val="tx1"/>
              </a:solidFill>
              <a:latin typeface="Museo 500" panose="02000000000000000000" pitchFamily="50" charset="0"/>
              <a:cs typeface="Segoe" panose="020B0503040204020203" pitchFamily="34" charset="0"/>
            </a:endParaRPr>
          </a:p>
        </p:txBody>
      </p:sp>
      <p:sp>
        <p:nvSpPr>
          <p:cNvPr id="5" name="Text Placeholder 4"/>
          <p:cNvSpPr>
            <a:spLocks noGrp="1"/>
          </p:cNvSpPr>
          <p:nvPr>
            <p:ph type="body" sz="quarter" idx="13"/>
          </p:nvPr>
        </p:nvSpPr>
        <p:spPr>
          <a:xfrm>
            <a:off x="2411760" y="339502"/>
            <a:ext cx="5867400" cy="519113"/>
          </a:xfrm>
        </p:spPr>
        <p:txBody>
          <a:bodyPr/>
          <a:lstStyle/>
          <a:p>
            <a:r>
              <a:rPr lang="en-US" sz="3600" b="1" dirty="0">
                <a:cs typeface="Segoe" panose="020B0503040204020203" pitchFamily="34" charset="0"/>
              </a:rPr>
              <a:t>Objectives And Agenda</a:t>
            </a:r>
            <a:endParaRPr lang="en-US" sz="3200" dirty="0"/>
          </a:p>
        </p:txBody>
      </p:sp>
      <p:sp>
        <p:nvSpPr>
          <p:cNvPr id="6" name="Text Placeholder 5"/>
          <p:cNvSpPr>
            <a:spLocks noGrp="1"/>
          </p:cNvSpPr>
          <p:nvPr>
            <p:ph type="body" sz="quarter" idx="14"/>
          </p:nvPr>
        </p:nvSpPr>
        <p:spPr>
          <a:xfrm>
            <a:off x="160870" y="2482694"/>
            <a:ext cx="8826494" cy="423117"/>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1600" dirty="0">
                <a:solidFill>
                  <a:schemeClr val="tx1"/>
                </a:solidFill>
                <a:latin typeface="Museo 500" panose="02000000000000000000" pitchFamily="50" charset="0"/>
                <a:cs typeface="Segoe" panose="020B0503040204020203" pitchFamily="34" charset="0"/>
              </a:rPr>
              <a:t>NUI Technology Roadmap, Speculations &amp; Predictions</a:t>
            </a:r>
          </a:p>
        </p:txBody>
      </p:sp>
      <p:sp>
        <p:nvSpPr>
          <p:cNvPr id="7" name="Text Placeholder 6"/>
          <p:cNvSpPr>
            <a:spLocks noGrp="1"/>
          </p:cNvSpPr>
          <p:nvPr>
            <p:ph type="body" sz="quarter" idx="15"/>
          </p:nvPr>
        </p:nvSpPr>
        <p:spPr>
          <a:xfrm>
            <a:off x="160870" y="2969008"/>
            <a:ext cx="8826500" cy="425828"/>
          </a:xfrm>
          <a:solidFill>
            <a:schemeClr val="bg1">
              <a:lumMod val="6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1600" dirty="0">
                <a:solidFill>
                  <a:schemeClr val="tx1"/>
                </a:solidFill>
                <a:latin typeface="Museo 500" panose="02000000000000000000" pitchFamily="50" charset="0"/>
                <a:cs typeface="Segoe" panose="020B0503040204020203" pitchFamily="34" charset="0"/>
              </a:rPr>
              <a:t>The Tenets of Engaging User Experiences &amp; Attraction</a:t>
            </a:r>
          </a:p>
        </p:txBody>
      </p:sp>
      <p:sp>
        <p:nvSpPr>
          <p:cNvPr id="8" name="Text Placeholder 7"/>
          <p:cNvSpPr>
            <a:spLocks noGrp="1"/>
          </p:cNvSpPr>
          <p:nvPr>
            <p:ph type="body" sz="quarter" idx="16"/>
          </p:nvPr>
        </p:nvSpPr>
        <p:spPr>
          <a:xfrm>
            <a:off x="169336" y="3468355"/>
            <a:ext cx="8826494" cy="423117"/>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1600" dirty="0">
                <a:solidFill>
                  <a:schemeClr val="tx1"/>
                </a:solidFill>
                <a:latin typeface="Museo 500" panose="02000000000000000000" pitchFamily="50" charset="0"/>
                <a:cs typeface="Segoe" panose="020B0503040204020203" pitchFamily="34" charset="0"/>
                <a:sym typeface="Maven Pro Regular" pitchFamily="-103" charset="0"/>
              </a:rPr>
              <a:t>Where We have Been and Where We are Going</a:t>
            </a:r>
          </a:p>
        </p:txBody>
      </p:sp>
      <p:sp>
        <p:nvSpPr>
          <p:cNvPr id="9" name="Text Placeholder 6"/>
          <p:cNvSpPr txBox="1">
            <a:spLocks/>
          </p:cNvSpPr>
          <p:nvPr/>
        </p:nvSpPr>
        <p:spPr bwMode="auto">
          <a:xfrm>
            <a:off x="164823" y="3958622"/>
            <a:ext cx="8826500" cy="425828"/>
          </a:xfrm>
          <a:prstGeom prst="rect">
            <a:avLst/>
          </a:prstGeom>
          <a:solidFill>
            <a:schemeClr val="bg1">
              <a:lumMod val="6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marL="0" indent="0">
              <a:spcBef>
                <a:spcPct val="20000"/>
              </a:spcBef>
              <a:buClr>
                <a:schemeClr val="accent1"/>
              </a:buClr>
              <a:buFont typeface="Arial" pitchFamily="-72" charset="0"/>
              <a:buNone/>
              <a:defRPr lang="en-US" sz="1600" dirty="0" smtClean="0">
                <a:latin typeface="Museo 500" panose="02000000000000000000" pitchFamily="50" charset="0"/>
                <a:ea typeface="ヒラギノ角ゴ ProN W3" pitchFamily="-103" charset="-128"/>
                <a:cs typeface="Segoe" panose="020B0503040204020203" pitchFamily="34" charset="0"/>
                <a:sym typeface="Gill Sans" pitchFamily="-103" charset="0"/>
              </a:defRPr>
            </a:lvl1pPr>
            <a:lvl2pPr marL="0" indent="0">
              <a:spcBef>
                <a:spcPct val="20000"/>
              </a:spcBef>
              <a:buClr>
                <a:schemeClr val="tx2"/>
              </a:buClr>
              <a:buFont typeface="Arial" pitchFamily="-72" charset="0"/>
              <a:buNone/>
              <a:defRPr lang="en-US" sz="1500" dirty="0" smtClean="0">
                <a:solidFill>
                  <a:srgbClr val="FFFFFF"/>
                </a:solidFill>
                <a:latin typeface="Maven Pro Regular" pitchFamily="-103" charset="0"/>
                <a:ea typeface="ヒラギノ角ゴ ProN W3" pitchFamily="-103" charset="-128"/>
                <a:cs typeface="+mn-cs"/>
                <a:sym typeface="Gill Sans" pitchFamily="-103" charset="0"/>
              </a:defRPr>
            </a:lvl2pPr>
            <a:lvl3pPr marL="444093" indent="0">
              <a:spcBef>
                <a:spcPct val="20000"/>
              </a:spcBef>
              <a:buClr>
                <a:schemeClr val="bg2"/>
              </a:buClr>
              <a:buFont typeface="Arial" pitchFamily="-72" charset="0"/>
              <a:buNone/>
              <a:defRPr lang="en-US" sz="1500" dirty="0" smtClean="0">
                <a:solidFill>
                  <a:srgbClr val="FFFFFF"/>
                </a:solidFill>
                <a:latin typeface="Maven Pro Regular" pitchFamily="-103" charset="0"/>
                <a:ea typeface="ヒラギノ角ゴ ProN W3" pitchFamily="-103" charset="-128"/>
                <a:cs typeface="+mn-cs"/>
                <a:sym typeface="Gill Sans" pitchFamily="-103" charset="0"/>
              </a:defRPr>
            </a:lvl3pPr>
            <a:lvl4pPr marL="657209" indent="0">
              <a:spcBef>
                <a:spcPct val="20000"/>
              </a:spcBef>
              <a:buClr>
                <a:schemeClr val="accent1"/>
              </a:buClr>
              <a:buFont typeface="Arial" pitchFamily="-72" charset="0"/>
              <a:buNone/>
              <a:defRPr lang="en-US" sz="1500" dirty="0" smtClean="0">
                <a:solidFill>
                  <a:srgbClr val="FFFFFF"/>
                </a:solidFill>
                <a:latin typeface="Maven Pro Regular" pitchFamily="-103" charset="0"/>
                <a:ea typeface="ヒラギノ角ゴ ProN W3" pitchFamily="-103" charset="-128"/>
                <a:cs typeface="+mn-cs"/>
                <a:sym typeface="Gill Sans" pitchFamily="-103" charset="0"/>
              </a:defRPr>
            </a:lvl4pPr>
            <a:lvl5pPr marL="828654" indent="0">
              <a:spcBef>
                <a:spcPct val="20000"/>
              </a:spcBef>
              <a:buClr>
                <a:schemeClr val="tx2"/>
              </a:buClr>
              <a:buFont typeface="Arial" pitchFamily="-72" charset="0"/>
              <a:buNone/>
              <a:defRPr lang="en-US" sz="1500" dirty="0">
                <a:solidFill>
                  <a:srgbClr val="FFFFFF"/>
                </a:solidFill>
                <a:latin typeface="Maven Pro Regular" pitchFamily="-103" charset="0"/>
                <a:ea typeface="ヒラギノ角ゴ ProN W3" pitchFamily="-103" charset="-128"/>
                <a:cs typeface="+mn-cs"/>
                <a:sym typeface="Gill Sans" pitchFamily="-103" charset="0"/>
              </a:defRPr>
            </a:lvl5pPr>
            <a:lvl6pPr marL="2514600" indent="-228600" defTabSz="914400">
              <a:spcBef>
                <a:spcPct val="20000"/>
              </a:spcBef>
              <a:buFont typeface="Arial" pitchFamily="34" charset="0"/>
              <a:buChar char="•"/>
              <a:defRPr sz="2000">
                <a:latin typeface="+mn-lt"/>
                <a:ea typeface="+mn-ea"/>
                <a:cs typeface="+mn-cs"/>
              </a:defRPr>
            </a:lvl6pPr>
            <a:lvl7pPr marL="2971800" indent="-228600" defTabSz="914400">
              <a:spcBef>
                <a:spcPct val="20000"/>
              </a:spcBef>
              <a:buFont typeface="Arial" pitchFamily="34" charset="0"/>
              <a:buChar char="•"/>
              <a:defRPr sz="2000">
                <a:latin typeface="+mn-lt"/>
                <a:ea typeface="+mn-ea"/>
                <a:cs typeface="+mn-cs"/>
              </a:defRPr>
            </a:lvl7pPr>
            <a:lvl8pPr marL="3429000" indent="-228600" defTabSz="914400">
              <a:spcBef>
                <a:spcPct val="20000"/>
              </a:spcBef>
              <a:buFont typeface="Arial" pitchFamily="34" charset="0"/>
              <a:buChar char="•"/>
              <a:defRPr sz="2000">
                <a:latin typeface="+mn-lt"/>
                <a:ea typeface="+mn-ea"/>
                <a:cs typeface="+mn-cs"/>
              </a:defRPr>
            </a:lvl8pPr>
            <a:lvl9pPr marL="3886200" indent="-228600" defTabSz="914400">
              <a:spcBef>
                <a:spcPct val="20000"/>
              </a:spcBef>
              <a:buFont typeface="Arial" pitchFamily="34" charset="0"/>
              <a:buChar char="•"/>
              <a:defRPr sz="2000">
                <a:latin typeface="+mn-lt"/>
                <a:ea typeface="+mn-ea"/>
                <a:cs typeface="+mn-cs"/>
              </a:defRPr>
            </a:lvl9pPr>
          </a:lstStyle>
          <a:p>
            <a:r>
              <a:rPr lang="en-US" dirty="0">
                <a:sym typeface="Maven Pro Regular" pitchFamily="-103" charset="0"/>
              </a:rPr>
              <a:t>Demos, Demos, Demos….</a:t>
            </a:r>
          </a:p>
        </p:txBody>
      </p:sp>
    </p:spTree>
    <p:extLst>
      <p:ext uri="{BB962C8B-B14F-4D97-AF65-F5344CB8AC3E}">
        <p14:creationId xmlns:p14="http://schemas.microsoft.com/office/powerpoint/2010/main" val="311496852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4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6786" y="2344970"/>
            <a:ext cx="3449660" cy="215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794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1" y="647150"/>
            <a:ext cx="2393806" cy="201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794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1689" y="730221"/>
            <a:ext cx="2669085" cy="166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7948"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4641" y="730222"/>
            <a:ext cx="1817050" cy="145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7939"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7687" y="2426125"/>
            <a:ext cx="3240796" cy="207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0717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a:xfrm>
            <a:off x="1067799" y="284517"/>
            <a:ext cx="6826262" cy="791308"/>
          </a:xfrm>
        </p:spPr>
        <p:txBody>
          <a:bodyPr/>
          <a:lstStyle/>
          <a:p>
            <a:pPr algn="ctr"/>
            <a:r>
              <a:rPr lang="en-US" sz="2800" b="1" dirty="0">
                <a:solidFill>
                  <a:schemeClr val="tx1"/>
                </a:solidFill>
              </a:rPr>
              <a:t>Democratic National Convention Voting App</a:t>
            </a:r>
            <a:r>
              <a:rPr lang="en-US" sz="2700" dirty="0">
                <a:solidFill>
                  <a:schemeClr val="tx1"/>
                </a:solidFill>
              </a:rPr>
              <a:t/>
            </a:r>
            <a:br>
              <a:rPr lang="en-US" sz="2700" dirty="0">
                <a:solidFill>
                  <a:schemeClr val="tx1"/>
                </a:solidFill>
              </a:rPr>
            </a:br>
            <a:r>
              <a:rPr lang="en-US" sz="2100" dirty="0">
                <a:solidFill>
                  <a:schemeClr val="tx1"/>
                </a:solidFill>
              </a:rPr>
              <a:t>Natural User Interface / Make it Easy and Intuitive</a:t>
            </a:r>
          </a:p>
        </p:txBody>
      </p:sp>
      <p:sp>
        <p:nvSpPr>
          <p:cNvPr id="14" name="Text Placeholder 3"/>
          <p:cNvSpPr txBox="1">
            <a:spLocks/>
          </p:cNvSpPr>
          <p:nvPr/>
        </p:nvSpPr>
        <p:spPr bwMode="white">
          <a:xfrm>
            <a:off x="1259632" y="2859782"/>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258973" y="1775604"/>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1575" y="1799387"/>
            <a:ext cx="3886200" cy="27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74417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5" y="35077"/>
            <a:ext cx="1451244" cy="25146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5656" y="41377"/>
            <a:ext cx="1451245" cy="25146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817" y="42221"/>
            <a:ext cx="1451245" cy="25146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5131" y="42221"/>
            <a:ext cx="1451245" cy="251460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4851" y="3411264"/>
            <a:ext cx="2438400" cy="13716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2334" y="2064246"/>
            <a:ext cx="2438400" cy="137160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6139" y="824695"/>
            <a:ext cx="3066635" cy="1724982"/>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8184" y="123478"/>
            <a:ext cx="2438400" cy="1371600"/>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673" y="2787774"/>
            <a:ext cx="3078471" cy="1731640"/>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6655" y="2787774"/>
            <a:ext cx="3078471" cy="1731640"/>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88224" y="3435846"/>
            <a:ext cx="2438400" cy="1371600"/>
          </a:xfrm>
          <a:prstGeom prst="rect">
            <a:avLst/>
          </a:prstGeom>
        </p:spPr>
      </p:pic>
      <p:pic>
        <p:nvPicPr>
          <p:cNvPr id="7" name="Pictur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04351" y="2398321"/>
            <a:ext cx="2438400" cy="1371600"/>
          </a:xfrm>
          <a:prstGeom prst="rect">
            <a:avLst/>
          </a:prstGeom>
        </p:spPr>
      </p:pic>
    </p:spTree>
    <p:extLst>
      <p:ext uri="{BB962C8B-B14F-4D97-AF65-F5344CB8AC3E}">
        <p14:creationId xmlns:p14="http://schemas.microsoft.com/office/powerpoint/2010/main" val="334139004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571750" y="228600"/>
            <a:ext cx="5314950" cy="857250"/>
          </a:xfrm>
        </p:spPr>
        <p:txBody>
          <a:bodyPr>
            <a:normAutofit fontScale="92500" lnSpcReduction="10000"/>
          </a:bodyPr>
          <a:lstStyle/>
          <a:p>
            <a:r>
              <a:rPr lang="en-US" sz="2700" dirty="0"/>
              <a:t>Digital Design: </a:t>
            </a:r>
          </a:p>
          <a:p>
            <a:r>
              <a:rPr lang="en-US" sz="2700" dirty="0"/>
              <a:t>Wireframe and Comp</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1" y="1193007"/>
            <a:ext cx="3143249" cy="359942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0" y="1200150"/>
            <a:ext cx="3143250" cy="3592286"/>
          </a:xfrm>
          <a:prstGeom prst="rect">
            <a:avLst/>
          </a:prstGeom>
        </p:spPr>
      </p:pic>
    </p:spTree>
    <p:extLst>
      <p:ext uri="{BB962C8B-B14F-4D97-AF65-F5344CB8AC3E}">
        <p14:creationId xmlns:p14="http://schemas.microsoft.com/office/powerpoint/2010/main" val="3148274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Autofit/>
          </a:bodyPr>
          <a:lstStyle/>
          <a:p>
            <a:r>
              <a:rPr lang="en-US" sz="3200" b="1" dirty="0" smtClean="0"/>
              <a:t>User Interaction Design (</a:t>
            </a:r>
            <a:r>
              <a:rPr lang="en-US" sz="3200" b="1" dirty="0" err="1" smtClean="0"/>
              <a:t>IxD</a:t>
            </a:r>
            <a:r>
              <a:rPr lang="en-US" sz="3200" b="1" dirty="0" smtClean="0"/>
              <a:t>)</a:t>
            </a:r>
            <a:endParaRPr lang="en-US" sz="3200" b="1" dirty="0"/>
          </a:p>
        </p:txBody>
      </p:sp>
      <p:sp>
        <p:nvSpPr>
          <p:cNvPr id="3" name="TextBox 2"/>
          <p:cNvSpPr txBox="1"/>
          <p:nvPr/>
        </p:nvSpPr>
        <p:spPr>
          <a:xfrm>
            <a:off x="224681" y="1283971"/>
            <a:ext cx="8710313" cy="3231654"/>
          </a:xfrm>
          <a:prstGeom prst="rect">
            <a:avLst/>
          </a:prstGeom>
          <a:noFill/>
        </p:spPr>
        <p:txBody>
          <a:bodyPr wrap="square" rtlCol="0">
            <a:spAutoFit/>
          </a:bodyPr>
          <a:lstStyle/>
          <a:p>
            <a:pPr algn="l"/>
            <a:r>
              <a:rPr lang="en-US" b="1" dirty="0">
                <a:solidFill>
                  <a:schemeClr val="tx1"/>
                </a:solidFill>
              </a:rPr>
              <a:t>User Interaction Design:</a:t>
            </a:r>
          </a:p>
          <a:p>
            <a:pPr marL="428615" indent="-428615">
              <a:buFont typeface="Arial" panose="020B0604020202020204" pitchFamily="34" charset="0"/>
              <a:buChar char="•"/>
            </a:pPr>
            <a:r>
              <a:rPr lang="en-US" dirty="0">
                <a:solidFill>
                  <a:schemeClr val="tx1"/>
                </a:solidFill>
              </a:rPr>
              <a:t>Extends Beyond the Screen</a:t>
            </a:r>
          </a:p>
          <a:p>
            <a:pPr marL="428615" indent="-428615">
              <a:buFont typeface="Arial" panose="020B0604020202020204" pitchFamily="34" charset="0"/>
              <a:buChar char="•"/>
            </a:pPr>
            <a:r>
              <a:rPr lang="en-US" dirty="0">
                <a:solidFill>
                  <a:schemeClr val="tx1"/>
                </a:solidFill>
              </a:rPr>
              <a:t>Shapes Digital Things for People’s Use</a:t>
            </a:r>
          </a:p>
          <a:p>
            <a:pPr marL="428615" indent="-428615">
              <a:buFont typeface="Arial" panose="020B0604020202020204" pitchFamily="34" charset="0"/>
              <a:buChar char="•"/>
            </a:pPr>
            <a:r>
              <a:rPr lang="en-US" dirty="0">
                <a:solidFill>
                  <a:schemeClr val="tx1"/>
                </a:solidFill>
              </a:rPr>
              <a:t>Is the practice of designing interactive digital products, environments, systems, and services.</a:t>
            </a:r>
          </a:p>
          <a:p>
            <a:pPr marL="428615" indent="-428615">
              <a:buFont typeface="Arial" panose="020B0604020202020204" pitchFamily="34" charset="0"/>
              <a:buChar char="•"/>
            </a:pPr>
            <a:r>
              <a:rPr lang="en-US" dirty="0">
                <a:solidFill>
                  <a:schemeClr val="tx1"/>
                </a:solidFill>
              </a:rPr>
              <a:t>Has a Main focus on Human Behavior and Interaction</a:t>
            </a:r>
            <a:br>
              <a:rPr lang="en-US" dirty="0">
                <a:solidFill>
                  <a:schemeClr val="tx1"/>
                </a:solidFill>
              </a:rPr>
            </a:br>
            <a:endParaRPr lang="en-US" dirty="0">
              <a:solidFill>
                <a:schemeClr val="tx1"/>
              </a:solidFill>
            </a:endParaRPr>
          </a:p>
          <a:p>
            <a:pPr algn="l"/>
            <a:r>
              <a:rPr lang="en-US" b="1" dirty="0">
                <a:solidFill>
                  <a:schemeClr val="tx1"/>
                </a:solidFill>
              </a:rPr>
              <a:t>Distinction:</a:t>
            </a:r>
          </a:p>
          <a:p>
            <a:pPr marL="771506" lvl="1" indent="-428615">
              <a:buFont typeface="Arial" panose="020B0604020202020204" pitchFamily="34" charset="0"/>
              <a:buChar char="•"/>
            </a:pPr>
            <a:r>
              <a:rPr lang="en-US" sz="1500" b="1" dirty="0">
                <a:solidFill>
                  <a:schemeClr val="tx1"/>
                </a:solidFill>
              </a:rPr>
              <a:t>User Interaction Design</a:t>
            </a:r>
            <a:r>
              <a:rPr lang="en-US" sz="1500" dirty="0">
                <a:solidFill>
                  <a:schemeClr val="tx1"/>
                </a:solidFill>
              </a:rPr>
              <a:t>: heavily focused on satisfying the needs and desires of the majority of people who will use the product</a:t>
            </a:r>
          </a:p>
          <a:p>
            <a:pPr marL="771506" lvl="1" indent="-428615">
              <a:buFont typeface="Arial" panose="020B0604020202020204" pitchFamily="34" charset="0"/>
              <a:buChar char="•"/>
            </a:pPr>
            <a:r>
              <a:rPr lang="en-US" sz="1500" b="1" dirty="0">
                <a:solidFill>
                  <a:schemeClr val="tx1"/>
                </a:solidFill>
              </a:rPr>
              <a:t>Application Programming</a:t>
            </a:r>
            <a:r>
              <a:rPr lang="en-US" sz="1500" dirty="0">
                <a:solidFill>
                  <a:schemeClr val="tx1"/>
                </a:solidFill>
              </a:rPr>
              <a:t>: heavily focused on designing for technical stakeholders of the product</a:t>
            </a:r>
          </a:p>
        </p:txBody>
      </p:sp>
    </p:spTree>
    <p:extLst>
      <p:ext uri="{BB962C8B-B14F-4D97-AF65-F5344CB8AC3E}">
        <p14:creationId xmlns:p14="http://schemas.microsoft.com/office/powerpoint/2010/main" val="2874287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User Interaction Design Sketch</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8925" y="1170432"/>
            <a:ext cx="6019125" cy="3451199"/>
          </a:xfrm>
          <a:prstGeom prst="rect">
            <a:avLst/>
          </a:prstGeom>
        </p:spPr>
      </p:pic>
    </p:spTree>
    <p:extLst>
      <p:ext uri="{BB962C8B-B14F-4D97-AF65-F5344CB8AC3E}">
        <p14:creationId xmlns:p14="http://schemas.microsoft.com/office/powerpoint/2010/main" val="2408951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idx="4294967295"/>
          </p:nvPr>
        </p:nvSpPr>
        <p:spPr>
          <a:xfrm>
            <a:off x="0" y="9525"/>
            <a:ext cx="6826250" cy="790575"/>
          </a:xfrm>
        </p:spPr>
        <p:txBody>
          <a:bodyPr/>
          <a:lstStyle/>
          <a:p>
            <a:r>
              <a:rPr lang="en-US" sz="2700" dirty="0">
                <a:solidFill>
                  <a:schemeClr val="tx1"/>
                </a:solidFill>
              </a:rPr>
              <a:t>Craps / LOC</a:t>
            </a:r>
            <a:br>
              <a:rPr lang="en-US" sz="2700" dirty="0">
                <a:solidFill>
                  <a:schemeClr val="tx1"/>
                </a:solidFill>
              </a:rPr>
            </a:br>
            <a:r>
              <a:rPr lang="en-US" sz="2100" dirty="0">
                <a:solidFill>
                  <a:schemeClr val="tx1"/>
                </a:solidFill>
              </a:rPr>
              <a:t>Natural User Interface / Make it Easy and Intuitive</a:t>
            </a:r>
          </a:p>
        </p:txBody>
      </p:sp>
      <p:sp>
        <p:nvSpPr>
          <p:cNvPr id="14" name="Text Placeholder 3"/>
          <p:cNvSpPr txBox="1">
            <a:spLocks/>
          </p:cNvSpPr>
          <p:nvPr/>
        </p:nvSpPr>
        <p:spPr bwMode="white">
          <a:xfrm>
            <a:off x="1314452" y="632375"/>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Video</a:t>
            </a:r>
          </a:p>
        </p:txBody>
      </p:sp>
      <p:sp>
        <p:nvSpPr>
          <p:cNvPr id="7" name="Rectangle 7"/>
          <p:cNvSpPr txBox="1">
            <a:spLocks noChangeArrowheads="1"/>
          </p:cNvSpPr>
          <p:nvPr/>
        </p:nvSpPr>
        <p:spPr>
          <a:xfrm>
            <a:off x="1314450" y="1687849"/>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1500" y="2490809"/>
            <a:ext cx="3388996" cy="1726976"/>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2002" y="2490809"/>
            <a:ext cx="2837192" cy="2112456"/>
          </a:xfrm>
          <a:prstGeom prst="rect">
            <a:avLst/>
          </a:prstGeom>
        </p:spPr>
      </p:pic>
    </p:spTree>
    <p:extLst>
      <p:ext uri="{BB962C8B-B14F-4D97-AF65-F5344CB8AC3E}">
        <p14:creationId xmlns:p14="http://schemas.microsoft.com/office/powerpoint/2010/main" val="713646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p:nvPr>
        </p:nvSpPr>
        <p:spPr>
          <a:xfrm>
            <a:off x="1146081" y="8792"/>
            <a:ext cx="6826262" cy="791308"/>
          </a:xfrm>
        </p:spPr>
        <p:txBody>
          <a:bodyPr/>
          <a:lstStyle/>
          <a:p>
            <a:r>
              <a:rPr lang="en-US" sz="2700" dirty="0">
                <a:solidFill>
                  <a:srgbClr val="1ABBAD"/>
                </a:solidFill>
              </a:rPr>
              <a:t>NASA </a:t>
            </a:r>
            <a:r>
              <a:rPr lang="en-US" sz="2700" dirty="0" err="1">
                <a:solidFill>
                  <a:srgbClr val="1ABBAD"/>
                </a:solidFill>
              </a:rPr>
              <a:t>Marsbound</a:t>
            </a:r>
            <a:r>
              <a:rPr lang="en-US" sz="2700" dirty="0">
                <a:solidFill>
                  <a:srgbClr val="1ABBAD"/>
                </a:solidFill>
              </a:rPr>
              <a:t> – Designed for Touch</a:t>
            </a:r>
            <a:br>
              <a:rPr lang="en-US" sz="2700" dirty="0">
                <a:solidFill>
                  <a:srgbClr val="1ABBAD"/>
                </a:solidFill>
              </a:rPr>
            </a:br>
            <a:r>
              <a:rPr lang="en-US" sz="2100" dirty="0">
                <a:solidFill>
                  <a:srgbClr val="00B050"/>
                </a:solidFill>
              </a:rPr>
              <a:t>Natural User Interface / Game-</a:t>
            </a:r>
            <a:r>
              <a:rPr lang="en-US" sz="2100" dirty="0" err="1">
                <a:solidFill>
                  <a:srgbClr val="00B050"/>
                </a:solidFill>
              </a:rPr>
              <a:t>ification</a:t>
            </a:r>
            <a:endParaRPr lang="en-US" sz="2100" dirty="0">
              <a:solidFill>
                <a:srgbClr val="00B050"/>
              </a:solidFill>
            </a:endParaRPr>
          </a:p>
        </p:txBody>
      </p:sp>
      <p:sp>
        <p:nvSpPr>
          <p:cNvPr id="14" name="Text Placeholder 3"/>
          <p:cNvSpPr txBox="1">
            <a:spLocks/>
          </p:cNvSpPr>
          <p:nvPr/>
        </p:nvSpPr>
        <p:spPr bwMode="white">
          <a:xfrm>
            <a:off x="1314452" y="632375"/>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1314450" y="1687849"/>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0025" y="2429693"/>
            <a:ext cx="3378918" cy="18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3456" y="2570734"/>
            <a:ext cx="2405594" cy="200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236061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704" name="Rectangle 6"/>
          <p:cNvSpPr>
            <a:spLocks noGrp="1" noChangeArrowheads="1"/>
          </p:cNvSpPr>
          <p:nvPr>
            <p:ph type="title" idx="4294967295"/>
          </p:nvPr>
        </p:nvSpPr>
        <p:spPr>
          <a:xfrm>
            <a:off x="0" y="9525"/>
            <a:ext cx="6826250" cy="790575"/>
          </a:xfrm>
        </p:spPr>
        <p:txBody>
          <a:bodyPr/>
          <a:lstStyle/>
          <a:p>
            <a:r>
              <a:rPr lang="en-US" sz="2700" dirty="0">
                <a:solidFill>
                  <a:srgbClr val="1ABBAD"/>
                </a:solidFill>
              </a:rPr>
              <a:t>3D Modeler – Designed for Touch</a:t>
            </a:r>
            <a:br>
              <a:rPr lang="en-US" sz="2700" dirty="0">
                <a:solidFill>
                  <a:srgbClr val="1ABBAD"/>
                </a:solidFill>
              </a:rPr>
            </a:br>
            <a:r>
              <a:rPr lang="en-US" sz="2100" dirty="0">
                <a:solidFill>
                  <a:srgbClr val="00B050"/>
                </a:solidFill>
              </a:rPr>
              <a:t>Natural User Interface </a:t>
            </a:r>
          </a:p>
        </p:txBody>
      </p:sp>
      <p:sp>
        <p:nvSpPr>
          <p:cNvPr id="14" name="Text Placeholder 3"/>
          <p:cNvSpPr txBox="1">
            <a:spLocks/>
          </p:cNvSpPr>
          <p:nvPr/>
        </p:nvSpPr>
        <p:spPr bwMode="white">
          <a:xfrm>
            <a:off x="990491" y="624402"/>
            <a:ext cx="2271713" cy="12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t" anchorCtr="0" compatLnSpc="1">
            <a:prstTxWarp prst="textNoShape">
              <a:avLst/>
            </a:prstTxWarp>
            <a:noAutofit/>
          </a:bodyPr>
          <a:lstStyle>
            <a:lvl1pPr marL="0" indent="0" algn="l" rtl="0" eaLnBrk="0" fontAlgn="base" hangingPunct="0">
              <a:spcBef>
                <a:spcPct val="20000"/>
              </a:spcBef>
              <a:spcAft>
                <a:spcPct val="0"/>
              </a:spcAft>
              <a:buFont typeface="Arial" pitchFamily="34" charset="0"/>
              <a:buNone/>
              <a:defRPr kumimoji="0" lang="en-US" sz="9600" b="1" i="0" u="none" strike="noStrike" kern="1200" cap="none" spc="-560" normalizeH="0" baseline="0" noProof="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uLnTx/>
                <a:uFillTx/>
                <a:latin typeface="+mj-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defRPr/>
            </a:pPr>
            <a:r>
              <a:rPr sz="660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latin typeface="News Gothic Com Thin"/>
              </a:rPr>
              <a:t>Demo</a:t>
            </a:r>
          </a:p>
        </p:txBody>
      </p:sp>
      <p:sp>
        <p:nvSpPr>
          <p:cNvPr id="7" name="Rectangle 7"/>
          <p:cNvSpPr txBox="1">
            <a:spLocks noChangeArrowheads="1"/>
          </p:cNvSpPr>
          <p:nvPr/>
        </p:nvSpPr>
        <p:spPr>
          <a:xfrm>
            <a:off x="1638409" y="1489949"/>
            <a:ext cx="6172200" cy="1143000"/>
          </a:xfrm>
          <a:prstGeom prst="rect">
            <a:avLst/>
          </a:prstGeom>
        </p:spPr>
        <p:txBody>
          <a:bodyPr/>
          <a:lstStyle>
            <a:lvl1pPr marL="342900" indent="-342900" algn="l" rtl="0" eaLnBrk="1" fontAlgn="base" hangingPunct="1">
              <a:spcBef>
                <a:spcPts val="600"/>
              </a:spcBef>
              <a:spcAft>
                <a:spcPct val="0"/>
              </a:spcAft>
              <a:buChar char="•"/>
              <a:defRPr sz="1600">
                <a:solidFill>
                  <a:srgbClr val="6DD7CF"/>
                </a:solidFill>
                <a:latin typeface="+mn-lt"/>
                <a:ea typeface="+mn-ea"/>
                <a:cs typeface="+mn-cs"/>
                <a:sym typeface="Maven Pro Regular" pitchFamily="-103" charset="0"/>
              </a:defRPr>
            </a:lvl1pPr>
            <a:lvl2pPr marL="228600" indent="-228600" algn="l" rtl="0" eaLnBrk="1" fontAlgn="base" hangingPunct="1">
              <a:spcBef>
                <a:spcPts val="600"/>
              </a:spcBef>
              <a:spcAft>
                <a:spcPct val="0"/>
              </a:spcAft>
              <a:buClr>
                <a:srgbClr val="7599A6"/>
              </a:buClr>
              <a:buSzPct val="100000"/>
              <a:buFont typeface="Maven Pro Regular" pitchFamily="-103" charset="0"/>
              <a:buChar char="◦"/>
              <a:defRPr sz="1600">
                <a:solidFill>
                  <a:srgbClr val="7599A6"/>
                </a:solidFill>
                <a:latin typeface="+mn-lt"/>
                <a:ea typeface="+mn-ea"/>
                <a:cs typeface="+mn-cs"/>
                <a:sym typeface="Maven Pro Regular" pitchFamily="-103" charset="0"/>
              </a:defRPr>
            </a:lvl2pPr>
            <a:lvl3pPr marL="820738"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3pPr>
            <a:lvl4pPr marL="1104900" indent="-228600" algn="l" rtl="0" eaLnBrk="1" fontAlgn="base" hangingPunct="1">
              <a:spcBef>
                <a:spcPts val="300"/>
              </a:spcBef>
              <a:spcAft>
                <a:spcPct val="0"/>
              </a:spcAft>
              <a:buClr>
                <a:srgbClr val="4E5357"/>
              </a:buClr>
              <a:buSzPct val="100000"/>
              <a:buFont typeface="Maven Pro Regular" pitchFamily="-103" charset="0"/>
              <a:buChar char="•"/>
              <a:defRPr sz="1600">
                <a:solidFill>
                  <a:srgbClr val="4E5357"/>
                </a:solidFill>
                <a:latin typeface="+mn-lt"/>
                <a:ea typeface="+mn-ea"/>
                <a:cs typeface="+mn-cs"/>
                <a:sym typeface="Maven Pro Regular" pitchFamily="-103" charset="0"/>
              </a:defRPr>
            </a:lvl4pPr>
            <a:lvl5pPr marL="13335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5pPr>
            <a:lvl6pPr marL="17907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6pPr>
            <a:lvl7pPr marL="22479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7pPr>
            <a:lvl8pPr marL="27051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8pPr>
            <a:lvl9pPr marL="3162300" indent="-228600" algn="l" rtl="0" eaLnBrk="1" fontAlgn="base" hangingPunct="1">
              <a:spcBef>
                <a:spcPts val="300"/>
              </a:spcBef>
              <a:spcAft>
                <a:spcPct val="0"/>
              </a:spcAft>
              <a:buClr>
                <a:srgbClr val="4E5357"/>
              </a:buClr>
              <a:buSzPct val="100000"/>
              <a:buFont typeface="Maven Pro Regular" pitchFamily="-103" charset="0"/>
              <a:buChar char="•"/>
              <a:defRPr sz="1500">
                <a:solidFill>
                  <a:srgbClr val="4E5357"/>
                </a:solidFill>
                <a:latin typeface="+mn-lt"/>
                <a:ea typeface="+mn-ea"/>
                <a:cs typeface="+mn-cs"/>
                <a:sym typeface="Maven Pro Regular" pitchFamily="-103" charset="0"/>
              </a:defRPr>
            </a:lvl9pPr>
          </a:lstStyle>
          <a:p>
            <a:pPr marL="0" indent="0">
              <a:buNone/>
            </a:pPr>
            <a:r>
              <a:rPr lang="en-US" sz="1350" b="1" dirty="0"/>
              <a:t>Tim Huckaby</a:t>
            </a:r>
          </a:p>
          <a:p>
            <a:pPr lvl="1"/>
            <a:r>
              <a:rPr lang="en-US" sz="1350" b="1" dirty="0"/>
              <a:t>Chairman / Founder, InterKnowlogy &amp; Actus Software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1879" y="2074295"/>
            <a:ext cx="4457700" cy="2507456"/>
          </a:xfrm>
          <a:prstGeom prst="rect">
            <a:avLst/>
          </a:prstGeom>
        </p:spPr>
      </p:pic>
    </p:spTree>
    <p:extLst>
      <p:ext uri="{BB962C8B-B14F-4D97-AF65-F5344CB8AC3E}">
        <p14:creationId xmlns:p14="http://schemas.microsoft.com/office/powerpoint/2010/main" val="2962710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9" name="Group 9"/>
          <p:cNvGrpSpPr>
            <a:grpSpLocks/>
          </p:cNvGrpSpPr>
          <p:nvPr/>
        </p:nvGrpSpPr>
        <p:grpSpPr bwMode="auto">
          <a:xfrm>
            <a:off x="1257300" y="717332"/>
            <a:ext cx="6686551" cy="963343"/>
            <a:chOff x="0" y="0"/>
            <a:chExt cx="5104" cy="773"/>
          </a:xfrm>
        </p:grpSpPr>
        <p:sp>
          <p:nvSpPr>
            <p:cNvPr id="143380" name="AutoShape 7"/>
            <p:cNvSpPr>
              <a:spLocks/>
            </p:cNvSpPr>
            <p:nvPr/>
          </p:nvSpPr>
          <p:spPr bwMode="auto">
            <a:xfrm>
              <a:off x="0" y="0"/>
              <a:ext cx="5046" cy="773"/>
            </a:xfrm>
            <a:prstGeom prst="roundRect">
              <a:avLst>
                <a:gd name="adj" fmla="val 0"/>
              </a:avLst>
            </a:prstGeom>
            <a:solidFill>
              <a:srgbClr val="6DD7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600">
                <a:latin typeface="Museo 500" panose="02000000000000000000" pitchFamily="50" charset="0"/>
                <a:cs typeface="Segoe" panose="020B0503040204020203" pitchFamily="34" charset="0"/>
              </a:endParaRPr>
            </a:p>
          </p:txBody>
        </p:sp>
        <p:sp>
          <p:nvSpPr>
            <p:cNvPr id="143381" name="Rectangle 8"/>
            <p:cNvSpPr>
              <a:spLocks/>
            </p:cNvSpPr>
            <p:nvPr/>
          </p:nvSpPr>
          <p:spPr bwMode="auto">
            <a:xfrm>
              <a:off x="89" y="40"/>
              <a:ext cx="5015"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800" b="1" dirty="0">
                  <a:solidFill>
                    <a:srgbClr val="FFFFFF"/>
                  </a:solidFill>
                  <a:latin typeface="Museo 500" panose="02000000000000000000" pitchFamily="50" charset="0"/>
                  <a:cs typeface="Segoe" panose="020B0503040204020203" pitchFamily="34" charset="0"/>
                  <a:sym typeface="Maven Pro Bold" pitchFamily="-103" charset="0"/>
                </a:rPr>
                <a:t>Multi-Touch Capable</a:t>
              </a:r>
              <a:endParaRPr lang="en-US" sz="1800" b="1" dirty="0">
                <a:solidFill>
                  <a:srgbClr val="FFFFFF"/>
                </a:solidFill>
                <a:latin typeface="Museo 500" panose="02000000000000000000" pitchFamily="50" charset="0"/>
                <a:cs typeface="Segoe" panose="020B0503040204020203" pitchFamily="34" charset="0"/>
                <a:sym typeface="Maven Pro Regular" pitchFamily="-103" charset="0"/>
              </a:endParaRP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Common Gestures of Touch</a:t>
              </a: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Physical Object Interaction</a:t>
              </a: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Virtual Object Interaction</a:t>
              </a:r>
            </a:p>
          </p:txBody>
        </p:sp>
      </p:grpSp>
      <p:grpSp>
        <p:nvGrpSpPr>
          <p:cNvPr id="143370" name="Group 12"/>
          <p:cNvGrpSpPr>
            <a:grpSpLocks/>
          </p:cNvGrpSpPr>
          <p:nvPr/>
        </p:nvGrpSpPr>
        <p:grpSpPr bwMode="auto">
          <a:xfrm>
            <a:off x="1257300" y="1704217"/>
            <a:ext cx="6686550" cy="809288"/>
            <a:chOff x="0" y="0"/>
            <a:chExt cx="5104" cy="749"/>
          </a:xfrm>
        </p:grpSpPr>
        <p:sp>
          <p:nvSpPr>
            <p:cNvPr id="143378" name="AutoShape 10"/>
            <p:cNvSpPr>
              <a:spLocks/>
            </p:cNvSpPr>
            <p:nvPr/>
          </p:nvSpPr>
          <p:spPr bwMode="auto">
            <a:xfrm>
              <a:off x="0" y="0"/>
              <a:ext cx="5046" cy="670"/>
            </a:xfrm>
            <a:prstGeom prst="roundRect">
              <a:avLst>
                <a:gd name="adj" fmla="val 0"/>
              </a:avLst>
            </a:prstGeom>
            <a:solidFill>
              <a:srgbClr val="4FC4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600">
                <a:latin typeface="Museo 500" panose="02000000000000000000" pitchFamily="50" charset="0"/>
                <a:cs typeface="Segoe" panose="020B0503040204020203" pitchFamily="34" charset="0"/>
              </a:endParaRPr>
            </a:p>
          </p:txBody>
        </p:sp>
        <p:sp>
          <p:nvSpPr>
            <p:cNvPr id="143379" name="Rectangle 11"/>
            <p:cNvSpPr>
              <a:spLocks/>
            </p:cNvSpPr>
            <p:nvPr/>
          </p:nvSpPr>
          <p:spPr bwMode="auto">
            <a:xfrm>
              <a:off x="89" y="78"/>
              <a:ext cx="501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800" b="1" dirty="0">
                  <a:solidFill>
                    <a:srgbClr val="FFFFFF"/>
                  </a:solidFill>
                  <a:latin typeface="Museo 500" panose="02000000000000000000" pitchFamily="50" charset="0"/>
                  <a:cs typeface="Segoe" panose="020B0503040204020203" pitchFamily="34" charset="0"/>
                  <a:sym typeface="Maven Pro Bold" pitchFamily="-103" charset="0"/>
                </a:rPr>
                <a:t>Gesture Capable</a:t>
              </a:r>
              <a:endParaRPr lang="en-US" sz="1800" b="1" dirty="0">
                <a:solidFill>
                  <a:srgbClr val="FFFFFF"/>
                </a:solidFill>
                <a:latin typeface="Museo 500" panose="02000000000000000000" pitchFamily="50" charset="0"/>
                <a:cs typeface="Segoe" panose="020B0503040204020203" pitchFamily="34" charset="0"/>
                <a:sym typeface="Maven Pro Regular" pitchFamily="-103" charset="0"/>
              </a:endParaRP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Motion Based Interface</a:t>
              </a: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Tracking of full-body movement, facial expression, and voice with precision</a:t>
              </a:r>
            </a:p>
            <a:p>
              <a:pPr algn="l" eaLnBrk="1" hangingPunct="1"/>
              <a:endParaRPr lang="en-US" sz="1350" dirty="0">
                <a:solidFill>
                  <a:srgbClr val="FFFFFF"/>
                </a:solidFill>
                <a:latin typeface="Museo 500" panose="02000000000000000000" pitchFamily="50" charset="0"/>
                <a:cs typeface="Segoe" panose="020B0503040204020203" pitchFamily="34" charset="0"/>
                <a:sym typeface="Maven Pro Regular" pitchFamily="-103" charset="0"/>
              </a:endParaRPr>
            </a:p>
          </p:txBody>
        </p:sp>
      </p:grpSp>
      <p:grpSp>
        <p:nvGrpSpPr>
          <p:cNvPr id="143371" name="Group 15"/>
          <p:cNvGrpSpPr>
            <a:grpSpLocks/>
          </p:cNvGrpSpPr>
          <p:nvPr/>
        </p:nvGrpSpPr>
        <p:grpSpPr bwMode="auto">
          <a:xfrm>
            <a:off x="1257300" y="2453981"/>
            <a:ext cx="6686550" cy="752023"/>
            <a:chOff x="0" y="0"/>
            <a:chExt cx="5104" cy="695"/>
          </a:xfrm>
        </p:grpSpPr>
        <p:sp>
          <p:nvSpPr>
            <p:cNvPr id="143376" name="AutoShape 13"/>
            <p:cNvSpPr>
              <a:spLocks/>
            </p:cNvSpPr>
            <p:nvPr/>
          </p:nvSpPr>
          <p:spPr bwMode="auto">
            <a:xfrm>
              <a:off x="0" y="0"/>
              <a:ext cx="5046" cy="686"/>
            </a:xfrm>
            <a:prstGeom prst="roundRect">
              <a:avLst>
                <a:gd name="adj" fmla="val 0"/>
              </a:avLst>
            </a:prstGeom>
            <a:solidFill>
              <a:srgbClr val="6DD7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600">
                <a:latin typeface="Museo 500" panose="02000000000000000000" pitchFamily="50" charset="0"/>
                <a:cs typeface="Segoe" panose="020B0503040204020203" pitchFamily="34" charset="0"/>
              </a:endParaRPr>
            </a:p>
          </p:txBody>
        </p:sp>
        <p:sp>
          <p:nvSpPr>
            <p:cNvPr id="143377" name="Rectangle 14"/>
            <p:cNvSpPr>
              <a:spLocks/>
            </p:cNvSpPr>
            <p:nvPr/>
          </p:nvSpPr>
          <p:spPr bwMode="auto">
            <a:xfrm>
              <a:off x="89" y="9"/>
              <a:ext cx="5015"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800" b="1" dirty="0">
                  <a:solidFill>
                    <a:srgbClr val="FFFFFF"/>
                  </a:solidFill>
                  <a:latin typeface="Museo 500" panose="02000000000000000000" pitchFamily="50" charset="0"/>
                  <a:cs typeface="Segoe" panose="020B0503040204020203" pitchFamily="34" charset="0"/>
                  <a:sym typeface="Maven Pro Bold" pitchFamily="-103" charset="0"/>
                </a:rPr>
                <a:t>Voice Capable</a:t>
              </a:r>
              <a:endParaRPr lang="en-US" sz="1800" b="1" dirty="0">
                <a:solidFill>
                  <a:srgbClr val="FFFFFF"/>
                </a:solidFill>
                <a:latin typeface="Museo 500" panose="02000000000000000000" pitchFamily="50" charset="0"/>
                <a:cs typeface="Segoe" panose="020B0503040204020203" pitchFamily="34" charset="0"/>
                <a:sym typeface="Maven Pro Regular" pitchFamily="-103" charset="0"/>
              </a:endParaRP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Multi-array Microphone</a:t>
              </a: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Uniquely Distinguish Audio &amp; Voices</a:t>
              </a:r>
            </a:p>
          </p:txBody>
        </p:sp>
      </p:grpSp>
      <p:grpSp>
        <p:nvGrpSpPr>
          <p:cNvPr id="143372" name="Group 18"/>
          <p:cNvGrpSpPr>
            <a:grpSpLocks/>
          </p:cNvGrpSpPr>
          <p:nvPr/>
        </p:nvGrpSpPr>
        <p:grpSpPr bwMode="auto">
          <a:xfrm>
            <a:off x="1257300" y="3221134"/>
            <a:ext cx="6686550" cy="885793"/>
            <a:chOff x="0" y="0"/>
            <a:chExt cx="5104" cy="745"/>
          </a:xfrm>
        </p:grpSpPr>
        <p:sp>
          <p:nvSpPr>
            <p:cNvPr id="143374" name="AutoShape 16"/>
            <p:cNvSpPr>
              <a:spLocks/>
            </p:cNvSpPr>
            <p:nvPr/>
          </p:nvSpPr>
          <p:spPr bwMode="auto">
            <a:xfrm>
              <a:off x="0" y="0"/>
              <a:ext cx="5046" cy="686"/>
            </a:xfrm>
            <a:prstGeom prst="roundRect">
              <a:avLst>
                <a:gd name="adj" fmla="val 0"/>
              </a:avLst>
            </a:prstGeom>
            <a:solidFill>
              <a:srgbClr val="4FC4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600">
                <a:latin typeface="Museo 500" panose="02000000000000000000" pitchFamily="50" charset="0"/>
                <a:cs typeface="Segoe" panose="020B0503040204020203" pitchFamily="34" charset="0"/>
              </a:endParaRPr>
            </a:p>
          </p:txBody>
        </p:sp>
        <p:sp>
          <p:nvSpPr>
            <p:cNvPr id="143375" name="Rectangle 17"/>
            <p:cNvSpPr>
              <a:spLocks/>
            </p:cNvSpPr>
            <p:nvPr/>
          </p:nvSpPr>
          <p:spPr bwMode="auto">
            <a:xfrm>
              <a:off x="89" y="58"/>
              <a:ext cx="5015"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algn="l" eaLnBrk="1" hangingPunct="1"/>
              <a:r>
                <a:rPr lang="en-US" sz="1800" b="1" dirty="0">
                  <a:solidFill>
                    <a:srgbClr val="FFFFFF"/>
                  </a:solidFill>
                  <a:latin typeface="Museo 500" panose="02000000000000000000" pitchFamily="50" charset="0"/>
                  <a:cs typeface="Segoe" panose="020B0503040204020203" pitchFamily="34" charset="0"/>
                  <a:sym typeface="Maven Pro Bold" pitchFamily="-103" charset="0"/>
                </a:rPr>
                <a:t>Neural Capable</a:t>
              </a:r>
              <a:endParaRPr lang="en-US" sz="1800" b="1" dirty="0">
                <a:solidFill>
                  <a:srgbClr val="FFFFFF"/>
                </a:solidFill>
                <a:latin typeface="Museo 500" panose="02000000000000000000" pitchFamily="50" charset="0"/>
                <a:cs typeface="Segoe" panose="020B0503040204020203" pitchFamily="34" charset="0"/>
                <a:sym typeface="Maven Pro Regular" pitchFamily="-103" charset="0"/>
              </a:endParaRP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Conscious and non-conscience interfaces</a:t>
              </a:r>
            </a:p>
            <a:p>
              <a:pPr algn="l" eaLnBrk="1" hangingPunct="1">
                <a:buClr>
                  <a:srgbClr val="FFFFFF"/>
                </a:buClr>
                <a:buSzPct val="100000"/>
                <a:buFont typeface="Lucida Sans" panose="020B0602030504020204" pitchFamily="34" charset="0"/>
                <a:buChar char="•"/>
              </a:pPr>
              <a:r>
                <a:rPr lang="en-US" sz="1350" dirty="0">
                  <a:solidFill>
                    <a:srgbClr val="FFFFFF"/>
                  </a:solidFill>
                  <a:latin typeface="Museo 500" panose="02000000000000000000" pitchFamily="50" charset="0"/>
                  <a:cs typeface="Segoe" panose="020B0503040204020203" pitchFamily="34" charset="0"/>
                  <a:sym typeface="Maven Pro Regular" pitchFamily="-103" charset="0"/>
                </a:rPr>
                <a:t>Non Invasive</a:t>
              </a:r>
            </a:p>
            <a:p>
              <a:pPr algn="l" eaLnBrk="1" hangingPunct="1"/>
              <a:endParaRPr lang="en-US" sz="1350" dirty="0">
                <a:solidFill>
                  <a:srgbClr val="FFFFFF"/>
                </a:solidFill>
                <a:latin typeface="Museo 500" panose="02000000000000000000" pitchFamily="50" charset="0"/>
                <a:cs typeface="Segoe" panose="020B0503040204020203" pitchFamily="34" charset="0"/>
                <a:sym typeface="Maven Pro Regular" pitchFamily="-103" charset="0"/>
              </a:endParaRPr>
            </a:p>
          </p:txBody>
        </p:sp>
      </p:grpSp>
      <p:sp>
        <p:nvSpPr>
          <p:cNvPr id="3" name="TextBox 2"/>
          <p:cNvSpPr txBox="1"/>
          <p:nvPr/>
        </p:nvSpPr>
        <p:spPr>
          <a:xfrm>
            <a:off x="813728" y="34437"/>
            <a:ext cx="7497709" cy="646331"/>
          </a:xfrm>
          <a:prstGeom prst="rect">
            <a:avLst/>
          </a:prstGeom>
          <a:solidFill>
            <a:schemeClr val="accent5">
              <a:lumMod val="40000"/>
              <a:lumOff val="60000"/>
            </a:schemeClr>
          </a:solidFill>
          <a:ln w="19050">
            <a:solidFill>
              <a:schemeClr val="tx2"/>
            </a:solidFill>
          </a:ln>
        </p:spPr>
        <p:txBody>
          <a:bodyPr wrap="square" rtlCol="0">
            <a:spAutoFit/>
          </a:bodyPr>
          <a:lstStyle/>
          <a:p>
            <a:pPr algn="ctr"/>
            <a:r>
              <a:rPr lang="en-US" sz="3600" b="1" dirty="0" smtClean="0">
                <a:solidFill>
                  <a:schemeClr val="accent1"/>
                </a:solidFill>
                <a:latin typeface="Museo 500" panose="02000000000000000000" pitchFamily="50" charset="0"/>
                <a:cs typeface="Segoe" panose="020B0503040204020203" pitchFamily="34" charset="0"/>
              </a:rPr>
              <a:t>The Natural User Interface</a:t>
            </a:r>
            <a:endParaRPr lang="en-US" sz="3600" b="1" dirty="0">
              <a:solidFill>
                <a:schemeClr val="accent1"/>
              </a:solidFill>
              <a:latin typeface="Museo 500" panose="02000000000000000000" pitchFamily="50" charset="0"/>
              <a:cs typeface="Segoe" panose="020B0503040204020203" pitchFamily="34" charset="0"/>
            </a:endParaRPr>
          </a:p>
        </p:txBody>
      </p:sp>
      <p:grpSp>
        <p:nvGrpSpPr>
          <p:cNvPr id="15" name="Group 15"/>
          <p:cNvGrpSpPr>
            <a:grpSpLocks/>
          </p:cNvGrpSpPr>
          <p:nvPr/>
        </p:nvGrpSpPr>
        <p:grpSpPr bwMode="auto">
          <a:xfrm>
            <a:off x="1267194" y="4067051"/>
            <a:ext cx="6686550" cy="752023"/>
            <a:chOff x="0" y="0"/>
            <a:chExt cx="5104" cy="695"/>
          </a:xfrm>
        </p:grpSpPr>
        <p:sp>
          <p:nvSpPr>
            <p:cNvPr id="16" name="AutoShape 13"/>
            <p:cNvSpPr>
              <a:spLocks/>
            </p:cNvSpPr>
            <p:nvPr/>
          </p:nvSpPr>
          <p:spPr bwMode="auto">
            <a:xfrm>
              <a:off x="0" y="0"/>
              <a:ext cx="5046" cy="686"/>
            </a:xfrm>
            <a:prstGeom prst="roundRect">
              <a:avLst>
                <a:gd name="adj" fmla="val 0"/>
              </a:avLst>
            </a:prstGeom>
            <a:solidFill>
              <a:srgbClr val="6DD7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endParaRPr lang="en-US" sz="3600">
                <a:latin typeface="Museo 500" panose="02000000000000000000" pitchFamily="50" charset="0"/>
                <a:cs typeface="Segoe" panose="020B0503040204020203" pitchFamily="34" charset="0"/>
              </a:endParaRPr>
            </a:p>
          </p:txBody>
        </p:sp>
        <p:sp>
          <p:nvSpPr>
            <p:cNvPr id="17" name="Rectangle 14"/>
            <p:cNvSpPr>
              <a:spLocks/>
            </p:cNvSpPr>
            <p:nvPr/>
          </p:nvSpPr>
          <p:spPr bwMode="auto">
            <a:xfrm>
              <a:off x="89" y="9"/>
              <a:ext cx="5015"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8575" tIns="28575" rIns="28575" bIns="28575" anchor="ctr"/>
            <a:lstStyle>
              <a:lvl1pPr eaLnBrk="0" hangingPunct="0">
                <a:defRPr sz="4200">
                  <a:solidFill>
                    <a:srgbClr val="000000"/>
                  </a:solidFill>
                  <a:latin typeface="Gill Sans" pitchFamily="-103" charset="0"/>
                  <a:ea typeface="ヒラギノ角ゴ ProN W3" pitchFamily="-103" charset="-128"/>
                  <a:sym typeface="Gill Sans" pitchFamily="-103" charset="0"/>
                </a:defRPr>
              </a:lvl1pPr>
              <a:lvl2pPr marL="37931725" indent="-37474525" eaLnBrk="0" hangingPunct="0">
                <a:defRPr sz="4200">
                  <a:solidFill>
                    <a:srgbClr val="000000"/>
                  </a:solidFill>
                  <a:latin typeface="Gill Sans" pitchFamily="-103" charset="0"/>
                  <a:ea typeface="ヒラギノ角ゴ ProN W3" pitchFamily="-103" charset="-128"/>
                  <a:sym typeface="Gill Sans" pitchFamily="-103" charset="0"/>
                </a:defRPr>
              </a:lvl2pPr>
              <a:lvl3pPr eaLnBrk="0" hangingPunct="0">
                <a:defRPr sz="4200">
                  <a:solidFill>
                    <a:srgbClr val="000000"/>
                  </a:solidFill>
                  <a:latin typeface="Gill Sans" pitchFamily="-103" charset="0"/>
                  <a:ea typeface="ヒラギノ角ゴ ProN W3" pitchFamily="-103" charset="-128"/>
                  <a:sym typeface="Gill Sans" pitchFamily="-103" charset="0"/>
                </a:defRPr>
              </a:lvl3pPr>
              <a:lvl4pPr eaLnBrk="0" hangingPunct="0">
                <a:defRPr sz="4200">
                  <a:solidFill>
                    <a:srgbClr val="000000"/>
                  </a:solidFill>
                  <a:latin typeface="Gill Sans" pitchFamily="-103" charset="0"/>
                  <a:ea typeface="ヒラギノ角ゴ ProN W3" pitchFamily="-103" charset="-128"/>
                  <a:sym typeface="Gill Sans" pitchFamily="-103" charset="0"/>
                </a:defRPr>
              </a:lvl4pPr>
              <a:lvl5pPr eaLnBrk="0" hangingPunct="0">
                <a:defRPr sz="4200">
                  <a:solidFill>
                    <a:srgbClr val="000000"/>
                  </a:solidFill>
                  <a:latin typeface="Gill Sans" pitchFamily="-103" charset="0"/>
                  <a:ea typeface="ヒラギノ角ゴ ProN W3" pitchFamily="-103" charset="-128"/>
                  <a:sym typeface="Gill Sans" pitchFamily="-103" charset="0"/>
                </a:defRPr>
              </a:lvl5pPr>
              <a:lvl6pPr marL="4572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6pPr>
              <a:lvl7pPr marL="9144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7pPr>
              <a:lvl8pPr marL="13716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8pPr>
              <a:lvl9pPr marL="1828800" eaLnBrk="0" fontAlgn="base" hangingPunct="0">
                <a:spcBef>
                  <a:spcPct val="0"/>
                </a:spcBef>
                <a:spcAft>
                  <a:spcPct val="0"/>
                </a:spcAft>
                <a:defRPr sz="4200">
                  <a:solidFill>
                    <a:srgbClr val="000000"/>
                  </a:solidFill>
                  <a:latin typeface="Gill Sans" pitchFamily="-103" charset="0"/>
                  <a:ea typeface="ヒラギノ角ゴ ProN W3" pitchFamily="-103" charset="-128"/>
                  <a:sym typeface="Gill Sans" pitchFamily="-103" charset="0"/>
                </a:defRPr>
              </a:lvl9pPr>
            </a:lstStyle>
            <a:p>
              <a:pPr eaLnBrk="1" hangingPunct="1">
                <a:buClr>
                  <a:srgbClr val="FFFFFF"/>
                </a:buClr>
                <a:buSzPct val="100000"/>
              </a:pPr>
              <a:r>
                <a:rPr lang="en-US" sz="1800" b="1" dirty="0" smtClean="0">
                  <a:solidFill>
                    <a:srgbClr val="FFFFFF"/>
                  </a:solidFill>
                  <a:latin typeface="Museo 500" panose="02000000000000000000" pitchFamily="50" charset="0"/>
                  <a:cs typeface="Segoe" panose="020B0503040204020203" pitchFamily="34" charset="0"/>
                  <a:sym typeface="Maven Pro Bold" pitchFamily="-103" charset="0"/>
                </a:rPr>
                <a:t>Manifested In:</a:t>
              </a:r>
              <a:endParaRPr lang="en-US" sz="1800" b="1" dirty="0">
                <a:solidFill>
                  <a:srgbClr val="FFFFFF"/>
                </a:solidFill>
                <a:latin typeface="Museo 500" panose="02000000000000000000" pitchFamily="50" charset="0"/>
                <a:cs typeface="Segoe" panose="020B0503040204020203" pitchFamily="34" charset="0"/>
                <a:sym typeface="Maven Pro Regular" pitchFamily="-103" charset="0"/>
              </a:endParaRPr>
            </a:p>
            <a:p>
              <a:pPr algn="l" eaLnBrk="1" hangingPunct="1">
                <a:buClr>
                  <a:srgbClr val="FFFFFF"/>
                </a:buClr>
                <a:buSzPct val="100000"/>
                <a:buFont typeface="Lucida Sans" panose="020B0602030504020204" pitchFamily="34" charset="0"/>
                <a:buChar char="•"/>
              </a:pPr>
              <a:r>
                <a:rPr lang="en-US" sz="1350" dirty="0" smtClean="0">
                  <a:solidFill>
                    <a:srgbClr val="FFFFFF"/>
                  </a:solidFill>
                  <a:latin typeface="Museo 500" panose="02000000000000000000" pitchFamily="50" charset="0"/>
                  <a:cs typeface="Segoe" panose="020B0503040204020203" pitchFamily="34" charset="0"/>
                  <a:sym typeface="Maven Pro Regular" pitchFamily="-103" charset="0"/>
                </a:rPr>
                <a:t>Large Form Factors, Haptic Interfaces, Virtual Reality (VR), Augmented Reality (AR)</a:t>
              </a:r>
              <a:endParaRPr lang="en-US" sz="1350" dirty="0">
                <a:solidFill>
                  <a:srgbClr val="FFFFFF"/>
                </a:solidFill>
                <a:latin typeface="Museo 500" panose="02000000000000000000" pitchFamily="50" charset="0"/>
                <a:cs typeface="Segoe" panose="020B0503040204020203" pitchFamily="34" charset="0"/>
                <a:sym typeface="Maven Pro Regular" pitchFamily="-103" charset="0"/>
              </a:endParaRPr>
            </a:p>
          </p:txBody>
        </p:sp>
      </p:grpSp>
    </p:spTree>
    <p:extLst>
      <p:ext uri="{BB962C8B-B14F-4D97-AF65-F5344CB8AC3E}">
        <p14:creationId xmlns:p14="http://schemas.microsoft.com/office/powerpoint/2010/main" val="3574480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1657350" y="1943100"/>
            <a:ext cx="5614988" cy="428625"/>
          </a:xfrm>
        </p:spPr>
        <p:txBody>
          <a:bodyPr/>
          <a:lstStyle/>
          <a:p>
            <a:pPr algn="ctr" eaLnBrk="1" hangingPunct="1"/>
            <a:r>
              <a:rPr lang="en-US" sz="4950" b="1" dirty="0">
                <a:solidFill>
                  <a:srgbClr val="008080"/>
                </a:solidFill>
                <a:latin typeface="Segoe" panose="020B0503040204020203" pitchFamily="34" charset="0"/>
                <a:cs typeface="Segoe" panose="020B0503040204020203" pitchFamily="34" charset="0"/>
              </a:rPr>
              <a:t>November, 2007</a:t>
            </a:r>
          </a:p>
        </p:txBody>
      </p:sp>
      <p:pic>
        <p:nvPicPr>
          <p:cNvPr id="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9192" y="4350544"/>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91005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691680" y="771551"/>
            <a:ext cx="5760640" cy="314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6" name="Picture 2" descr="http://upload.wikimedia.org/wikipedia/th/f/fb/Windows_Vista_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8882" y="0"/>
            <a:ext cx="3866237" cy="8089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4227934"/>
            <a:ext cx="5904656" cy="369332"/>
          </a:xfrm>
          <a:prstGeom prst="rect">
            <a:avLst/>
          </a:prstGeom>
          <a:noFill/>
        </p:spPr>
        <p:txBody>
          <a:bodyPr wrap="square" rtlCol="0">
            <a:spAutoFit/>
          </a:bodyPr>
          <a:lstStyle/>
          <a:p>
            <a:r>
              <a:rPr lang="en-US" dirty="0" smtClean="0"/>
              <a:t>The First Time Touch was available on a Major Platform</a:t>
            </a:r>
            <a:endParaRPr lang="en-US" dirty="0"/>
          </a:p>
        </p:txBody>
      </p:sp>
    </p:spTree>
    <p:extLst>
      <p:ext uri="{BB962C8B-B14F-4D97-AF65-F5344CB8AC3E}">
        <p14:creationId xmlns:p14="http://schemas.microsoft.com/office/powerpoint/2010/main" val="3273229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sual Studio Live! Redmond 2014">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sual Studio Live! Redmond 2014 1">
        <a:dk1>
          <a:srgbClr val="303030"/>
        </a:dk1>
        <a:lt1>
          <a:srgbClr val="FFFFFF"/>
        </a:lt1>
        <a:dk2>
          <a:srgbClr val="000000"/>
        </a:dk2>
        <a:lt2>
          <a:srgbClr val="DEDEE0"/>
        </a:lt2>
        <a:accent1>
          <a:srgbClr val="AD0101"/>
        </a:accent1>
        <a:accent2>
          <a:srgbClr val="726056"/>
        </a:accent2>
        <a:accent3>
          <a:srgbClr val="AAAAAA"/>
        </a:accent3>
        <a:accent4>
          <a:srgbClr val="DADADA"/>
        </a:accent4>
        <a:accent5>
          <a:srgbClr val="D3AAAA"/>
        </a:accent5>
        <a:accent6>
          <a:srgbClr val="67564D"/>
        </a:accent6>
        <a:hlink>
          <a:srgbClr val="D26900"/>
        </a:hlink>
        <a:folHlink>
          <a:srgbClr val="D89243"/>
        </a:folHlink>
      </a:clrScheme>
      <a:clrMap bg1="dk2" tx1="lt1" bg2="dk1" tx2="lt2" accent1="accent1" accent2="accent2" accent3="accent3" accent4="accent4" accent5="accent5" accent6="accent6" hlink="hlink" folHlink="folHlink"/>
    </a:extraClrScheme>
    <a:extraClrScheme>
      <a:clrScheme name="Visual Studio Live! Redmond 2014 2">
        <a:dk1>
          <a:srgbClr val="000000"/>
        </a:dk1>
        <a:lt1>
          <a:srgbClr val="FFFFFE"/>
        </a:lt1>
        <a:dk2>
          <a:srgbClr val="007397"/>
        </a:dk2>
        <a:lt2>
          <a:srgbClr val="636463"/>
        </a:lt2>
        <a:accent1>
          <a:srgbClr val="A01420"/>
        </a:accent1>
        <a:accent2>
          <a:srgbClr val="726056"/>
        </a:accent2>
        <a:accent3>
          <a:srgbClr val="FFFFFE"/>
        </a:accent3>
        <a:accent4>
          <a:srgbClr val="000000"/>
        </a:accent4>
        <a:accent5>
          <a:srgbClr val="CDAAAB"/>
        </a:accent5>
        <a:accent6>
          <a:srgbClr val="67564D"/>
        </a:accent6>
        <a:hlink>
          <a:srgbClr val="007397"/>
        </a:hlink>
        <a:folHlink>
          <a:srgbClr val="162F4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QLinter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4617</TotalTime>
  <Words>5571</Words>
  <Application>Microsoft Office PowerPoint</Application>
  <PresentationFormat>Pokaz na ekranie (16:9)</PresentationFormat>
  <Paragraphs>935</Paragraphs>
  <Slides>68</Slides>
  <Notes>47</Notes>
  <HiddenSlides>33</HiddenSlides>
  <MMClips>1</MMClips>
  <ScaleCrop>false</ScaleCrop>
  <HeadingPairs>
    <vt:vector size="4" baseType="variant">
      <vt:variant>
        <vt:lpstr>Motyw</vt:lpstr>
      </vt:variant>
      <vt:variant>
        <vt:i4>2</vt:i4>
      </vt:variant>
      <vt:variant>
        <vt:lpstr>Tytuły slajdów</vt:lpstr>
      </vt:variant>
      <vt:variant>
        <vt:i4>68</vt:i4>
      </vt:variant>
    </vt:vector>
  </HeadingPairs>
  <TitlesOfParts>
    <vt:vector size="70" baseType="lpstr">
      <vt:lpstr>Visual Studio Live! Redmond 2014</vt:lpstr>
      <vt:lpstr>SQLintersection</vt:lpstr>
      <vt:lpstr> Emerging Experiences / More Personal Computing (MPC)</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November, 2007</vt:lpstr>
      <vt:lpstr>Prezentacja programu PowerPoint</vt:lpstr>
      <vt:lpstr>Prezentacja programu PowerPoint</vt:lpstr>
      <vt:lpstr>Prezentacja programu PowerPoint</vt:lpstr>
      <vt:lpstr>Prezentacja programu PowerPoint</vt:lpstr>
      <vt:lpstr>January 27, 2010</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Good User Interaction Design: Software Designed for Touch; Not just Touch Capable</vt:lpstr>
      <vt:lpstr>Prezentacja programu PowerPoint</vt:lpstr>
      <vt:lpstr>3D Cameras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‘We are within a Decade of Building the “Holodeck”’ -Tim Huckaby ~ 2009  The Ultimate NUI Application</vt:lpstr>
      <vt:lpstr>Prezentacja programu PowerPoint</vt:lpstr>
      <vt:lpstr>Prezentacja programu PowerPoint</vt:lpstr>
      <vt:lpstr> Contact Us</vt:lpstr>
      <vt:lpstr>Tim Huckaby</vt:lpstr>
      <vt:lpstr>Tim Huckaby</vt:lpstr>
      <vt:lpstr>A little bit about me and why I am here…</vt:lpstr>
      <vt:lpstr>Prezentacja programu PowerPoint</vt:lpstr>
      <vt:lpstr>Telestr8– Designed for Touch</vt:lpstr>
      <vt:lpstr>Telestr8– Designed for Touch</vt:lpstr>
      <vt:lpstr>Prezentacja programu PowerPoint</vt:lpstr>
      <vt:lpstr>Prezentacja programu PowerPoint</vt:lpstr>
      <vt:lpstr>The 7 Tenets of an Engaging UX</vt:lpstr>
      <vt:lpstr>The 7 Tenets of an Engaging UX</vt:lpstr>
      <vt:lpstr>The 7 Tenets of an Engaging UX</vt:lpstr>
      <vt:lpstr>Cincinnati Children's Hospital The Power of Faces</vt:lpstr>
      <vt:lpstr>Prezentacja programu PowerPoint</vt:lpstr>
      <vt:lpstr>InterKnowlogy POC-Tetra: Interactive Digital Signage &amp; Attraction Algorithm </vt:lpstr>
      <vt:lpstr>Our “Game-ification” Culture NUI Experiences that Enhance Learning</vt:lpstr>
      <vt:lpstr>We have come a Long Way in User Interface…</vt:lpstr>
      <vt:lpstr>Prezentacja programu PowerPoint</vt:lpstr>
      <vt:lpstr>Touch Capable Computing Devices Are Not New…</vt:lpstr>
      <vt:lpstr>What is Relatively New is:</vt:lpstr>
      <vt:lpstr>EMN8 – Fast Food Kiosk Food, Sex &amp; Danger / Natural User Interface / Make it easy and intuitive</vt:lpstr>
      <vt:lpstr>HTML 5 Touch Events Spec W3C Recommendation 10 October 2013 </vt:lpstr>
      <vt:lpstr>Prezentacja programu PowerPoint</vt:lpstr>
      <vt:lpstr>Prezentacja programu PowerPoint</vt:lpstr>
      <vt:lpstr>Prezentacja programu PowerPoint</vt:lpstr>
      <vt:lpstr>Democratic National Convention Voting App Natural User Interface / Make it Easy and Intuitive</vt:lpstr>
      <vt:lpstr>Prezentacja programu PowerPoint</vt:lpstr>
      <vt:lpstr>Prezentacja programu PowerPoint</vt:lpstr>
      <vt:lpstr>Prezentacja programu PowerPoint</vt:lpstr>
      <vt:lpstr>Prezentacja programu PowerPoint</vt:lpstr>
      <vt:lpstr>Craps / LOC Natural User Interface / Make it Easy and Intuitive</vt:lpstr>
      <vt:lpstr>NASA Marsbound – Designed for Touch Natural User Interface / Game-ification</vt:lpstr>
      <vt:lpstr>3D Modeler – Designed for Touch Natural User Interface </vt:lpstr>
    </vt:vector>
  </TitlesOfParts>
  <Company>1105 Media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Sutton</dc:creator>
  <cp:lastModifiedBy>Tomasz Pluskiewicz</cp:lastModifiedBy>
  <cp:revision>301</cp:revision>
  <dcterms:created xsi:type="dcterms:W3CDTF">2012-12-07T00:48:42Z</dcterms:created>
  <dcterms:modified xsi:type="dcterms:W3CDTF">2016-03-11T20:36:21Z</dcterms:modified>
</cp:coreProperties>
</file>