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59"/>
  </p:notesMasterIdLst>
  <p:sldIdLst>
    <p:sldId id="256" r:id="rId2"/>
    <p:sldId id="296" r:id="rId3"/>
    <p:sldId id="267" r:id="rId4"/>
    <p:sldId id="268" r:id="rId5"/>
    <p:sldId id="297" r:id="rId6"/>
    <p:sldId id="270" r:id="rId7"/>
    <p:sldId id="278" r:id="rId8"/>
    <p:sldId id="301" r:id="rId9"/>
    <p:sldId id="258" r:id="rId10"/>
    <p:sldId id="260" r:id="rId11"/>
    <p:sldId id="262" r:id="rId12"/>
    <p:sldId id="298" r:id="rId13"/>
    <p:sldId id="307" r:id="rId14"/>
    <p:sldId id="303" r:id="rId15"/>
    <p:sldId id="308" r:id="rId16"/>
    <p:sldId id="342" r:id="rId17"/>
    <p:sldId id="310" r:id="rId18"/>
    <p:sldId id="311" r:id="rId19"/>
    <p:sldId id="324" r:id="rId20"/>
    <p:sldId id="300" r:id="rId21"/>
    <p:sldId id="338" r:id="rId22"/>
    <p:sldId id="316" r:id="rId23"/>
    <p:sldId id="343" r:id="rId24"/>
    <p:sldId id="340" r:id="rId25"/>
    <p:sldId id="315" r:id="rId26"/>
    <p:sldId id="317" r:id="rId27"/>
    <p:sldId id="341" r:id="rId28"/>
    <p:sldId id="321" r:id="rId29"/>
    <p:sldId id="319" r:id="rId30"/>
    <p:sldId id="320" r:id="rId31"/>
    <p:sldId id="326" r:id="rId32"/>
    <p:sldId id="349" r:id="rId33"/>
    <p:sldId id="350" r:id="rId34"/>
    <p:sldId id="348" r:id="rId35"/>
    <p:sldId id="327" r:id="rId36"/>
    <p:sldId id="329" r:id="rId37"/>
    <p:sldId id="351" r:id="rId38"/>
    <p:sldId id="352" r:id="rId39"/>
    <p:sldId id="264" r:id="rId40"/>
    <p:sldId id="344" r:id="rId41"/>
    <p:sldId id="279" r:id="rId42"/>
    <p:sldId id="330" r:id="rId43"/>
    <p:sldId id="331" r:id="rId44"/>
    <p:sldId id="347" r:id="rId45"/>
    <p:sldId id="285" r:id="rId46"/>
    <p:sldId id="286" r:id="rId47"/>
    <p:sldId id="281" r:id="rId48"/>
    <p:sldId id="325" r:id="rId49"/>
    <p:sldId id="335" r:id="rId50"/>
    <p:sldId id="354" r:id="rId51"/>
    <p:sldId id="333" r:id="rId52"/>
    <p:sldId id="332" r:id="rId53"/>
    <p:sldId id="353" r:id="rId54"/>
    <p:sldId id="289" r:id="rId55"/>
    <p:sldId id="356" r:id="rId56"/>
    <p:sldId id="357" r:id="rId57"/>
    <p:sldId id="323" r:id="rId5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118" autoAdjust="0"/>
    <p:restoredTop sz="91925" autoAdjust="0"/>
  </p:normalViewPr>
  <p:slideViewPr>
    <p:cSldViewPr snapToGrid="0">
      <p:cViewPr varScale="1">
        <p:scale>
          <a:sx n="52" d="100"/>
          <a:sy n="52" d="100"/>
        </p:scale>
        <p:origin x="78" y="25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CBE2B8-B86A-4B41-AE90-F2F5996C5DD2}" type="datetimeFigureOut">
              <a:rPr lang="en-US" smtClean="0"/>
              <a:t>2/19/2014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7034DF-87DA-4A98-A4B2-E08E48E1D0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726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034DF-87DA-4A98-A4B2-E08E48E1D08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2450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034DF-87DA-4A98-A4B2-E08E48E1D08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0638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034DF-87DA-4A98-A4B2-E08E48E1D08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3970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034DF-87DA-4A98-A4B2-E08E48E1D08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3105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err="1" smtClean="0"/>
              <a:t>budować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większość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modeli</a:t>
            </a:r>
            <a:r>
              <a:rPr lang="en-US" baseline="0" dirty="0" smtClean="0"/>
              <a:t> w C# </a:t>
            </a:r>
            <a:r>
              <a:rPr lang="en-US" baseline="0" dirty="0" err="1" smtClean="0"/>
              <a:t>czy</a:t>
            </a:r>
            <a:r>
              <a:rPr lang="en-US" baseline="0" dirty="0" smtClean="0"/>
              <a:t> JS?</a:t>
            </a:r>
          </a:p>
          <a:p>
            <a:pPr marL="171450" indent="-171450">
              <a:buFontTx/>
              <a:buChar char="-"/>
            </a:pPr>
            <a:r>
              <a:rPr lang="en-US" baseline="0" dirty="0" err="1" smtClean="0"/>
              <a:t>walidacja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danych</a:t>
            </a:r>
            <a:r>
              <a:rPr lang="en-US" baseline="0" dirty="0" smtClean="0"/>
              <a:t> w KO</a:t>
            </a:r>
          </a:p>
          <a:p>
            <a:pPr marL="171450" indent="-171450">
              <a:buFontTx/>
              <a:buChar char="-"/>
            </a:pPr>
            <a:r>
              <a:rPr lang="en-US" baseline="0" dirty="0" err="1" smtClean="0"/>
              <a:t>sammy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err="1" smtClean="0"/>
              <a:t>dostęp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CSRF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034DF-87DA-4A98-A4B2-E08E48E1D08D}" type="slidenum">
              <a:rPr lang="en-US" smtClean="0"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685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2/19/2014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2/19/2014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2/19/2014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2/19/2014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2/19/2014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2/19/2014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2/19/2014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2/19/2014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2/19/2014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Knock the jQuery out!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Bartosz Lenar</a:t>
            </a:r>
          </a:p>
          <a:p>
            <a:r>
              <a:rPr lang="en-US" dirty="0" smtClean="0"/>
              <a:t>@</a:t>
            </a:r>
            <a:r>
              <a:rPr lang="en-US" dirty="0" err="1" smtClean="0"/>
              <a:t>bartoszlenar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22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KNOCK OUT</a:t>
            </a:r>
            <a:br>
              <a:rPr lang="en-US" dirty="0"/>
            </a:br>
            <a:r>
              <a:rPr lang="en-US" dirty="0"/>
              <a:t>what to?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marL="457200" indent="-457200">
              <a:buFont typeface="+mj-lt"/>
              <a:buAutoNum type="arabicPeriod" startAt="3"/>
            </a:pPr>
            <a:r>
              <a:rPr lang="en-US" dirty="0" smtClean="0"/>
              <a:t>building </a:t>
            </a:r>
            <a:r>
              <a:rPr lang="en-US" dirty="0" err="1" smtClean="0"/>
              <a:t>js</a:t>
            </a:r>
            <a:r>
              <a:rPr lang="en-US" dirty="0" smtClean="0"/>
              <a:t> code with c#</a:t>
            </a:r>
            <a:endParaRPr lang="en-US" dirty="0"/>
          </a:p>
          <a:p>
            <a:pPr marL="457200" indent="-457200">
              <a:buFont typeface="+mj-lt"/>
              <a:buAutoNum type="arabicPeriod" startAt="3"/>
            </a:pPr>
            <a:endParaRPr lang="en-US" dirty="0"/>
          </a:p>
          <a:p>
            <a:pPr marL="457200" indent="-457200">
              <a:buFont typeface="+mj-lt"/>
              <a:buAutoNum type="arabicPeriod" startAt="3"/>
            </a:pPr>
            <a:endParaRPr lang="en-US" dirty="0" smtClean="0"/>
          </a:p>
          <a:p>
            <a:pPr marL="457200" indent="-457200">
              <a:buFont typeface="+mj-lt"/>
              <a:buAutoNum type="arabicPeriod" startAt="3"/>
            </a:pPr>
            <a:endParaRPr lang="en-US" dirty="0" smtClean="0"/>
          </a:p>
          <a:p>
            <a:pPr marL="457200" indent="-457200">
              <a:buFont typeface="+mj-lt"/>
              <a:buAutoNum type="arabicPeriod" startAt="3"/>
            </a:pPr>
            <a:endParaRPr lang="en-US" dirty="0"/>
          </a:p>
          <a:p>
            <a:pPr marL="457200" indent="-457200">
              <a:buFont typeface="+mj-lt"/>
              <a:buAutoNum type="arabicPeriod" startAt="3"/>
            </a:pPr>
            <a:endParaRPr lang="en-US" dirty="0" smtClean="0"/>
          </a:p>
          <a:p>
            <a:pPr marL="457200" indent="-457200">
              <a:buFont typeface="+mj-lt"/>
              <a:buAutoNum type="arabicPeriod" startAt="3"/>
            </a:pPr>
            <a:r>
              <a:rPr lang="en-US" dirty="0" smtClean="0"/>
              <a:t>mapping c#-to-</a:t>
            </a:r>
            <a:r>
              <a:rPr lang="en-US" dirty="0" err="1" smtClean="0"/>
              <a:t>js</a:t>
            </a:r>
            <a:endParaRPr lang="en-US" dirty="0" smtClean="0"/>
          </a:p>
          <a:p>
            <a:pPr marL="457200" indent="-457200">
              <a:buFont typeface="+mj-lt"/>
              <a:buAutoNum type="arabicPeriod" startAt="3"/>
            </a:pPr>
            <a:endParaRPr lang="en-US" dirty="0"/>
          </a:p>
          <a:p>
            <a:pPr marL="457200" indent="-457200">
              <a:buFont typeface="+mj-lt"/>
              <a:buAutoNum type="arabicPeriod" startAt="3"/>
            </a:pPr>
            <a:endParaRPr lang="en-US" dirty="0" smtClean="0"/>
          </a:p>
          <a:p>
            <a:pPr marL="457200" indent="-457200">
              <a:buFont typeface="+mj-lt"/>
              <a:buAutoNum type="arabicPeriod" startAt="3"/>
            </a:pPr>
            <a:endParaRPr lang="en-US" dirty="0"/>
          </a:p>
          <a:p>
            <a:pPr marL="457200" indent="-457200">
              <a:buFont typeface="+mj-lt"/>
              <a:buAutoNum type="arabicPeriod" startAt="3"/>
            </a:pPr>
            <a:endParaRPr lang="en-US" dirty="0" smtClean="0"/>
          </a:p>
          <a:p>
            <a:pPr marL="457200" indent="-457200">
              <a:buFont typeface="+mj-lt"/>
              <a:buAutoNum type="arabicPeriod" startAt="3"/>
            </a:pPr>
            <a:endParaRPr lang="en-US" dirty="0" smtClean="0"/>
          </a:p>
        </p:txBody>
      </p:sp>
      <p:sp>
        <p:nvSpPr>
          <p:cNvPr id="6" name="Rounded Rectangle 5"/>
          <p:cNvSpPr/>
          <p:nvPr/>
        </p:nvSpPr>
        <p:spPr>
          <a:xfrm>
            <a:off x="4765738" y="1326776"/>
            <a:ext cx="6715062" cy="1540602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dirty="0" smtClean="0">
              <a:solidFill>
                <a:srgbClr val="000000"/>
              </a:solidFill>
              <a:highlight>
                <a:srgbClr val="FFFFB3"/>
              </a:highlight>
              <a:latin typeface="Consolas" panose="020B0609020204030204" pitchFamily="49" charset="0"/>
            </a:endParaRPr>
          </a:p>
          <a:p>
            <a:endParaRPr lang="en-US" sz="1200" dirty="0">
              <a:solidFill>
                <a:srgbClr val="000000"/>
              </a:solidFill>
              <a:highlight>
                <a:srgbClr val="FFFFB3"/>
              </a:highlight>
              <a:latin typeface="Consolas" panose="020B0609020204030204" pitchFamily="49" charset="0"/>
            </a:endParaRPr>
          </a:p>
          <a:p>
            <a:r>
              <a:rPr lang="en-US" sz="16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$</a:t>
            </a:r>
            <a:r>
              <a:rPr lang="en-US" sz="16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569CD6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function</a:t>
            </a:r>
            <a:r>
              <a:rPr lang="en-US" sz="16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()</a:t>
            </a:r>
            <a:r>
              <a:rPr lang="en-US" sz="16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{</a:t>
            </a:r>
            <a:endParaRPr lang="en-US" sz="1600" dirty="0">
              <a:solidFill>
                <a:srgbClr val="DCDCDC"/>
              </a:solidFill>
              <a:highlight>
                <a:srgbClr val="1E1E1E"/>
              </a:highlight>
              <a:latin typeface="Consolas" panose="020B0609020204030204" pitchFamily="49" charset="0"/>
            </a:endParaRPr>
          </a:p>
          <a:p>
            <a:r>
              <a:rPr lang="en-US" sz="16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       $</a:t>
            </a:r>
            <a:r>
              <a:rPr lang="en-US" sz="16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D69D85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'.cool'</a:t>
            </a:r>
            <a:r>
              <a:rPr lang="en-US" sz="16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).</a:t>
            </a:r>
            <a:r>
              <a:rPr lang="en-US" sz="1600" dirty="0" err="1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toogle</a:t>
            </a:r>
            <a:r>
              <a:rPr lang="en-US" sz="16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(</a:t>
            </a:r>
            <a:endParaRPr lang="en-US" sz="1600" dirty="0">
              <a:solidFill>
                <a:srgbClr val="DCDCDC"/>
              </a:solidFill>
              <a:highlight>
                <a:srgbClr val="1E1E1E"/>
              </a:highlight>
              <a:latin typeface="Consolas" panose="020B0609020204030204" pitchFamily="49" charset="0"/>
            </a:endParaRPr>
          </a:p>
          <a:p>
            <a:r>
              <a:rPr lang="en-US" sz="16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           </a:t>
            </a:r>
            <a:r>
              <a:rPr lang="en-US" sz="1600" dirty="0">
                <a:solidFill>
                  <a:srgbClr val="000000"/>
                </a:solidFill>
                <a:highlight>
                  <a:srgbClr val="FFFFB3"/>
                </a:highlight>
                <a:latin typeface="Consolas" panose="020B0609020204030204" pitchFamily="49" charset="0"/>
              </a:rPr>
              <a:t>@</a:t>
            </a:r>
            <a:r>
              <a:rPr lang="en-US" sz="1600" dirty="0" err="1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Model</a:t>
            </a:r>
            <a:r>
              <a:rPr lang="en-US" sz="1600" dirty="0" err="1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IsCool</a:t>
            </a:r>
            <a:r>
              <a:rPr lang="en-US" sz="1600" dirty="0" err="1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ToString</a:t>
            </a:r>
            <a:r>
              <a:rPr lang="en-US" sz="16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()</a:t>
            </a:r>
            <a:r>
              <a:rPr lang="en-US" sz="16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ToLowerInvariant</a:t>
            </a:r>
            <a:r>
              <a:rPr lang="en-US" sz="16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()</a:t>
            </a:r>
          </a:p>
          <a:p>
            <a:r>
              <a:rPr lang="en-US" sz="16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       </a:t>
            </a:r>
            <a:r>
              <a:rPr lang="en-US" sz="16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);</a:t>
            </a:r>
            <a:endParaRPr lang="en-US" sz="1600" dirty="0">
              <a:solidFill>
                <a:srgbClr val="DCDCDC"/>
              </a:solidFill>
              <a:highlight>
                <a:srgbClr val="1E1E1E"/>
              </a:highlight>
              <a:latin typeface="Consolas" panose="020B0609020204030204" pitchFamily="49" charset="0"/>
            </a:endParaRPr>
          </a:p>
          <a:p>
            <a:r>
              <a:rPr lang="en-US" sz="16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   </a:t>
            </a:r>
            <a:r>
              <a:rPr lang="en-US" sz="16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});</a:t>
            </a:r>
            <a:endParaRPr lang="en-US" sz="1600" dirty="0"/>
          </a:p>
          <a:p>
            <a:pPr algn="ctr"/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4765738" y="3905955"/>
            <a:ext cx="6715062" cy="2169019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dirty="0" smtClean="0">
              <a:solidFill>
                <a:srgbClr val="000000"/>
              </a:solidFill>
              <a:highlight>
                <a:srgbClr val="FFFFB3"/>
              </a:highlight>
              <a:latin typeface="Consolas" panose="020B0609020204030204" pitchFamily="49" charset="0"/>
            </a:endParaRPr>
          </a:p>
          <a:p>
            <a:r>
              <a:rPr lang="en-US" sz="1600" dirty="0" err="1" smtClean="0">
                <a:solidFill>
                  <a:srgbClr val="569CD6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var</a:t>
            </a:r>
            <a:r>
              <a:rPr lang="en-US" sz="1600" dirty="0" smtClean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isCool</a:t>
            </a:r>
            <a:r>
              <a:rPr lang="en-US" sz="16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=</a:t>
            </a:r>
            <a:r>
              <a:rPr lang="en-US" sz="16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 smtClean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		</a:t>
            </a:r>
            <a:r>
              <a:rPr lang="en-US" sz="1600" dirty="0" smtClean="0">
                <a:solidFill>
                  <a:srgbClr val="000000"/>
                </a:solidFill>
                <a:highlight>
                  <a:srgbClr val="FFFFB3"/>
                </a:highlight>
                <a:latin typeface="Consolas" panose="020B0609020204030204" pitchFamily="49" charset="0"/>
              </a:rPr>
              <a:t>@</a:t>
            </a:r>
            <a:r>
              <a:rPr lang="en-US" sz="1600" dirty="0" err="1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Model</a:t>
            </a:r>
            <a:r>
              <a:rPr lang="en-US" sz="1600" dirty="0" err="1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IsCool</a:t>
            </a:r>
            <a:r>
              <a:rPr lang="en-US" sz="1600" dirty="0" err="1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ToString</a:t>
            </a:r>
            <a:r>
              <a:rPr lang="en-US" sz="16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()</a:t>
            </a:r>
            <a:r>
              <a:rPr lang="en-US" sz="16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ToLowerInvariant</a:t>
            </a:r>
            <a:r>
              <a:rPr lang="en-US" sz="1600" dirty="0" smtClean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()</a:t>
            </a:r>
            <a:r>
              <a:rPr lang="en-US" sz="1600" dirty="0" smtClean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;</a:t>
            </a:r>
          </a:p>
          <a:p>
            <a:endParaRPr lang="en-US" sz="1600" dirty="0" smtClean="0">
              <a:solidFill>
                <a:srgbClr val="DCDCDC"/>
              </a:solidFill>
              <a:highlight>
                <a:srgbClr val="1E1E1E"/>
              </a:highlight>
              <a:latin typeface="Consolas" panose="020B0609020204030204" pitchFamily="49" charset="0"/>
            </a:endParaRPr>
          </a:p>
          <a:p>
            <a:r>
              <a:rPr lang="en-US" sz="1600" dirty="0" smtClean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$</a:t>
            </a:r>
            <a:r>
              <a:rPr lang="en-US" sz="1600" dirty="0" smtClean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569CD6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function</a:t>
            </a:r>
            <a:r>
              <a:rPr lang="en-US" sz="16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()</a:t>
            </a:r>
            <a:r>
              <a:rPr lang="en-US" sz="16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{</a:t>
            </a:r>
            <a:endParaRPr lang="en-US" sz="1600" dirty="0">
              <a:solidFill>
                <a:srgbClr val="DCDCDC"/>
              </a:solidFill>
              <a:highlight>
                <a:srgbClr val="1E1E1E"/>
              </a:highlight>
              <a:latin typeface="Consolas" panose="020B0609020204030204" pitchFamily="49" charset="0"/>
            </a:endParaRPr>
          </a:p>
          <a:p>
            <a:r>
              <a:rPr lang="en-US" sz="1600" dirty="0" smtClean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   </a:t>
            </a:r>
            <a:r>
              <a:rPr lang="en-US" sz="16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$</a:t>
            </a:r>
            <a:r>
              <a:rPr lang="en-US" sz="16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D69D85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'.cool'</a:t>
            </a:r>
            <a:r>
              <a:rPr lang="en-US" sz="16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).</a:t>
            </a:r>
            <a:r>
              <a:rPr lang="en-US" sz="1600" dirty="0" err="1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toogle</a:t>
            </a:r>
            <a:r>
              <a:rPr lang="en-US" sz="16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isCool</a:t>
            </a:r>
            <a:r>
              <a:rPr lang="en-US" sz="16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);</a:t>
            </a:r>
            <a:endParaRPr lang="en-US" sz="1600" dirty="0">
              <a:solidFill>
                <a:srgbClr val="DCDCDC"/>
              </a:solidFill>
              <a:highlight>
                <a:srgbClr val="1E1E1E"/>
              </a:highlight>
              <a:latin typeface="Consolas" panose="020B0609020204030204" pitchFamily="49" charset="0"/>
            </a:endParaRPr>
          </a:p>
          <a:p>
            <a:r>
              <a:rPr lang="en-US" sz="1600" dirty="0" smtClean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});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260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KNOCK OUT</a:t>
            </a:r>
            <a:br>
              <a:rPr lang="en-US" dirty="0"/>
            </a:br>
            <a:r>
              <a:rPr lang="en-US" dirty="0"/>
              <a:t>what to?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marL="457200" indent="-457200">
              <a:buFont typeface="+mj-lt"/>
              <a:buAutoNum type="arabicPeriod" startAt="5"/>
            </a:pPr>
            <a:r>
              <a:rPr lang="en-US" dirty="0" smtClean="0"/>
              <a:t>split into </a:t>
            </a:r>
            <a:r>
              <a:rPr lang="en-US" dirty="0" err="1" smtClean="0"/>
              <a:t>js</a:t>
            </a:r>
            <a:r>
              <a:rPr lang="en-US" dirty="0"/>
              <a:t> </a:t>
            </a:r>
            <a:r>
              <a:rPr lang="en-US" dirty="0" smtClean="0"/>
              <a:t>files + mix of all mentioned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view:</a:t>
            </a:r>
          </a:p>
          <a:p>
            <a:pPr marL="457200" indent="-457200">
              <a:buFont typeface="+mj-lt"/>
              <a:buAutoNum type="arabicPeriod" startAt="5"/>
            </a:pPr>
            <a:endParaRPr lang="en-US" dirty="0" smtClean="0"/>
          </a:p>
          <a:p>
            <a:pPr marL="457200" indent="-457200">
              <a:buFont typeface="+mj-lt"/>
              <a:buAutoNum type="arabicPeriod" startAt="5"/>
            </a:pPr>
            <a:endParaRPr lang="en-US" dirty="0" smtClean="0"/>
          </a:p>
          <a:p>
            <a:pPr marL="457200" indent="-457200">
              <a:buFont typeface="+mj-lt"/>
              <a:buAutoNum type="arabicPeriod" startAt="5"/>
            </a:pPr>
            <a:endParaRPr lang="en-US" dirty="0" smtClean="0"/>
          </a:p>
          <a:p>
            <a:pPr marL="457200" indent="-457200">
              <a:buFont typeface="+mj-lt"/>
              <a:buAutoNum type="arabicPeriod" startAt="5"/>
            </a:pP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super.js:</a:t>
            </a:r>
          </a:p>
          <a:p>
            <a:pPr marL="0" indent="0">
              <a:buNone/>
            </a:pPr>
            <a:endParaRPr lang="en-US" dirty="0"/>
          </a:p>
          <a:p>
            <a:pPr marL="457200" indent="-457200">
              <a:buFont typeface="+mj-lt"/>
              <a:buAutoNum type="arabicPeriod" startAt="5"/>
            </a:pPr>
            <a:endParaRPr lang="en-US" dirty="0" smtClean="0"/>
          </a:p>
          <a:p>
            <a:pPr marL="457200" indent="-457200">
              <a:buFont typeface="+mj-lt"/>
              <a:buAutoNum type="arabicPeriod" startAt="5"/>
            </a:pPr>
            <a:endParaRPr lang="en-US" dirty="0"/>
          </a:p>
          <a:p>
            <a:pPr marL="457200" indent="-457200">
              <a:buFont typeface="+mj-lt"/>
              <a:buAutoNum type="arabicPeriod" startAt="5"/>
            </a:pPr>
            <a:endParaRPr lang="en-US" dirty="0" smtClean="0"/>
          </a:p>
          <a:p>
            <a:pPr marL="457200" indent="-457200">
              <a:buFont typeface="+mj-lt"/>
              <a:buAutoNum type="arabicPeriod" startAt="5"/>
            </a:pPr>
            <a:endParaRPr lang="en-US" dirty="0" smtClean="0"/>
          </a:p>
        </p:txBody>
      </p:sp>
      <p:sp>
        <p:nvSpPr>
          <p:cNvPr id="6" name="Rounded Rectangle 5"/>
          <p:cNvSpPr/>
          <p:nvPr/>
        </p:nvSpPr>
        <p:spPr>
          <a:xfrm>
            <a:off x="4765738" y="1834672"/>
            <a:ext cx="6715062" cy="2204667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rgbClr val="808080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&lt;</a:t>
            </a:r>
            <a:r>
              <a:rPr lang="en-US" sz="1600" dirty="0">
                <a:solidFill>
                  <a:srgbClr val="569CD6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script</a:t>
            </a:r>
            <a:r>
              <a:rPr lang="en-US" sz="1600" dirty="0">
                <a:solidFill>
                  <a:srgbClr val="808080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&gt;</a:t>
            </a:r>
            <a:endParaRPr lang="en-US" sz="1600" dirty="0">
              <a:solidFill>
                <a:srgbClr val="DCDCDC"/>
              </a:solidFill>
              <a:highlight>
                <a:srgbClr val="1E1E1E"/>
              </a:highlight>
              <a:latin typeface="Consolas" panose="020B0609020204030204" pitchFamily="49" charset="0"/>
            </a:endParaRPr>
          </a:p>
          <a:p>
            <a:r>
              <a:rPr lang="en-US" sz="16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   </a:t>
            </a:r>
            <a:r>
              <a:rPr lang="en-US" sz="1600" dirty="0" err="1">
                <a:solidFill>
                  <a:srgbClr val="569CD6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var</a:t>
            </a:r>
            <a:r>
              <a:rPr lang="en-US" sz="16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superSettings</a:t>
            </a:r>
            <a:r>
              <a:rPr lang="en-US" sz="16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=</a:t>
            </a:r>
            <a:r>
              <a:rPr lang="en-US" sz="16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{</a:t>
            </a:r>
            <a:endParaRPr lang="en-US" sz="1600" dirty="0">
              <a:solidFill>
                <a:srgbClr val="DCDCDC"/>
              </a:solidFill>
              <a:highlight>
                <a:srgbClr val="1E1E1E"/>
              </a:highlight>
              <a:latin typeface="Consolas" panose="020B0609020204030204" pitchFamily="49" charset="0"/>
            </a:endParaRPr>
          </a:p>
          <a:p>
            <a:r>
              <a:rPr lang="en-US" sz="16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       </a:t>
            </a:r>
            <a:r>
              <a:rPr lang="en-US" sz="1600" dirty="0" err="1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isCool</a:t>
            </a:r>
            <a:r>
              <a:rPr lang="en-US" sz="16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:</a:t>
            </a:r>
            <a:r>
              <a:rPr lang="en-US" sz="16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D69D85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'</a:t>
            </a:r>
            <a:r>
              <a:rPr lang="en-US" sz="1600" dirty="0">
                <a:solidFill>
                  <a:srgbClr val="000000"/>
                </a:solidFill>
                <a:highlight>
                  <a:srgbClr val="FFFFB3"/>
                </a:highlight>
                <a:latin typeface="Consolas" panose="020B0609020204030204" pitchFamily="49" charset="0"/>
              </a:rPr>
              <a:t>@</a:t>
            </a:r>
            <a:r>
              <a:rPr lang="en-US" sz="1600" dirty="0" err="1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Model</a:t>
            </a:r>
            <a:r>
              <a:rPr lang="en-US" sz="1600" dirty="0" err="1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IsCool</a:t>
            </a:r>
            <a:r>
              <a:rPr lang="en-US" sz="1600" dirty="0" err="1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ToString</a:t>
            </a:r>
            <a:r>
              <a:rPr lang="en-US" sz="16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()</a:t>
            </a:r>
            <a:r>
              <a:rPr lang="en-US" sz="16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ToLowerInvariant</a:t>
            </a:r>
            <a:r>
              <a:rPr lang="en-US" sz="16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()</a:t>
            </a:r>
            <a:r>
              <a:rPr lang="en-US" sz="1600" dirty="0">
                <a:solidFill>
                  <a:srgbClr val="D69D85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'</a:t>
            </a:r>
            <a:r>
              <a:rPr lang="en-US" sz="16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===</a:t>
            </a:r>
            <a:r>
              <a:rPr lang="en-US" sz="16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D69D85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'true'</a:t>
            </a:r>
            <a:endParaRPr lang="en-US" sz="1600" dirty="0">
              <a:solidFill>
                <a:srgbClr val="DCDCDC"/>
              </a:solidFill>
              <a:highlight>
                <a:srgbClr val="1E1E1E"/>
              </a:highlight>
              <a:latin typeface="Consolas" panose="020B0609020204030204" pitchFamily="49" charset="0"/>
            </a:endParaRPr>
          </a:p>
          <a:p>
            <a:r>
              <a:rPr lang="en-US" sz="16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   </a:t>
            </a:r>
            <a:r>
              <a:rPr lang="en-US" sz="16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};</a:t>
            </a:r>
            <a:endParaRPr lang="en-US" sz="1600" dirty="0">
              <a:solidFill>
                <a:srgbClr val="DCDCDC"/>
              </a:solidFill>
              <a:highlight>
                <a:srgbClr val="1E1E1E"/>
              </a:highlight>
              <a:latin typeface="Consolas" panose="020B0609020204030204" pitchFamily="49" charset="0"/>
            </a:endParaRPr>
          </a:p>
          <a:p>
            <a:r>
              <a:rPr lang="en-US" sz="1600" dirty="0">
                <a:solidFill>
                  <a:srgbClr val="808080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&lt;/</a:t>
            </a:r>
            <a:r>
              <a:rPr lang="en-US" sz="1600" dirty="0">
                <a:solidFill>
                  <a:srgbClr val="569CD6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script</a:t>
            </a:r>
            <a:r>
              <a:rPr lang="en-US" sz="1600" dirty="0">
                <a:solidFill>
                  <a:srgbClr val="808080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&gt;</a:t>
            </a:r>
            <a:endParaRPr lang="en-US" sz="1600" dirty="0">
              <a:solidFill>
                <a:srgbClr val="DCDCDC"/>
              </a:solidFill>
              <a:highlight>
                <a:srgbClr val="1E1E1E"/>
              </a:highlight>
              <a:latin typeface="Consolas" panose="020B06090202040302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B3"/>
                </a:highlight>
                <a:latin typeface="Consolas" panose="020B0609020204030204" pitchFamily="49" charset="0"/>
              </a:rPr>
              <a:t>@</a:t>
            </a:r>
            <a:r>
              <a:rPr lang="en-US" sz="1600" dirty="0" err="1">
                <a:solidFill>
                  <a:srgbClr val="4EC9B0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Scripts</a:t>
            </a:r>
            <a:r>
              <a:rPr lang="en-US" sz="1600" dirty="0" err="1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Render</a:t>
            </a:r>
            <a:r>
              <a:rPr lang="en-US" sz="16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D69D85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"../Scripts/super.js"</a:t>
            </a:r>
            <a:r>
              <a:rPr lang="en-US" sz="16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)</a:t>
            </a:r>
            <a:endParaRPr lang="en-US" sz="1600" dirty="0">
              <a:solidFill>
                <a:srgbClr val="000000"/>
              </a:solidFill>
              <a:highlight>
                <a:srgbClr val="FFFFB3"/>
              </a:highlight>
              <a:latin typeface="Consolas" panose="020B0609020204030204" pitchFamily="49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765738" y="4536271"/>
            <a:ext cx="6715062" cy="1340748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dirty="0" smtClean="0">
              <a:solidFill>
                <a:srgbClr val="000000"/>
              </a:solidFill>
              <a:highlight>
                <a:srgbClr val="FFFFB3"/>
              </a:highlight>
              <a:latin typeface="Consolas" panose="020B0609020204030204" pitchFamily="49" charset="0"/>
            </a:endParaRPr>
          </a:p>
          <a:p>
            <a:r>
              <a:rPr lang="en-US" sz="16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$</a:t>
            </a:r>
            <a:r>
              <a:rPr lang="en-US" sz="16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569CD6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function</a:t>
            </a:r>
            <a:r>
              <a:rPr lang="en-US" sz="16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()</a:t>
            </a:r>
            <a:r>
              <a:rPr lang="en-US" sz="16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{</a:t>
            </a:r>
            <a:r>
              <a:rPr lang="en-US" sz="16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   </a:t>
            </a:r>
          </a:p>
          <a:p>
            <a:r>
              <a:rPr lang="en-US" sz="16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   $</a:t>
            </a:r>
            <a:r>
              <a:rPr lang="en-US" sz="16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D69D85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'.cool'</a:t>
            </a:r>
            <a:r>
              <a:rPr lang="en-US" sz="16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).</a:t>
            </a:r>
            <a:r>
              <a:rPr lang="en-US" sz="1600" dirty="0" err="1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toogle</a:t>
            </a:r>
            <a:r>
              <a:rPr lang="en-US" sz="16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superSettings</a:t>
            </a:r>
            <a:r>
              <a:rPr lang="en-US" sz="1600" dirty="0" err="1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IsCool</a:t>
            </a:r>
            <a:r>
              <a:rPr lang="en-US" sz="16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);</a:t>
            </a:r>
            <a:endParaRPr lang="en-US" sz="1600" dirty="0">
              <a:solidFill>
                <a:srgbClr val="DCDCDC"/>
              </a:solidFill>
              <a:highlight>
                <a:srgbClr val="1E1E1E"/>
              </a:highlight>
              <a:latin typeface="Consolas" panose="020B0609020204030204" pitchFamily="49" charset="0"/>
            </a:endParaRPr>
          </a:p>
          <a:p>
            <a:r>
              <a:rPr lang="en-US" sz="16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});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4480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JUGGLING</a:t>
            </a:r>
            <a:br>
              <a:rPr lang="en-US" dirty="0" smtClean="0"/>
            </a:br>
            <a:r>
              <a:rPr lang="en-US" dirty="0" smtClean="0"/>
              <a:t>with razor and </a:t>
            </a:r>
            <a:r>
              <a:rPr lang="en-US" dirty="0" err="1" smtClean="0"/>
              <a:t>jquery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difficult </a:t>
            </a:r>
            <a:r>
              <a:rPr lang="en-US" dirty="0"/>
              <a:t>to </a:t>
            </a:r>
            <a:r>
              <a:rPr lang="en-US" dirty="0" smtClean="0"/>
              <a:t>read</a:t>
            </a:r>
            <a:endParaRPr lang="en-US" dirty="0"/>
          </a:p>
          <a:p>
            <a:r>
              <a:rPr lang="en-US" dirty="0" smtClean="0"/>
              <a:t>difficult to test</a:t>
            </a:r>
          </a:p>
          <a:p>
            <a:r>
              <a:rPr lang="en-US" dirty="0" smtClean="0"/>
              <a:t>difficult to maintain</a:t>
            </a:r>
          </a:p>
          <a:p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25" y="864108"/>
            <a:ext cx="2571750" cy="512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413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3727174" y="1123837"/>
            <a:ext cx="1530626" cy="395505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MODEL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947453" y="1123837"/>
            <a:ext cx="1530626" cy="395505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VIEW MODEL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0167732" y="1123837"/>
            <a:ext cx="1530626" cy="395505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VIEW</a:t>
            </a:r>
          </a:p>
        </p:txBody>
      </p:sp>
      <p:sp>
        <p:nvSpPr>
          <p:cNvPr id="27" name="Left-Right Arrow 26"/>
          <p:cNvSpPr/>
          <p:nvPr/>
        </p:nvSpPr>
        <p:spPr>
          <a:xfrm>
            <a:off x="5257799" y="1242391"/>
            <a:ext cx="1689653" cy="616226"/>
          </a:xfrm>
          <a:prstGeom prst="left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Read/Write</a:t>
            </a:r>
            <a:endParaRPr lang="en-US" dirty="0"/>
          </a:p>
        </p:txBody>
      </p:sp>
      <p:sp>
        <p:nvSpPr>
          <p:cNvPr id="30" name="Right Arrow 29"/>
          <p:cNvSpPr/>
          <p:nvPr/>
        </p:nvSpPr>
        <p:spPr>
          <a:xfrm>
            <a:off x="8478079" y="1242391"/>
            <a:ext cx="1689653" cy="616226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Model Data</a:t>
            </a:r>
            <a:endParaRPr lang="en-US" dirty="0"/>
          </a:p>
        </p:txBody>
      </p:sp>
      <p:sp>
        <p:nvSpPr>
          <p:cNvPr id="32" name="Right Arrow 31"/>
          <p:cNvSpPr/>
          <p:nvPr/>
        </p:nvSpPr>
        <p:spPr>
          <a:xfrm>
            <a:off x="5257799" y="4313582"/>
            <a:ext cx="1689653" cy="616226"/>
          </a:xfrm>
          <a:prstGeom prst="rightArrow">
            <a:avLst/>
          </a:prstGeom>
          <a:ln>
            <a:prstDash val="lg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Changes</a:t>
            </a:r>
            <a:endParaRPr lang="en-US" dirty="0"/>
          </a:p>
        </p:txBody>
      </p:sp>
      <p:sp>
        <p:nvSpPr>
          <p:cNvPr id="33" name="Left Arrow 32"/>
          <p:cNvSpPr/>
          <p:nvPr/>
        </p:nvSpPr>
        <p:spPr>
          <a:xfrm>
            <a:off x="8478079" y="4313582"/>
            <a:ext cx="1689653" cy="616226"/>
          </a:xfrm>
          <a:prstGeom prst="leftArrow">
            <a:avLst/>
          </a:prstGeom>
          <a:ln>
            <a:prstDash val="lg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UI Events</a:t>
            </a:r>
            <a:endParaRPr lang="en-US" dirty="0"/>
          </a:p>
        </p:txBody>
      </p:sp>
      <p:sp>
        <p:nvSpPr>
          <p:cNvPr id="34" name="Right Arrow 33"/>
          <p:cNvSpPr/>
          <p:nvPr/>
        </p:nvSpPr>
        <p:spPr>
          <a:xfrm>
            <a:off x="8478078" y="3558208"/>
            <a:ext cx="1689653" cy="616226"/>
          </a:xfrm>
          <a:prstGeom prst="rightArrow">
            <a:avLst/>
          </a:prstGeom>
          <a:ln>
            <a:prstDash val="lg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Changes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MVVM</a:t>
            </a:r>
            <a:endParaRPr lang="en-US" dirty="0"/>
          </a:p>
        </p:txBody>
      </p:sp>
      <p:sp>
        <p:nvSpPr>
          <p:cNvPr id="4" name="Rectangular Callout 3"/>
          <p:cNvSpPr/>
          <p:nvPr/>
        </p:nvSpPr>
        <p:spPr>
          <a:xfrm>
            <a:off x="3826570" y="1938130"/>
            <a:ext cx="1694621" cy="571500"/>
          </a:xfrm>
          <a:prstGeom prst="wedgeRectCallout">
            <a:avLst>
              <a:gd name="adj1" fmla="val -19782"/>
              <a:gd name="adj2" fmla="val 108419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ASP.NET MVC Controller</a:t>
            </a:r>
            <a:endParaRPr lang="en-US" dirty="0"/>
          </a:p>
        </p:txBody>
      </p:sp>
      <p:sp>
        <p:nvSpPr>
          <p:cNvPr id="13" name="Rectangular Callout 12"/>
          <p:cNvSpPr/>
          <p:nvPr/>
        </p:nvSpPr>
        <p:spPr>
          <a:xfrm>
            <a:off x="6100141" y="1858617"/>
            <a:ext cx="1694621" cy="571500"/>
          </a:xfrm>
          <a:prstGeom prst="wedgeRectCallout">
            <a:avLst>
              <a:gd name="adj1" fmla="val -31512"/>
              <a:gd name="adj2" fmla="val -93320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ajax</a:t>
            </a:r>
            <a:r>
              <a:rPr lang="en-US" dirty="0" smtClean="0"/>
              <a:t> calls</a:t>
            </a:r>
            <a:endParaRPr lang="en-US" dirty="0"/>
          </a:p>
        </p:txBody>
      </p:sp>
      <p:sp>
        <p:nvSpPr>
          <p:cNvPr id="14" name="Rectangular Callout 13"/>
          <p:cNvSpPr/>
          <p:nvPr/>
        </p:nvSpPr>
        <p:spPr>
          <a:xfrm>
            <a:off x="5322407" y="3164897"/>
            <a:ext cx="1475959" cy="933434"/>
          </a:xfrm>
          <a:prstGeom prst="wedgeRectCallout">
            <a:avLst>
              <a:gd name="adj1" fmla="val -22128"/>
              <a:gd name="adj2" fmla="val 94506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push notifications (</a:t>
            </a:r>
            <a:r>
              <a:rPr lang="en-US" dirty="0" err="1" smtClean="0"/>
              <a:t>signalr</a:t>
            </a:r>
            <a:r>
              <a:rPr lang="en-US" dirty="0" smtClean="0"/>
              <a:t>?)</a:t>
            </a:r>
            <a:endParaRPr lang="en-US" dirty="0"/>
          </a:p>
        </p:txBody>
      </p:sp>
      <p:sp>
        <p:nvSpPr>
          <p:cNvPr id="15" name="Rectangular Callout 14"/>
          <p:cNvSpPr/>
          <p:nvPr/>
        </p:nvSpPr>
        <p:spPr>
          <a:xfrm>
            <a:off x="7054302" y="3642689"/>
            <a:ext cx="1269722" cy="571500"/>
          </a:xfrm>
          <a:prstGeom prst="wedgeRectCallout">
            <a:avLst>
              <a:gd name="adj1" fmla="val -21100"/>
              <a:gd name="adj2" fmla="val -114190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javascript</a:t>
            </a:r>
            <a:r>
              <a:rPr lang="en-US" dirty="0" smtClean="0"/>
              <a:t> object</a:t>
            </a:r>
            <a:endParaRPr lang="en-US" dirty="0"/>
          </a:p>
        </p:txBody>
      </p:sp>
      <p:sp>
        <p:nvSpPr>
          <p:cNvPr id="17" name="Rectangular Callout 16"/>
          <p:cNvSpPr/>
          <p:nvPr/>
        </p:nvSpPr>
        <p:spPr>
          <a:xfrm>
            <a:off x="8642074" y="1938130"/>
            <a:ext cx="1269722" cy="571500"/>
          </a:xfrm>
          <a:prstGeom prst="wedgeRectCallout">
            <a:avLst>
              <a:gd name="adj1" fmla="val -14838"/>
              <a:gd name="adj2" fmla="val -88103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initial render</a:t>
            </a:r>
            <a:endParaRPr lang="en-US" dirty="0"/>
          </a:p>
        </p:txBody>
      </p:sp>
      <p:sp>
        <p:nvSpPr>
          <p:cNvPr id="18" name="Rectangular Callout 17"/>
          <p:cNvSpPr/>
          <p:nvPr/>
        </p:nvSpPr>
        <p:spPr>
          <a:xfrm>
            <a:off x="8540194" y="2785927"/>
            <a:ext cx="1525657" cy="571500"/>
          </a:xfrm>
          <a:prstGeom prst="wedgeRectCallout">
            <a:avLst>
              <a:gd name="adj1" fmla="val 25300"/>
              <a:gd name="adj2" fmla="val 122332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nodes modifications</a:t>
            </a:r>
            <a:endParaRPr lang="en-US" dirty="0"/>
          </a:p>
        </p:txBody>
      </p:sp>
      <p:sp>
        <p:nvSpPr>
          <p:cNvPr id="19" name="Rectangular Callout 18"/>
          <p:cNvSpPr/>
          <p:nvPr/>
        </p:nvSpPr>
        <p:spPr>
          <a:xfrm>
            <a:off x="8642074" y="5218044"/>
            <a:ext cx="1525657" cy="571500"/>
          </a:xfrm>
          <a:prstGeom prst="wedgeRectCallout">
            <a:avLst>
              <a:gd name="adj1" fmla="val -21605"/>
              <a:gd name="adj2" fmla="val -133320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event handling </a:t>
            </a:r>
            <a:endParaRPr lang="en-US" dirty="0"/>
          </a:p>
        </p:txBody>
      </p:sp>
      <p:sp>
        <p:nvSpPr>
          <p:cNvPr id="20" name="Rectangular Callout 19"/>
          <p:cNvSpPr/>
          <p:nvPr/>
        </p:nvSpPr>
        <p:spPr>
          <a:xfrm>
            <a:off x="10373967" y="2049945"/>
            <a:ext cx="1227482" cy="571500"/>
          </a:xfrm>
          <a:prstGeom prst="wedgeRectCallout">
            <a:avLst>
              <a:gd name="adj1" fmla="val -13537"/>
              <a:gd name="adj2" fmla="val 94507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html</a:t>
            </a:r>
            <a:endParaRPr lang="en-US" dirty="0"/>
          </a:p>
        </p:txBody>
      </p:sp>
      <p:sp>
        <p:nvSpPr>
          <p:cNvPr id="12" name="Freeform 11"/>
          <p:cNvSpPr/>
          <p:nvPr/>
        </p:nvSpPr>
        <p:spPr>
          <a:xfrm>
            <a:off x="8251385" y="3607188"/>
            <a:ext cx="2182802" cy="1371600"/>
          </a:xfrm>
          <a:custGeom>
            <a:avLst/>
            <a:gdLst>
              <a:gd name="connsiteX0" fmla="*/ 1882916 w 2182802"/>
              <a:gd name="connsiteY0" fmla="*/ 149087 h 1371600"/>
              <a:gd name="connsiteX1" fmla="*/ 1743769 w 2182802"/>
              <a:gd name="connsiteY1" fmla="*/ 99391 h 1371600"/>
              <a:gd name="connsiteX2" fmla="*/ 1226934 w 2182802"/>
              <a:gd name="connsiteY2" fmla="*/ 49695 h 1371600"/>
              <a:gd name="connsiteX3" fmla="*/ 1008273 w 2182802"/>
              <a:gd name="connsiteY3" fmla="*/ 29817 h 1371600"/>
              <a:gd name="connsiteX4" fmla="*/ 799551 w 2182802"/>
              <a:gd name="connsiteY4" fmla="*/ 0 h 1371600"/>
              <a:gd name="connsiteX5" fmla="*/ 541134 w 2182802"/>
              <a:gd name="connsiteY5" fmla="*/ 9939 h 1371600"/>
              <a:gd name="connsiteX6" fmla="*/ 421864 w 2182802"/>
              <a:gd name="connsiteY6" fmla="*/ 19878 h 1371600"/>
              <a:gd name="connsiteX7" fmla="*/ 183325 w 2182802"/>
              <a:gd name="connsiteY7" fmla="*/ 99391 h 1371600"/>
              <a:gd name="connsiteX8" fmla="*/ 153508 w 2182802"/>
              <a:gd name="connsiteY8" fmla="*/ 119269 h 1371600"/>
              <a:gd name="connsiteX9" fmla="*/ 93873 w 2182802"/>
              <a:gd name="connsiteY9" fmla="*/ 149087 h 1371600"/>
              <a:gd name="connsiteX10" fmla="*/ 54116 w 2182802"/>
              <a:gd name="connsiteY10" fmla="*/ 198782 h 1371600"/>
              <a:gd name="connsiteX11" fmla="*/ 24299 w 2182802"/>
              <a:gd name="connsiteY11" fmla="*/ 268356 h 1371600"/>
              <a:gd name="connsiteX12" fmla="*/ 4421 w 2182802"/>
              <a:gd name="connsiteY12" fmla="*/ 347869 h 1371600"/>
              <a:gd name="connsiteX13" fmla="*/ 34238 w 2182802"/>
              <a:gd name="connsiteY13" fmla="*/ 745434 h 1371600"/>
              <a:gd name="connsiteX14" fmla="*/ 123690 w 2182802"/>
              <a:gd name="connsiteY14" fmla="*/ 884582 h 1371600"/>
              <a:gd name="connsiteX15" fmla="*/ 193264 w 2182802"/>
              <a:gd name="connsiteY15" fmla="*/ 954156 h 1371600"/>
              <a:gd name="connsiteX16" fmla="*/ 242960 w 2182802"/>
              <a:gd name="connsiteY16" fmla="*/ 974034 h 1371600"/>
              <a:gd name="connsiteX17" fmla="*/ 312534 w 2182802"/>
              <a:gd name="connsiteY17" fmla="*/ 1013791 h 1371600"/>
              <a:gd name="connsiteX18" fmla="*/ 451682 w 2182802"/>
              <a:gd name="connsiteY18" fmla="*/ 1133061 h 1371600"/>
              <a:gd name="connsiteX19" fmla="*/ 600769 w 2182802"/>
              <a:gd name="connsiteY19" fmla="*/ 1182756 h 1371600"/>
              <a:gd name="connsiteX20" fmla="*/ 710099 w 2182802"/>
              <a:gd name="connsiteY20" fmla="*/ 1202634 h 1371600"/>
              <a:gd name="connsiteX21" fmla="*/ 789612 w 2182802"/>
              <a:gd name="connsiteY21" fmla="*/ 1212574 h 1371600"/>
              <a:gd name="connsiteX22" fmla="*/ 1057969 w 2182802"/>
              <a:gd name="connsiteY22" fmla="*/ 1272208 h 1371600"/>
              <a:gd name="connsiteX23" fmla="*/ 1246812 w 2182802"/>
              <a:gd name="connsiteY23" fmla="*/ 1282148 h 1371600"/>
              <a:gd name="connsiteX24" fmla="*/ 1554925 w 2182802"/>
              <a:gd name="connsiteY24" fmla="*/ 1252330 h 1371600"/>
              <a:gd name="connsiteX25" fmla="*/ 1604621 w 2182802"/>
              <a:gd name="connsiteY25" fmla="*/ 1232452 h 1371600"/>
              <a:gd name="connsiteX26" fmla="*/ 1743769 w 2182802"/>
              <a:gd name="connsiteY26" fmla="*/ 1202634 h 1371600"/>
              <a:gd name="connsiteX27" fmla="*/ 1813343 w 2182802"/>
              <a:gd name="connsiteY27" fmla="*/ 1152939 h 1371600"/>
              <a:gd name="connsiteX28" fmla="*/ 1863038 w 2182802"/>
              <a:gd name="connsiteY28" fmla="*/ 1113182 h 1371600"/>
              <a:gd name="connsiteX29" fmla="*/ 1922673 w 2182802"/>
              <a:gd name="connsiteY29" fmla="*/ 1073426 h 1371600"/>
              <a:gd name="connsiteX30" fmla="*/ 1982308 w 2182802"/>
              <a:gd name="connsiteY30" fmla="*/ 964095 h 1371600"/>
              <a:gd name="connsiteX31" fmla="*/ 2022064 w 2182802"/>
              <a:gd name="connsiteY31" fmla="*/ 904461 h 1371600"/>
              <a:gd name="connsiteX32" fmla="*/ 2071760 w 2182802"/>
              <a:gd name="connsiteY32" fmla="*/ 685800 h 1371600"/>
              <a:gd name="connsiteX33" fmla="*/ 2061821 w 2182802"/>
              <a:gd name="connsiteY33" fmla="*/ 457200 h 1371600"/>
              <a:gd name="connsiteX34" fmla="*/ 2051882 w 2182802"/>
              <a:gd name="connsiteY34" fmla="*/ 377687 h 1371600"/>
              <a:gd name="connsiteX35" fmla="*/ 2002186 w 2182802"/>
              <a:gd name="connsiteY35" fmla="*/ 318052 h 1371600"/>
              <a:gd name="connsiteX36" fmla="*/ 1872977 w 2182802"/>
              <a:gd name="connsiteY36" fmla="*/ 168965 h 1371600"/>
              <a:gd name="connsiteX37" fmla="*/ 1823282 w 2182802"/>
              <a:gd name="connsiteY37" fmla="*/ 139148 h 1371600"/>
              <a:gd name="connsiteX38" fmla="*/ 1465473 w 2182802"/>
              <a:gd name="connsiteY38" fmla="*/ 59634 h 1371600"/>
              <a:gd name="connsiteX39" fmla="*/ 968516 w 2182802"/>
              <a:gd name="connsiteY39" fmla="*/ 49695 h 1371600"/>
              <a:gd name="connsiteX40" fmla="*/ 392047 w 2182802"/>
              <a:gd name="connsiteY40" fmla="*/ 79513 h 1371600"/>
              <a:gd name="connsiteX41" fmla="*/ 292656 w 2182802"/>
              <a:gd name="connsiteY41" fmla="*/ 149087 h 1371600"/>
              <a:gd name="connsiteX42" fmla="*/ 213143 w 2182802"/>
              <a:gd name="connsiteY42" fmla="*/ 218661 h 1371600"/>
              <a:gd name="connsiteX43" fmla="*/ 83934 w 2182802"/>
              <a:gd name="connsiteY43" fmla="*/ 318052 h 1371600"/>
              <a:gd name="connsiteX44" fmla="*/ 73995 w 2182802"/>
              <a:gd name="connsiteY44" fmla="*/ 636104 h 1371600"/>
              <a:gd name="connsiteX45" fmla="*/ 123690 w 2182802"/>
              <a:gd name="connsiteY45" fmla="*/ 705678 h 1371600"/>
              <a:gd name="connsiteX46" fmla="*/ 153508 w 2182802"/>
              <a:gd name="connsiteY46" fmla="*/ 765313 h 1371600"/>
              <a:gd name="connsiteX47" fmla="*/ 183325 w 2182802"/>
              <a:gd name="connsiteY47" fmla="*/ 785191 h 1371600"/>
              <a:gd name="connsiteX48" fmla="*/ 233021 w 2182802"/>
              <a:gd name="connsiteY48" fmla="*/ 824948 h 1371600"/>
              <a:gd name="connsiteX49" fmla="*/ 451682 w 2182802"/>
              <a:gd name="connsiteY49" fmla="*/ 954156 h 1371600"/>
              <a:gd name="connsiteX50" fmla="*/ 680282 w 2182802"/>
              <a:gd name="connsiteY50" fmla="*/ 1093304 h 1371600"/>
              <a:gd name="connsiteX51" fmla="*/ 839308 w 2182802"/>
              <a:gd name="connsiteY51" fmla="*/ 1162878 h 1371600"/>
              <a:gd name="connsiteX52" fmla="*/ 908882 w 2182802"/>
              <a:gd name="connsiteY52" fmla="*/ 1182756 h 1371600"/>
              <a:gd name="connsiteX53" fmla="*/ 1167299 w 2182802"/>
              <a:gd name="connsiteY53" fmla="*/ 1272208 h 1371600"/>
              <a:gd name="connsiteX54" fmla="*/ 1276630 w 2182802"/>
              <a:gd name="connsiteY54" fmla="*/ 1282148 h 1371600"/>
              <a:gd name="connsiteX55" fmla="*/ 1356143 w 2182802"/>
              <a:gd name="connsiteY55" fmla="*/ 1302026 h 1371600"/>
              <a:gd name="connsiteX56" fmla="*/ 1485351 w 2182802"/>
              <a:gd name="connsiteY56" fmla="*/ 1341782 h 1371600"/>
              <a:gd name="connsiteX57" fmla="*/ 1624499 w 2182802"/>
              <a:gd name="connsiteY57" fmla="*/ 1361661 h 1371600"/>
              <a:gd name="connsiteX58" fmla="*/ 1664256 w 2182802"/>
              <a:gd name="connsiteY58" fmla="*/ 1371600 h 1371600"/>
              <a:gd name="connsiteX59" fmla="*/ 1942551 w 2182802"/>
              <a:gd name="connsiteY59" fmla="*/ 1351721 h 1371600"/>
              <a:gd name="connsiteX60" fmla="*/ 1992247 w 2182802"/>
              <a:gd name="connsiteY60" fmla="*/ 1302026 h 1371600"/>
              <a:gd name="connsiteX61" fmla="*/ 2081699 w 2182802"/>
              <a:gd name="connsiteY61" fmla="*/ 1242391 h 1371600"/>
              <a:gd name="connsiteX62" fmla="*/ 2161212 w 2182802"/>
              <a:gd name="connsiteY62" fmla="*/ 1103243 h 1371600"/>
              <a:gd name="connsiteX63" fmla="*/ 2181090 w 2182802"/>
              <a:gd name="connsiteY63" fmla="*/ 914400 h 1371600"/>
              <a:gd name="connsiteX64" fmla="*/ 2151273 w 2182802"/>
              <a:gd name="connsiteY64" fmla="*/ 705678 h 1371600"/>
              <a:gd name="connsiteX65" fmla="*/ 2111516 w 2182802"/>
              <a:gd name="connsiteY65" fmla="*/ 675861 h 1371600"/>
              <a:gd name="connsiteX66" fmla="*/ 2022064 w 2182802"/>
              <a:gd name="connsiteY66" fmla="*/ 616226 h 1371600"/>
              <a:gd name="connsiteX67" fmla="*/ 1972369 w 2182802"/>
              <a:gd name="connsiteY67" fmla="*/ 576469 h 1371600"/>
              <a:gd name="connsiteX68" fmla="*/ 1912734 w 2182802"/>
              <a:gd name="connsiteY68" fmla="*/ 546652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2182802" h="1371600">
                <a:moveTo>
                  <a:pt x="1882916" y="149087"/>
                </a:moveTo>
                <a:cubicBezTo>
                  <a:pt x="1836534" y="132522"/>
                  <a:pt x="1791976" y="109481"/>
                  <a:pt x="1743769" y="99391"/>
                </a:cubicBezTo>
                <a:cubicBezTo>
                  <a:pt x="1536553" y="56020"/>
                  <a:pt x="1429298" y="58493"/>
                  <a:pt x="1226934" y="49695"/>
                </a:cubicBezTo>
                <a:cubicBezTo>
                  <a:pt x="1154047" y="43069"/>
                  <a:pt x="1080971" y="38270"/>
                  <a:pt x="1008273" y="29817"/>
                </a:cubicBezTo>
                <a:cubicBezTo>
                  <a:pt x="938463" y="21700"/>
                  <a:pt x="869768" y="2988"/>
                  <a:pt x="799551" y="0"/>
                </a:cubicBezTo>
                <a:lnTo>
                  <a:pt x="541134" y="9939"/>
                </a:lnTo>
                <a:cubicBezTo>
                  <a:pt x="501377" y="13252"/>
                  <a:pt x="460567" y="10202"/>
                  <a:pt x="421864" y="19878"/>
                </a:cubicBezTo>
                <a:cubicBezTo>
                  <a:pt x="340552" y="40206"/>
                  <a:pt x="183325" y="99391"/>
                  <a:pt x="183325" y="99391"/>
                </a:cubicBezTo>
                <a:cubicBezTo>
                  <a:pt x="173386" y="106017"/>
                  <a:pt x="163950" y="113468"/>
                  <a:pt x="153508" y="119269"/>
                </a:cubicBezTo>
                <a:cubicBezTo>
                  <a:pt x="134080" y="130062"/>
                  <a:pt x="111228" y="135203"/>
                  <a:pt x="93873" y="149087"/>
                </a:cubicBezTo>
                <a:cubicBezTo>
                  <a:pt x="77308" y="162339"/>
                  <a:pt x="64805" y="180458"/>
                  <a:pt x="54116" y="198782"/>
                </a:cubicBezTo>
                <a:cubicBezTo>
                  <a:pt x="41403" y="220576"/>
                  <a:pt x="32278" y="244419"/>
                  <a:pt x="24299" y="268356"/>
                </a:cubicBezTo>
                <a:cubicBezTo>
                  <a:pt x="15660" y="294274"/>
                  <a:pt x="4421" y="347869"/>
                  <a:pt x="4421" y="347869"/>
                </a:cubicBezTo>
                <a:cubicBezTo>
                  <a:pt x="6943" y="433611"/>
                  <a:pt x="-19783" y="629675"/>
                  <a:pt x="34238" y="745434"/>
                </a:cubicBezTo>
                <a:cubicBezTo>
                  <a:pt x="59832" y="800278"/>
                  <a:pt x="84022" y="841308"/>
                  <a:pt x="123690" y="884582"/>
                </a:cubicBezTo>
                <a:cubicBezTo>
                  <a:pt x="145852" y="908759"/>
                  <a:pt x="167026" y="934478"/>
                  <a:pt x="193264" y="954156"/>
                </a:cubicBezTo>
                <a:cubicBezTo>
                  <a:pt x="207537" y="964861"/>
                  <a:pt x="227002" y="966055"/>
                  <a:pt x="242960" y="974034"/>
                </a:cubicBezTo>
                <a:cubicBezTo>
                  <a:pt x="266851" y="985979"/>
                  <a:pt x="291287" y="997603"/>
                  <a:pt x="312534" y="1013791"/>
                </a:cubicBezTo>
                <a:cubicBezTo>
                  <a:pt x="361127" y="1050814"/>
                  <a:pt x="393727" y="1113743"/>
                  <a:pt x="451682" y="1133061"/>
                </a:cubicBezTo>
                <a:cubicBezTo>
                  <a:pt x="501378" y="1149626"/>
                  <a:pt x="549230" y="1173385"/>
                  <a:pt x="600769" y="1182756"/>
                </a:cubicBezTo>
                <a:cubicBezTo>
                  <a:pt x="637212" y="1189382"/>
                  <a:pt x="673511" y="1196857"/>
                  <a:pt x="710099" y="1202634"/>
                </a:cubicBezTo>
                <a:cubicBezTo>
                  <a:pt x="736483" y="1206800"/>
                  <a:pt x="763494" y="1206977"/>
                  <a:pt x="789612" y="1212574"/>
                </a:cubicBezTo>
                <a:cubicBezTo>
                  <a:pt x="876736" y="1231243"/>
                  <a:pt x="966875" y="1265201"/>
                  <a:pt x="1057969" y="1272208"/>
                </a:cubicBezTo>
                <a:cubicBezTo>
                  <a:pt x="1120818" y="1277043"/>
                  <a:pt x="1183864" y="1278835"/>
                  <a:pt x="1246812" y="1282148"/>
                </a:cubicBezTo>
                <a:cubicBezTo>
                  <a:pt x="1409127" y="1275090"/>
                  <a:pt x="1434936" y="1289249"/>
                  <a:pt x="1554925" y="1252330"/>
                </a:cubicBezTo>
                <a:cubicBezTo>
                  <a:pt x="1571977" y="1247083"/>
                  <a:pt x="1587367" y="1236993"/>
                  <a:pt x="1604621" y="1232452"/>
                </a:cubicBezTo>
                <a:cubicBezTo>
                  <a:pt x="1650495" y="1220380"/>
                  <a:pt x="1743769" y="1202634"/>
                  <a:pt x="1743769" y="1202634"/>
                </a:cubicBezTo>
                <a:cubicBezTo>
                  <a:pt x="1766960" y="1186069"/>
                  <a:pt x="1790543" y="1170039"/>
                  <a:pt x="1813343" y="1152939"/>
                </a:cubicBezTo>
                <a:cubicBezTo>
                  <a:pt x="1830314" y="1140211"/>
                  <a:pt x="1845882" y="1125659"/>
                  <a:pt x="1863038" y="1113182"/>
                </a:cubicBezTo>
                <a:cubicBezTo>
                  <a:pt x="1882359" y="1099130"/>
                  <a:pt x="1902795" y="1086678"/>
                  <a:pt x="1922673" y="1073426"/>
                </a:cubicBezTo>
                <a:cubicBezTo>
                  <a:pt x="1989321" y="984560"/>
                  <a:pt x="1912924" y="1092950"/>
                  <a:pt x="1982308" y="964095"/>
                </a:cubicBezTo>
                <a:cubicBezTo>
                  <a:pt x="1993634" y="943060"/>
                  <a:pt x="2008812" y="924339"/>
                  <a:pt x="2022064" y="904461"/>
                </a:cubicBezTo>
                <a:cubicBezTo>
                  <a:pt x="2067857" y="732738"/>
                  <a:pt x="2054547" y="806289"/>
                  <a:pt x="2071760" y="685800"/>
                </a:cubicBezTo>
                <a:cubicBezTo>
                  <a:pt x="2068447" y="609600"/>
                  <a:pt x="2066732" y="533314"/>
                  <a:pt x="2061821" y="457200"/>
                </a:cubicBezTo>
                <a:cubicBezTo>
                  <a:pt x="2060101" y="430545"/>
                  <a:pt x="2062404" y="402238"/>
                  <a:pt x="2051882" y="377687"/>
                </a:cubicBezTo>
                <a:cubicBezTo>
                  <a:pt x="2041689" y="353903"/>
                  <a:pt x="2017488" y="338918"/>
                  <a:pt x="2002186" y="318052"/>
                </a:cubicBezTo>
                <a:cubicBezTo>
                  <a:pt x="1928416" y="217458"/>
                  <a:pt x="1967366" y="239757"/>
                  <a:pt x="1872977" y="168965"/>
                </a:cubicBezTo>
                <a:cubicBezTo>
                  <a:pt x="1857523" y="157374"/>
                  <a:pt x="1840169" y="148530"/>
                  <a:pt x="1823282" y="139148"/>
                </a:cubicBezTo>
                <a:cubicBezTo>
                  <a:pt x="1714065" y="78471"/>
                  <a:pt x="1592547" y="62175"/>
                  <a:pt x="1465473" y="59634"/>
                </a:cubicBezTo>
                <a:lnTo>
                  <a:pt x="968516" y="49695"/>
                </a:lnTo>
                <a:cubicBezTo>
                  <a:pt x="887039" y="52829"/>
                  <a:pt x="447299" y="67673"/>
                  <a:pt x="392047" y="79513"/>
                </a:cubicBezTo>
                <a:cubicBezTo>
                  <a:pt x="352504" y="87987"/>
                  <a:pt x="324578" y="124259"/>
                  <a:pt x="292656" y="149087"/>
                </a:cubicBezTo>
                <a:cubicBezTo>
                  <a:pt x="264857" y="170709"/>
                  <a:pt x="241119" y="197268"/>
                  <a:pt x="213143" y="218661"/>
                </a:cubicBezTo>
                <a:cubicBezTo>
                  <a:pt x="64329" y="332458"/>
                  <a:pt x="171919" y="230065"/>
                  <a:pt x="83934" y="318052"/>
                </a:cubicBezTo>
                <a:cubicBezTo>
                  <a:pt x="59022" y="442613"/>
                  <a:pt x="42492" y="483840"/>
                  <a:pt x="73995" y="636104"/>
                </a:cubicBezTo>
                <a:cubicBezTo>
                  <a:pt x="79769" y="664013"/>
                  <a:pt x="108753" y="681406"/>
                  <a:pt x="123690" y="705678"/>
                </a:cubicBezTo>
                <a:cubicBezTo>
                  <a:pt x="135338" y="724606"/>
                  <a:pt x="140173" y="747533"/>
                  <a:pt x="153508" y="765313"/>
                </a:cubicBezTo>
                <a:cubicBezTo>
                  <a:pt x="160675" y="774869"/>
                  <a:pt x="173769" y="778024"/>
                  <a:pt x="183325" y="785191"/>
                </a:cubicBezTo>
                <a:cubicBezTo>
                  <a:pt x="200296" y="797919"/>
                  <a:pt x="215914" y="812403"/>
                  <a:pt x="233021" y="824948"/>
                </a:cubicBezTo>
                <a:cubicBezTo>
                  <a:pt x="455839" y="988347"/>
                  <a:pt x="200603" y="801325"/>
                  <a:pt x="451682" y="954156"/>
                </a:cubicBezTo>
                <a:cubicBezTo>
                  <a:pt x="527882" y="1000539"/>
                  <a:pt x="595653" y="1065094"/>
                  <a:pt x="680282" y="1093304"/>
                </a:cubicBezTo>
                <a:cubicBezTo>
                  <a:pt x="850237" y="1149956"/>
                  <a:pt x="588271" y="1059510"/>
                  <a:pt x="839308" y="1162878"/>
                </a:cubicBezTo>
                <a:cubicBezTo>
                  <a:pt x="861611" y="1172061"/>
                  <a:pt x="886250" y="1174418"/>
                  <a:pt x="908882" y="1182756"/>
                </a:cubicBezTo>
                <a:cubicBezTo>
                  <a:pt x="1037563" y="1230165"/>
                  <a:pt x="1026069" y="1243962"/>
                  <a:pt x="1167299" y="1272208"/>
                </a:cubicBezTo>
                <a:cubicBezTo>
                  <a:pt x="1203182" y="1279385"/>
                  <a:pt x="1240186" y="1278835"/>
                  <a:pt x="1276630" y="1282148"/>
                </a:cubicBezTo>
                <a:cubicBezTo>
                  <a:pt x="1303134" y="1288774"/>
                  <a:pt x="1330225" y="1293387"/>
                  <a:pt x="1356143" y="1302026"/>
                </a:cubicBezTo>
                <a:cubicBezTo>
                  <a:pt x="1394470" y="1314802"/>
                  <a:pt x="1456168" y="1335702"/>
                  <a:pt x="1485351" y="1341782"/>
                </a:cubicBezTo>
                <a:cubicBezTo>
                  <a:pt x="1531220" y="1351338"/>
                  <a:pt x="1578283" y="1353958"/>
                  <a:pt x="1624499" y="1361661"/>
                </a:cubicBezTo>
                <a:cubicBezTo>
                  <a:pt x="1637973" y="1363907"/>
                  <a:pt x="1651004" y="1368287"/>
                  <a:pt x="1664256" y="1371600"/>
                </a:cubicBezTo>
                <a:cubicBezTo>
                  <a:pt x="1757021" y="1364974"/>
                  <a:pt x="1851574" y="1371019"/>
                  <a:pt x="1942551" y="1351721"/>
                </a:cubicBezTo>
                <a:cubicBezTo>
                  <a:pt x="1965468" y="1346860"/>
                  <a:pt x="1973826" y="1316499"/>
                  <a:pt x="1992247" y="1302026"/>
                </a:cubicBezTo>
                <a:cubicBezTo>
                  <a:pt x="2020426" y="1279886"/>
                  <a:pt x="2051882" y="1262269"/>
                  <a:pt x="2081699" y="1242391"/>
                </a:cubicBezTo>
                <a:cubicBezTo>
                  <a:pt x="2148957" y="1130295"/>
                  <a:pt x="2124056" y="1177558"/>
                  <a:pt x="2161212" y="1103243"/>
                </a:cubicBezTo>
                <a:cubicBezTo>
                  <a:pt x="2163183" y="1085508"/>
                  <a:pt x="2181090" y="927324"/>
                  <a:pt x="2181090" y="914400"/>
                </a:cubicBezTo>
                <a:cubicBezTo>
                  <a:pt x="2181090" y="886403"/>
                  <a:pt x="2193544" y="754993"/>
                  <a:pt x="2151273" y="705678"/>
                </a:cubicBezTo>
                <a:cubicBezTo>
                  <a:pt x="2140492" y="693101"/>
                  <a:pt x="2125136" y="685290"/>
                  <a:pt x="2111516" y="675861"/>
                </a:cubicBezTo>
                <a:cubicBezTo>
                  <a:pt x="2082052" y="655463"/>
                  <a:pt x="2050047" y="638613"/>
                  <a:pt x="2022064" y="616226"/>
                </a:cubicBezTo>
                <a:cubicBezTo>
                  <a:pt x="2005499" y="602974"/>
                  <a:pt x="1990560" y="587383"/>
                  <a:pt x="1972369" y="576469"/>
                </a:cubicBezTo>
                <a:cubicBezTo>
                  <a:pt x="1891298" y="527826"/>
                  <a:pt x="1942386" y="576304"/>
                  <a:pt x="1912734" y="546652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Up Arrow Callout 37"/>
          <p:cNvSpPr/>
          <p:nvPr/>
        </p:nvSpPr>
        <p:spPr>
          <a:xfrm>
            <a:off x="7080388" y="4720014"/>
            <a:ext cx="1269722" cy="1282148"/>
          </a:xfrm>
          <a:prstGeom prst="upArrow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TESTS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8791348" y="4059342"/>
            <a:ext cx="1063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BINDING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40" name="Rectangular Callout 39"/>
          <p:cNvSpPr/>
          <p:nvPr/>
        </p:nvSpPr>
        <p:spPr>
          <a:xfrm>
            <a:off x="5446643" y="5218044"/>
            <a:ext cx="1351723" cy="784118"/>
          </a:xfrm>
          <a:prstGeom prst="wedgeRectCallout">
            <a:avLst>
              <a:gd name="adj1" fmla="val 81373"/>
              <a:gd name="adj2" fmla="val -11018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unit testing</a:t>
            </a:r>
          </a:p>
          <a:p>
            <a:pPr algn="ctr"/>
            <a:r>
              <a:rPr lang="en-US" dirty="0" smtClean="0"/>
              <a:t>(</a:t>
            </a:r>
            <a:r>
              <a:rPr lang="en-US" dirty="0" err="1" smtClean="0"/>
              <a:t>qUnit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196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12" grpId="0" animBg="1"/>
      <p:bldP spid="39" grpId="0"/>
      <p:bldP spid="4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MVVM </a:t>
            </a:r>
            <a:br>
              <a:rPr lang="en-US" dirty="0" smtClean="0"/>
            </a:br>
            <a:r>
              <a:rPr lang="en-US" dirty="0" smtClean="0"/>
              <a:t>in web app</a:t>
            </a:r>
            <a:endParaRPr lang="en-US" dirty="0"/>
          </a:p>
        </p:txBody>
      </p:sp>
      <p:sp>
        <p:nvSpPr>
          <p:cNvPr id="4" name="Vertical Scroll 3"/>
          <p:cNvSpPr/>
          <p:nvPr/>
        </p:nvSpPr>
        <p:spPr>
          <a:xfrm>
            <a:off x="8613462" y="1171344"/>
            <a:ext cx="1866508" cy="1121791"/>
          </a:xfrm>
          <a:prstGeom prst="vertic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#</a:t>
            </a:r>
            <a:r>
              <a:rPr lang="en-US" dirty="0" err="1" smtClean="0"/>
              <a:t>superForm</a:t>
            </a:r>
            <a:endParaRPr lang="en-US" dirty="0" smtClean="0"/>
          </a:p>
        </p:txBody>
      </p:sp>
      <p:sp>
        <p:nvSpPr>
          <p:cNvPr id="6" name="Rounded Rectangle 5"/>
          <p:cNvSpPr/>
          <p:nvPr/>
        </p:nvSpPr>
        <p:spPr>
          <a:xfrm>
            <a:off x="4156000" y="2832652"/>
            <a:ext cx="5065002" cy="1510829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rgbClr val="569CD6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var</a:t>
            </a:r>
            <a:r>
              <a:rPr lang="en-US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LoginViewModel</a:t>
            </a:r>
            <a:r>
              <a:rPr lang="en-US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=</a:t>
            </a:r>
            <a:r>
              <a:rPr lang="en-US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569CD6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function</a:t>
            </a:r>
            <a:r>
              <a:rPr lang="en-US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()</a:t>
            </a:r>
            <a:r>
              <a:rPr lang="en-US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{</a:t>
            </a:r>
            <a:endParaRPr lang="en-US" dirty="0">
              <a:solidFill>
                <a:srgbClr val="DCDCDC"/>
              </a:solidFill>
              <a:highlight>
                <a:srgbClr val="1E1E1E"/>
              </a:highlight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569CD6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this</a:t>
            </a:r>
            <a:r>
              <a:rPr lang="en-US" dirty="0" err="1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Name</a:t>
            </a:r>
            <a:r>
              <a:rPr lang="en-US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=</a:t>
            </a:r>
            <a:r>
              <a:rPr lang="en-US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dirty="0"/>
              <a:t>☺</a:t>
            </a:r>
            <a:endParaRPr lang="en-US" dirty="0">
              <a:solidFill>
                <a:srgbClr val="DCDCDC"/>
              </a:solidFill>
              <a:highlight>
                <a:srgbClr val="1E1E1E"/>
              </a:highlight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569CD6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this</a:t>
            </a:r>
            <a:r>
              <a:rPr lang="en-US" dirty="0" err="1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RememberMe</a:t>
            </a:r>
            <a:r>
              <a:rPr lang="en-US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=</a:t>
            </a:r>
            <a:r>
              <a:rPr lang="en-US" dirty="0" smtClean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dirty="0" smtClean="0"/>
              <a:t>☺</a:t>
            </a:r>
            <a:endParaRPr lang="en-US" dirty="0">
              <a:solidFill>
                <a:srgbClr val="DCDCDC"/>
              </a:solidFill>
              <a:highlight>
                <a:srgbClr val="1E1E1E"/>
              </a:highlight>
              <a:latin typeface="Consolas" panose="020B0609020204030204" pitchFamily="49" charset="0"/>
            </a:endParaRPr>
          </a:p>
          <a:p>
            <a:r>
              <a:rPr lang="en-US" dirty="0" smtClean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};</a:t>
            </a:r>
            <a:endParaRPr lang="en-US" dirty="0">
              <a:solidFill>
                <a:srgbClr val="DCDCDC"/>
              </a:solidFill>
              <a:highlight>
                <a:srgbClr val="1E1E1E"/>
              </a:highlight>
              <a:latin typeface="Consolas" panose="020B0609020204030204" pitchFamily="49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5386832" y="1495823"/>
            <a:ext cx="3408375" cy="3028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Explosion 1 6"/>
          <p:cNvSpPr/>
          <p:nvPr/>
        </p:nvSpPr>
        <p:spPr>
          <a:xfrm>
            <a:off x="4156000" y="1123837"/>
            <a:ext cx="1489435" cy="980388"/>
          </a:xfrm>
          <a:prstGeom prst="irregularSeal1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Case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874938" y="1808153"/>
            <a:ext cx="2509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need to modify the form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6612556" y="4512365"/>
            <a:ext cx="4916295" cy="1510829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808080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569CD6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input</a:t>
            </a:r>
            <a:r>
              <a:rPr lang="en-US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9CDCFE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type</a:t>
            </a:r>
            <a:r>
              <a:rPr lang="en-US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=</a:t>
            </a:r>
            <a:r>
              <a:rPr lang="en-US" dirty="0">
                <a:solidFill>
                  <a:srgbClr val="C8C8C8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"text"</a:t>
            </a:r>
            <a:r>
              <a:rPr lang="en-US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9CDCFE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value</a:t>
            </a:r>
            <a:r>
              <a:rPr lang="en-US" dirty="0" smtClean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=</a:t>
            </a:r>
            <a:r>
              <a:rPr lang="en-US" dirty="0" smtClean="0">
                <a:solidFill>
                  <a:srgbClr val="C8C8C8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"</a:t>
            </a:r>
            <a:r>
              <a:rPr lang="en-US" dirty="0"/>
              <a:t> ☺ </a:t>
            </a:r>
            <a:r>
              <a:rPr lang="en-US" dirty="0" smtClean="0">
                <a:solidFill>
                  <a:srgbClr val="C8C8C8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"</a:t>
            </a:r>
            <a:r>
              <a:rPr lang="en-US" dirty="0" smtClean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808080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/&gt;</a:t>
            </a:r>
            <a:endParaRPr lang="en-US" dirty="0">
              <a:solidFill>
                <a:srgbClr val="DCDCDC"/>
              </a:solidFill>
              <a:highlight>
                <a:srgbClr val="1E1E1E"/>
              </a:highlight>
              <a:latin typeface="Consolas" panose="020B0609020204030204" pitchFamily="49" charset="0"/>
            </a:endParaRPr>
          </a:p>
          <a:p>
            <a:endParaRPr lang="en-US" dirty="0">
              <a:solidFill>
                <a:srgbClr val="DCDCDC"/>
              </a:solidFill>
              <a:highlight>
                <a:srgbClr val="1E1E1E"/>
              </a:highlight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808080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569CD6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input</a:t>
            </a:r>
            <a:r>
              <a:rPr lang="en-US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9CDCFE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type</a:t>
            </a:r>
            <a:r>
              <a:rPr lang="en-US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=</a:t>
            </a:r>
            <a:r>
              <a:rPr lang="en-US" dirty="0">
                <a:solidFill>
                  <a:srgbClr val="C8C8C8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"checkbox"</a:t>
            </a:r>
            <a:r>
              <a:rPr lang="en-US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9CDCFE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value</a:t>
            </a:r>
            <a:r>
              <a:rPr lang="en-US" dirty="0" smtClean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=</a:t>
            </a:r>
            <a:r>
              <a:rPr lang="en-US" dirty="0" smtClean="0">
                <a:solidFill>
                  <a:srgbClr val="C8C8C8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"</a:t>
            </a:r>
            <a:r>
              <a:rPr lang="en-US" dirty="0"/>
              <a:t> ☺ </a:t>
            </a:r>
            <a:r>
              <a:rPr lang="en-US" dirty="0" smtClean="0">
                <a:solidFill>
                  <a:srgbClr val="C8C8C8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"</a:t>
            </a:r>
            <a:r>
              <a:rPr lang="en-US" dirty="0" smtClean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808080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/&gt;</a:t>
            </a:r>
            <a:endParaRPr lang="en-US" dirty="0">
              <a:solidFill>
                <a:srgbClr val="DCDCDC"/>
              </a:solidFill>
              <a:highlight>
                <a:srgbClr val="1E1E1E"/>
              </a:highlight>
              <a:latin typeface="Consolas" panose="020B0609020204030204" pitchFamily="49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56000" y="2479102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ViewModel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0871299" y="4058591"/>
            <a:ext cx="657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View</a:t>
            </a:r>
            <a:endParaRPr lang="en-US" dirty="0"/>
          </a:p>
        </p:txBody>
      </p:sp>
      <p:sp>
        <p:nvSpPr>
          <p:cNvPr id="5" name="Left-Right Arrow 4"/>
          <p:cNvSpPr/>
          <p:nvPr/>
        </p:nvSpPr>
        <p:spPr>
          <a:xfrm rot="2287172">
            <a:off x="6788051" y="4506518"/>
            <a:ext cx="2661253" cy="307182"/>
          </a:xfrm>
          <a:prstGeom prst="left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-Right Arrow 11"/>
          <p:cNvSpPr/>
          <p:nvPr/>
        </p:nvSpPr>
        <p:spPr>
          <a:xfrm rot="2287172">
            <a:off x="6687317" y="4110584"/>
            <a:ext cx="2580523" cy="307182"/>
          </a:xfrm>
          <a:prstGeom prst="left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775362" y="4304883"/>
            <a:ext cx="976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Binding!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473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3" grpId="0"/>
      <p:bldP spid="11" grpId="0"/>
      <p:bldP spid="5" grpId="0" animBg="1"/>
      <p:bldP spid="12" grpId="0" animBg="1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FORMS</a:t>
            </a:r>
            <a:br>
              <a:rPr lang="en-US" dirty="0" smtClean="0"/>
            </a:br>
            <a:r>
              <a:rPr lang="en-US" dirty="0" err="1" smtClean="0"/>
              <a:t>mvvm</a:t>
            </a:r>
            <a:r>
              <a:rPr lang="en-US" dirty="0" smtClean="0"/>
              <a:t> approach</a:t>
            </a:r>
            <a:endParaRPr lang="en-US" dirty="0"/>
          </a:p>
        </p:txBody>
      </p:sp>
      <p:sp>
        <p:nvSpPr>
          <p:cNvPr id="4" name="Vertical Scroll 3"/>
          <p:cNvSpPr/>
          <p:nvPr/>
        </p:nvSpPr>
        <p:spPr>
          <a:xfrm>
            <a:off x="8613462" y="757458"/>
            <a:ext cx="1866508" cy="1121791"/>
          </a:xfrm>
          <a:prstGeom prst="vertic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#</a:t>
            </a:r>
            <a:r>
              <a:rPr lang="en-US" dirty="0" err="1" smtClean="0"/>
              <a:t>superForm</a:t>
            </a:r>
            <a:endParaRPr lang="en-US" dirty="0" smtClean="0"/>
          </a:p>
        </p:txBody>
      </p:sp>
      <p:sp>
        <p:nvSpPr>
          <p:cNvPr id="6" name="Rounded Rectangle 5"/>
          <p:cNvSpPr/>
          <p:nvPr/>
        </p:nvSpPr>
        <p:spPr>
          <a:xfrm>
            <a:off x="3657600" y="2313135"/>
            <a:ext cx="7940842" cy="3749736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err="1">
                <a:solidFill>
                  <a:srgbClr val="569CD6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var</a:t>
            </a:r>
            <a:r>
              <a:rPr lang="en-US" sz="16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LoginViewModel</a:t>
            </a:r>
            <a:r>
              <a:rPr lang="en-US" sz="16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=</a:t>
            </a:r>
            <a:r>
              <a:rPr lang="en-US" sz="16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569CD6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function</a:t>
            </a:r>
            <a:r>
              <a:rPr lang="en-US" sz="16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()</a:t>
            </a:r>
            <a:r>
              <a:rPr lang="en-US" sz="16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{</a:t>
            </a:r>
            <a:endParaRPr lang="en-US" sz="1600" dirty="0">
              <a:solidFill>
                <a:srgbClr val="DCDCDC"/>
              </a:solidFill>
              <a:highlight>
                <a:srgbClr val="1E1E1E"/>
              </a:highlight>
              <a:latin typeface="Consolas" panose="020B0609020204030204" pitchFamily="49" charset="0"/>
            </a:endParaRPr>
          </a:p>
          <a:p>
            <a:r>
              <a:rPr lang="en-US" sz="16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       </a:t>
            </a:r>
            <a:r>
              <a:rPr lang="en-US" sz="1600" dirty="0" err="1">
                <a:solidFill>
                  <a:srgbClr val="569CD6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var</a:t>
            </a:r>
            <a:r>
              <a:rPr lang="en-US" sz="16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self </a:t>
            </a:r>
            <a:r>
              <a:rPr lang="en-US" sz="16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=</a:t>
            </a:r>
            <a:r>
              <a:rPr lang="en-US" sz="16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569CD6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this</a:t>
            </a:r>
            <a:r>
              <a:rPr lang="en-US" sz="16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;</a:t>
            </a:r>
            <a:endParaRPr lang="en-US" sz="1600" dirty="0">
              <a:solidFill>
                <a:srgbClr val="DCDCDC"/>
              </a:solidFill>
              <a:highlight>
                <a:srgbClr val="1E1E1E"/>
              </a:highlight>
              <a:latin typeface="Consolas" panose="020B0609020204030204" pitchFamily="49" charset="0"/>
            </a:endParaRPr>
          </a:p>
          <a:p>
            <a:r>
              <a:rPr lang="en-US" sz="16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       </a:t>
            </a:r>
            <a:r>
              <a:rPr lang="en-US" sz="1600" dirty="0" err="1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self</a:t>
            </a:r>
            <a:r>
              <a:rPr lang="en-US" sz="1600" dirty="0" err="1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Name</a:t>
            </a:r>
            <a:r>
              <a:rPr lang="en-US" sz="16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=</a:t>
            </a:r>
            <a:r>
              <a:rPr lang="en-US" sz="16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569CD6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function</a:t>
            </a:r>
            <a:r>
              <a:rPr lang="en-US" sz="16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name</a:t>
            </a:r>
            <a:r>
              <a:rPr lang="en-US" sz="16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)</a:t>
            </a:r>
            <a:r>
              <a:rPr lang="en-US" sz="16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{</a:t>
            </a:r>
            <a:endParaRPr lang="en-US" sz="1600" dirty="0">
              <a:solidFill>
                <a:srgbClr val="DCDCDC"/>
              </a:solidFill>
              <a:highlight>
                <a:srgbClr val="1E1E1E"/>
              </a:highlight>
              <a:latin typeface="Consolas" panose="020B0609020204030204" pitchFamily="49" charset="0"/>
            </a:endParaRPr>
          </a:p>
          <a:p>
            <a:r>
              <a:rPr lang="en-US" sz="16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           </a:t>
            </a:r>
            <a:r>
              <a:rPr lang="en-US" sz="1600" dirty="0">
                <a:solidFill>
                  <a:srgbClr val="569CD6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if</a:t>
            </a:r>
            <a:r>
              <a:rPr lang="en-US" sz="16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(!</a:t>
            </a:r>
            <a:r>
              <a:rPr lang="en-US" sz="16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name </a:t>
            </a:r>
            <a:r>
              <a:rPr lang="en-US" sz="16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&amp;&amp;</a:t>
            </a:r>
            <a:r>
              <a:rPr lang="en-US" sz="16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name </a:t>
            </a:r>
            <a:r>
              <a:rPr lang="en-US" sz="16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!==</a:t>
            </a:r>
            <a:r>
              <a:rPr lang="en-US" sz="16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D69D85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''</a:t>
            </a:r>
            <a:r>
              <a:rPr lang="en-US" sz="16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)</a:t>
            </a:r>
            <a:r>
              <a:rPr lang="en-US" sz="16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{</a:t>
            </a:r>
            <a:endParaRPr lang="en-US" sz="1600" dirty="0">
              <a:solidFill>
                <a:srgbClr val="DCDCDC"/>
              </a:solidFill>
              <a:highlight>
                <a:srgbClr val="1E1E1E"/>
              </a:highlight>
              <a:latin typeface="Consolas" panose="020B0609020204030204" pitchFamily="49" charset="0"/>
            </a:endParaRPr>
          </a:p>
          <a:p>
            <a:r>
              <a:rPr lang="en-US" sz="16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               </a:t>
            </a:r>
            <a:r>
              <a:rPr lang="en-US" sz="1600" dirty="0">
                <a:solidFill>
                  <a:srgbClr val="569CD6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return</a:t>
            </a:r>
            <a:r>
              <a:rPr lang="en-US" sz="16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$</a:t>
            </a:r>
            <a:r>
              <a:rPr lang="en-US" sz="16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D69D85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'#</a:t>
            </a:r>
            <a:r>
              <a:rPr lang="en-US" sz="1600" dirty="0" err="1">
                <a:solidFill>
                  <a:srgbClr val="D69D85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superForm</a:t>
            </a:r>
            <a:r>
              <a:rPr lang="en-US" sz="1600" dirty="0">
                <a:solidFill>
                  <a:srgbClr val="D69D85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[type="text"]'</a:t>
            </a:r>
            <a:r>
              <a:rPr lang="en-US" sz="16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).</a:t>
            </a:r>
            <a:r>
              <a:rPr lang="en-US" sz="1600" dirty="0" err="1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val</a:t>
            </a:r>
            <a:r>
              <a:rPr lang="en-US" sz="16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();</a:t>
            </a:r>
            <a:endParaRPr lang="en-US" sz="1600" dirty="0">
              <a:solidFill>
                <a:srgbClr val="DCDCDC"/>
              </a:solidFill>
              <a:highlight>
                <a:srgbClr val="1E1E1E"/>
              </a:highlight>
              <a:latin typeface="Consolas" panose="020B0609020204030204" pitchFamily="49" charset="0"/>
            </a:endParaRPr>
          </a:p>
          <a:p>
            <a:r>
              <a:rPr lang="en-US" sz="16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           </a:t>
            </a:r>
            <a:r>
              <a:rPr lang="en-US" sz="16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}</a:t>
            </a:r>
            <a:r>
              <a:rPr lang="en-US" sz="16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569CD6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else</a:t>
            </a:r>
            <a:r>
              <a:rPr lang="en-US" sz="16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{</a:t>
            </a:r>
            <a:endParaRPr lang="en-US" sz="1600" dirty="0">
              <a:solidFill>
                <a:srgbClr val="DCDCDC"/>
              </a:solidFill>
              <a:highlight>
                <a:srgbClr val="1E1E1E"/>
              </a:highlight>
              <a:latin typeface="Consolas" panose="020B0609020204030204" pitchFamily="49" charset="0"/>
            </a:endParaRPr>
          </a:p>
          <a:p>
            <a:r>
              <a:rPr lang="en-US" sz="16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               $</a:t>
            </a:r>
            <a:r>
              <a:rPr lang="en-US" sz="16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D69D85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'#</a:t>
            </a:r>
            <a:r>
              <a:rPr lang="en-US" sz="1600" dirty="0" err="1">
                <a:solidFill>
                  <a:srgbClr val="D69D85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superForm</a:t>
            </a:r>
            <a:r>
              <a:rPr lang="en-US" sz="1600" dirty="0">
                <a:solidFill>
                  <a:srgbClr val="D69D85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[type="text"]'</a:t>
            </a:r>
            <a:r>
              <a:rPr lang="en-US" sz="16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).</a:t>
            </a:r>
            <a:r>
              <a:rPr lang="en-US" sz="1600" dirty="0" err="1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val</a:t>
            </a:r>
            <a:r>
              <a:rPr lang="en-US" sz="16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name</a:t>
            </a:r>
            <a:r>
              <a:rPr lang="en-US" sz="16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);</a:t>
            </a:r>
            <a:endParaRPr lang="en-US" sz="1600" dirty="0">
              <a:solidFill>
                <a:srgbClr val="DCDCDC"/>
              </a:solidFill>
              <a:highlight>
                <a:srgbClr val="1E1E1E"/>
              </a:highlight>
              <a:latin typeface="Consolas" panose="020B0609020204030204" pitchFamily="49" charset="0"/>
            </a:endParaRPr>
          </a:p>
          <a:p>
            <a:r>
              <a:rPr lang="en-US" sz="16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           </a:t>
            </a:r>
            <a:r>
              <a:rPr lang="en-US" sz="16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}</a:t>
            </a:r>
            <a:endParaRPr lang="en-US" sz="1600" dirty="0">
              <a:solidFill>
                <a:srgbClr val="DCDCDC"/>
              </a:solidFill>
              <a:highlight>
                <a:srgbClr val="1E1E1E"/>
              </a:highlight>
              <a:latin typeface="Consolas" panose="020B0609020204030204" pitchFamily="49" charset="0"/>
            </a:endParaRPr>
          </a:p>
          <a:p>
            <a:r>
              <a:rPr lang="en-US" sz="16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       </a:t>
            </a:r>
            <a:r>
              <a:rPr lang="en-US" sz="16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};</a:t>
            </a:r>
            <a:endParaRPr lang="en-US" sz="1600" dirty="0">
              <a:solidFill>
                <a:srgbClr val="DCDCDC"/>
              </a:solidFill>
              <a:highlight>
                <a:srgbClr val="1E1E1E"/>
              </a:highlight>
              <a:latin typeface="Consolas" panose="020B0609020204030204" pitchFamily="49" charset="0"/>
            </a:endParaRPr>
          </a:p>
          <a:p>
            <a:r>
              <a:rPr lang="en-US" sz="1600" dirty="0" smtClean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       </a:t>
            </a:r>
            <a:r>
              <a:rPr lang="en-US" sz="1600" dirty="0" err="1" smtClean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self.RememberMe</a:t>
            </a:r>
            <a:r>
              <a:rPr lang="en-US" sz="1600" dirty="0" smtClean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= </a:t>
            </a:r>
            <a:r>
              <a:rPr lang="en-US" sz="16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 smtClean="0"/>
              <a:t>☺</a:t>
            </a:r>
            <a:endParaRPr lang="en-US" sz="1600" dirty="0" smtClean="0">
              <a:solidFill>
                <a:srgbClr val="DCDCDC"/>
              </a:solidFill>
              <a:highlight>
                <a:srgbClr val="1E1E1E"/>
              </a:highlight>
              <a:latin typeface="Consolas" panose="020B0609020204030204" pitchFamily="49" charset="0"/>
            </a:endParaRPr>
          </a:p>
          <a:p>
            <a:r>
              <a:rPr lang="en-US" sz="1600" dirty="0" smtClean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       </a:t>
            </a:r>
            <a:r>
              <a:rPr lang="en-US" sz="1600" dirty="0" err="1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self</a:t>
            </a:r>
            <a:r>
              <a:rPr lang="en-US" sz="1600" dirty="0" err="1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LoginClicked</a:t>
            </a:r>
            <a:r>
              <a:rPr lang="en-US" sz="16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=</a:t>
            </a:r>
            <a:r>
              <a:rPr lang="en-US" sz="16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569CD6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function</a:t>
            </a:r>
            <a:r>
              <a:rPr lang="en-US" sz="16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()</a:t>
            </a:r>
            <a:r>
              <a:rPr lang="en-US" sz="16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 smtClean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{ </a:t>
            </a:r>
            <a:r>
              <a:rPr lang="en-US" sz="1600" dirty="0" smtClean="0">
                <a:solidFill>
                  <a:srgbClr val="57A64A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/* </a:t>
            </a:r>
            <a:r>
              <a:rPr lang="en-US" sz="1600" dirty="0" err="1" smtClean="0">
                <a:solidFill>
                  <a:srgbClr val="57A64A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ajax</a:t>
            </a:r>
            <a:r>
              <a:rPr lang="en-US" sz="1600" dirty="0" smtClean="0">
                <a:solidFill>
                  <a:srgbClr val="57A64A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57A64A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*/</a:t>
            </a:r>
            <a:r>
              <a:rPr lang="en-US" sz="16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 smtClean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}</a:t>
            </a:r>
            <a:endParaRPr lang="en-US" sz="1600" dirty="0" smtClean="0">
              <a:solidFill>
                <a:srgbClr val="DCDCDC"/>
              </a:solidFill>
              <a:highlight>
                <a:srgbClr val="1E1E1E"/>
              </a:highlight>
              <a:latin typeface="Consolas" panose="020B0609020204030204" pitchFamily="49" charset="0"/>
            </a:endParaRPr>
          </a:p>
          <a:p>
            <a:r>
              <a:rPr lang="en-US" sz="1600" dirty="0" smtClean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       </a:t>
            </a:r>
            <a:r>
              <a:rPr lang="en-US" sz="16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$</a:t>
            </a:r>
            <a:r>
              <a:rPr lang="en-US" sz="16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D69D85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'#</a:t>
            </a:r>
            <a:r>
              <a:rPr lang="en-US" sz="1600" dirty="0" err="1">
                <a:solidFill>
                  <a:srgbClr val="D69D85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superForm</a:t>
            </a:r>
            <a:r>
              <a:rPr lang="en-US" sz="1600" dirty="0">
                <a:solidFill>
                  <a:srgbClr val="D69D85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a'</a:t>
            </a:r>
            <a:r>
              <a:rPr lang="en-US" sz="16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).</a:t>
            </a:r>
            <a:r>
              <a:rPr lang="en-US" sz="16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on</a:t>
            </a:r>
            <a:r>
              <a:rPr lang="en-US" sz="16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D69D85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'click'</a:t>
            </a:r>
            <a:r>
              <a:rPr lang="en-US" sz="16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,</a:t>
            </a:r>
            <a:r>
              <a:rPr lang="en-US" sz="16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self</a:t>
            </a:r>
            <a:r>
              <a:rPr lang="en-US" sz="1600" dirty="0" err="1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LoginClicked</a:t>
            </a:r>
            <a:r>
              <a:rPr lang="en-US" sz="16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);</a:t>
            </a:r>
            <a:endParaRPr lang="en-US" sz="1600" dirty="0">
              <a:solidFill>
                <a:srgbClr val="DCDCDC"/>
              </a:solidFill>
              <a:highlight>
                <a:srgbClr val="1E1E1E"/>
              </a:highlight>
              <a:latin typeface="Consolas" panose="020B0609020204030204" pitchFamily="49" charset="0"/>
            </a:endParaRPr>
          </a:p>
          <a:p>
            <a:r>
              <a:rPr lang="en-US" sz="16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   </a:t>
            </a:r>
            <a:r>
              <a:rPr lang="en-US" sz="16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};</a:t>
            </a:r>
            <a:endParaRPr lang="en-US" sz="1600" dirty="0">
              <a:solidFill>
                <a:srgbClr val="DCDCDC"/>
              </a:solidFill>
              <a:highlight>
                <a:srgbClr val="1E1E1E"/>
              </a:highlight>
              <a:latin typeface="Consolas" panose="020B0609020204030204" pitchFamily="49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5386832" y="1081937"/>
            <a:ext cx="3408375" cy="3028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Explosion 1 6"/>
          <p:cNvSpPr/>
          <p:nvPr/>
        </p:nvSpPr>
        <p:spPr>
          <a:xfrm>
            <a:off x="4156000" y="709951"/>
            <a:ext cx="1489435" cy="980388"/>
          </a:xfrm>
          <a:prstGeom prst="irregularSeal1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Case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874938" y="1394267"/>
            <a:ext cx="2509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need to modify the form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156000" y="1943802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ViewModel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0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FORMS</a:t>
            </a:r>
            <a:br>
              <a:rPr lang="en-US" dirty="0" smtClean="0"/>
            </a:br>
            <a:r>
              <a:rPr lang="en-US" dirty="0" err="1" smtClean="0"/>
              <a:t>mvvm</a:t>
            </a:r>
            <a:r>
              <a:rPr lang="en-US" dirty="0" smtClean="0"/>
              <a:t>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3200" b="1" dirty="0" smtClean="0"/>
              <a:t>Is this a </a:t>
            </a:r>
            <a:r>
              <a:rPr lang="en-US" sz="3200" b="1" dirty="0" err="1" smtClean="0"/>
              <a:t>viewmodel</a:t>
            </a:r>
            <a:r>
              <a:rPr lang="en-US" sz="3200" b="1" dirty="0" smtClean="0"/>
              <a:t>?</a:t>
            </a:r>
          </a:p>
          <a:p>
            <a:r>
              <a:rPr lang="en-US" dirty="0" smtClean="0"/>
              <a:t>Why the functions are wrapped in the object? </a:t>
            </a:r>
          </a:p>
          <a:p>
            <a:r>
              <a:rPr lang="en-US" dirty="0" smtClean="0"/>
              <a:t>Code </a:t>
            </a:r>
            <a:r>
              <a:rPr lang="en-US" dirty="0" err="1" smtClean="0"/>
              <a:t>reusage</a:t>
            </a:r>
            <a:r>
              <a:rPr lang="en-US" dirty="0" smtClean="0"/>
              <a:t>? Isn’t it strongly related to </a:t>
            </a:r>
            <a:r>
              <a:rPr lang="en-US" dirty="0" err="1" smtClean="0"/>
              <a:t>dom</a:t>
            </a:r>
            <a:r>
              <a:rPr lang="en-US" dirty="0" smtClean="0"/>
              <a:t> tree?</a:t>
            </a:r>
          </a:p>
          <a:p>
            <a:endParaRPr lang="en-US" dirty="0"/>
          </a:p>
          <a:p>
            <a:r>
              <a:rPr lang="en-US" dirty="0" smtClean="0"/>
              <a:t>Hmm… how about "</a:t>
            </a:r>
            <a:r>
              <a:rPr lang="en-US" dirty="0" err="1" smtClean="0"/>
              <a:t>varify</a:t>
            </a:r>
            <a:r>
              <a:rPr lang="en-US" dirty="0" smtClean="0"/>
              <a:t>" the root selector?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/>
              <a:t>It’s still über-related to the </a:t>
            </a:r>
            <a:r>
              <a:rPr lang="en-US" dirty="0" err="1"/>
              <a:t>dom</a:t>
            </a:r>
            <a:r>
              <a:rPr lang="en-US" dirty="0"/>
              <a:t> tree! </a:t>
            </a:r>
          </a:p>
          <a:p>
            <a:r>
              <a:rPr lang="en-US" dirty="0" smtClean="0"/>
              <a:t>What about more complex stuff (e.g. collections?)</a:t>
            </a:r>
          </a:p>
          <a:p>
            <a:r>
              <a:rPr lang="en-US" dirty="0" smtClean="0"/>
              <a:t>Is this two-way binding? 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3947501" y="2264635"/>
            <a:ext cx="5682236" cy="43825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$</a:t>
            </a:r>
            <a:r>
              <a:rPr lang="en-US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D69D85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'#</a:t>
            </a:r>
            <a:r>
              <a:rPr lang="en-US" dirty="0" err="1">
                <a:solidFill>
                  <a:srgbClr val="D69D85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superForm</a:t>
            </a:r>
            <a:r>
              <a:rPr lang="en-US" dirty="0">
                <a:solidFill>
                  <a:srgbClr val="D69D85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[type="text"]'</a:t>
            </a:r>
            <a:r>
              <a:rPr lang="en-US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).</a:t>
            </a:r>
            <a:r>
              <a:rPr lang="en-US" dirty="0" err="1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val</a:t>
            </a:r>
            <a:r>
              <a:rPr lang="en-US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name</a:t>
            </a:r>
            <a:r>
              <a:rPr lang="en-US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);</a:t>
            </a:r>
            <a:endParaRPr lang="en-US" dirty="0">
              <a:solidFill>
                <a:srgbClr val="DCDCDC"/>
              </a:solidFill>
              <a:highlight>
                <a:srgbClr val="1E1E1E"/>
              </a:highlight>
              <a:latin typeface="Consolas" panose="020B0609020204030204" pitchFamily="49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947501" y="3118741"/>
            <a:ext cx="5682236" cy="43825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err="1">
                <a:solidFill>
                  <a:srgbClr val="569CD6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var</a:t>
            </a:r>
            <a:r>
              <a:rPr lang="en-US" sz="14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sz="1400" dirty="0" err="1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loginViewModel</a:t>
            </a:r>
            <a:r>
              <a:rPr lang="en-US" sz="14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=</a:t>
            </a:r>
            <a:r>
              <a:rPr lang="en-US" sz="14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569CD6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new</a:t>
            </a:r>
            <a:r>
              <a:rPr lang="en-US" sz="14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sz="1400" dirty="0" err="1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LoginViewModel</a:t>
            </a:r>
            <a:r>
              <a:rPr lang="en-US" sz="14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(</a:t>
            </a:r>
            <a:r>
              <a:rPr lang="en-US" sz="1400" dirty="0">
                <a:solidFill>
                  <a:srgbClr val="D69D85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"#</a:t>
            </a:r>
            <a:r>
              <a:rPr lang="en-US" sz="1400" dirty="0" err="1">
                <a:solidFill>
                  <a:srgbClr val="D69D85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superForm</a:t>
            </a:r>
            <a:r>
              <a:rPr lang="en-US" sz="1400" dirty="0" smtClean="0">
                <a:solidFill>
                  <a:srgbClr val="D69D85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"</a:t>
            </a:r>
            <a:r>
              <a:rPr lang="en-US" sz="1400" dirty="0" smtClean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);</a:t>
            </a:r>
            <a:endParaRPr lang="en-US" sz="1400" dirty="0">
              <a:solidFill>
                <a:srgbClr val="DCDCDC"/>
              </a:solidFill>
              <a:highlight>
                <a:srgbClr val="1E1E1E"/>
              </a:highlight>
              <a:latin typeface="Consolas" panose="020B0609020204030204" pitchFamily="49" charset="0"/>
            </a:endParaRPr>
          </a:p>
        </p:txBody>
      </p:sp>
      <p:pic>
        <p:nvPicPr>
          <p:cNvPr id="1028" name="Picture 4" descr="http://i1.kym-cdn.com/photos/images/newsfeed/000/082/456/Oka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7698" y="1959698"/>
            <a:ext cx="1850634" cy="2381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2834" y="2106166"/>
            <a:ext cx="1920362" cy="2088394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3947501" y="3665162"/>
            <a:ext cx="5682236" cy="43825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$</a:t>
            </a:r>
            <a:r>
              <a:rPr lang="en-US" sz="14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(</a:t>
            </a:r>
            <a:r>
              <a:rPr lang="en-US" sz="1400" dirty="0" err="1" smtClean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rootSelector</a:t>
            </a:r>
            <a:r>
              <a:rPr lang="en-US" sz="1400" dirty="0" smtClean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+</a:t>
            </a:r>
            <a:r>
              <a:rPr lang="en-US" sz="14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D69D85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' a'</a:t>
            </a:r>
            <a:r>
              <a:rPr lang="en-US" sz="14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).</a:t>
            </a:r>
            <a:r>
              <a:rPr lang="en-US" sz="14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on</a:t>
            </a:r>
            <a:r>
              <a:rPr lang="en-US" sz="14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(</a:t>
            </a:r>
            <a:r>
              <a:rPr lang="en-US" sz="1400" dirty="0">
                <a:solidFill>
                  <a:srgbClr val="D69D85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'click'</a:t>
            </a:r>
            <a:r>
              <a:rPr lang="en-US" sz="14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,</a:t>
            </a:r>
            <a:r>
              <a:rPr lang="en-US" sz="14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sz="1400" dirty="0" err="1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self</a:t>
            </a:r>
            <a:r>
              <a:rPr lang="en-US" sz="1400" dirty="0" err="1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.</a:t>
            </a:r>
            <a:r>
              <a:rPr lang="en-US" sz="1400" dirty="0" err="1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LoginClicked</a:t>
            </a:r>
            <a:r>
              <a:rPr lang="en-US" sz="14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);</a:t>
            </a:r>
            <a:endParaRPr lang="en-US" sz="1400" dirty="0">
              <a:solidFill>
                <a:srgbClr val="DCDCDC"/>
              </a:solidFill>
              <a:highlight>
                <a:srgbClr val="1E1E1E"/>
              </a:highlight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826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 animBg="1"/>
      <p:bldP spid="14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FORMS</a:t>
            </a:r>
            <a:br>
              <a:rPr lang="en-US" dirty="0" smtClean="0"/>
            </a:br>
            <a:r>
              <a:rPr lang="en-US" dirty="0" err="1" smtClean="0"/>
              <a:t>mvvm</a:t>
            </a:r>
            <a:r>
              <a:rPr lang="en-US" dirty="0" smtClean="0"/>
              <a:t>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US" dirty="0"/>
              <a:t>imagine that:</a:t>
            </a:r>
          </a:p>
          <a:p>
            <a:r>
              <a:rPr lang="en-US" dirty="0"/>
              <a:t>DOM &amp; </a:t>
            </a:r>
            <a:r>
              <a:rPr lang="en-US" dirty="0" err="1"/>
              <a:t>CSSes</a:t>
            </a:r>
            <a:r>
              <a:rPr lang="en-US" dirty="0"/>
              <a:t> made by another team/company</a:t>
            </a:r>
          </a:p>
          <a:p>
            <a:r>
              <a:rPr lang="en-US" dirty="0"/>
              <a:t>you have only the mockups…</a:t>
            </a:r>
          </a:p>
          <a:p>
            <a:r>
              <a:rPr lang="en-US" dirty="0"/>
              <a:t>and DOM &amp; CSS are going to be made later…</a:t>
            </a:r>
          </a:p>
          <a:p>
            <a:endParaRPr lang="en-US" dirty="0"/>
          </a:p>
        </p:txBody>
      </p:sp>
      <p:pic>
        <p:nvPicPr>
          <p:cNvPr id="2050" name="Picture 2" descr="http://www.mememaker.net/static/images/templates/3005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5971" y="3008353"/>
            <a:ext cx="3535756" cy="3124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ular Callout 6"/>
          <p:cNvSpPr/>
          <p:nvPr/>
        </p:nvSpPr>
        <p:spPr>
          <a:xfrm>
            <a:off x="4647094" y="2691064"/>
            <a:ext cx="3001618" cy="834887"/>
          </a:xfrm>
          <a:prstGeom prst="wedgeRectCallout">
            <a:avLst>
              <a:gd name="adj1" fmla="val 91607"/>
              <a:gd name="adj2" fmla="val 4941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I’ve just finished the </a:t>
            </a:r>
            <a:r>
              <a:rPr lang="en-US" dirty="0" err="1" smtClean="0"/>
              <a:t>ViewModel</a:t>
            </a:r>
            <a:r>
              <a:rPr lang="en-US" dirty="0" smtClean="0"/>
              <a:t> for login page!</a:t>
            </a:r>
            <a:endParaRPr lang="en-US" dirty="0"/>
          </a:p>
        </p:txBody>
      </p:sp>
      <p:sp>
        <p:nvSpPr>
          <p:cNvPr id="13" name="Rectangular Callout 12"/>
          <p:cNvSpPr/>
          <p:nvPr/>
        </p:nvSpPr>
        <p:spPr>
          <a:xfrm>
            <a:off x="4647094" y="3745907"/>
            <a:ext cx="3001618" cy="1510748"/>
          </a:xfrm>
          <a:prstGeom prst="wedgeRectCallout">
            <a:avLst>
              <a:gd name="adj1" fmla="val 62078"/>
              <a:gd name="adj2" fmla="val -4354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Cool. I’ve updated the layout. Now there is </a:t>
            </a:r>
            <a:r>
              <a:rPr lang="en-US" b="1" dirty="0" smtClean="0"/>
              <a:t>&lt;button&gt; </a:t>
            </a:r>
            <a:r>
              <a:rPr lang="en-US" dirty="0" smtClean="0"/>
              <a:t>instead of </a:t>
            </a:r>
            <a:r>
              <a:rPr lang="en-US" b="1" dirty="0" smtClean="0"/>
              <a:t>&lt;a&gt;</a:t>
            </a:r>
            <a:r>
              <a:rPr lang="en-US" dirty="0" smtClean="0"/>
              <a:t>, and </a:t>
            </a:r>
            <a:r>
              <a:rPr lang="en-US" b="1" dirty="0" smtClean="0"/>
              <a:t>&lt;p</a:t>
            </a:r>
            <a:r>
              <a:rPr lang="en-US" b="1" dirty="0"/>
              <a:t>&gt;</a:t>
            </a:r>
            <a:r>
              <a:rPr lang="en-US" dirty="0"/>
              <a:t> instead of </a:t>
            </a:r>
            <a:r>
              <a:rPr lang="en-US" b="1" dirty="0"/>
              <a:t>&lt;div</a:t>
            </a:r>
            <a:r>
              <a:rPr lang="en-US" b="1" dirty="0" smtClean="0"/>
              <a:t>&gt;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8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MVVM</a:t>
            </a:r>
            <a:br>
              <a:rPr lang="en-US" dirty="0" smtClean="0"/>
            </a:br>
            <a:r>
              <a:rPr lang="en-US" dirty="0" smtClean="0"/>
              <a:t>so far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dirty="0" smtClean="0"/>
              <a:t>The facts:</a:t>
            </a:r>
          </a:p>
          <a:p>
            <a:r>
              <a:rPr lang="en-US" b="1" dirty="0" smtClean="0"/>
              <a:t>EASY</a:t>
            </a:r>
            <a:r>
              <a:rPr lang="en-US" dirty="0" smtClean="0"/>
              <a:t>: </a:t>
            </a:r>
            <a:r>
              <a:rPr lang="en-US" dirty="0" err="1" smtClean="0"/>
              <a:t>ViewModel</a:t>
            </a:r>
            <a:r>
              <a:rPr lang="en-US" dirty="0" smtClean="0"/>
              <a:t> - objects, properties, functions </a:t>
            </a:r>
          </a:p>
          <a:p>
            <a:r>
              <a:rPr lang="en-US" b="1" dirty="0" smtClean="0"/>
              <a:t>!EASY:</a:t>
            </a:r>
            <a:r>
              <a:rPr lang="en-US" dirty="0" smtClean="0"/>
              <a:t> Universal </a:t>
            </a:r>
            <a:r>
              <a:rPr lang="en-US" dirty="0" err="1" smtClean="0"/>
              <a:t>ViewModel</a:t>
            </a:r>
            <a:r>
              <a:rPr lang="en-US" dirty="0" smtClean="0"/>
              <a:t>-View binding mechanism</a:t>
            </a:r>
            <a:br>
              <a:rPr lang="en-US" dirty="0" smtClean="0"/>
            </a:b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 solution: </a:t>
            </a:r>
            <a:r>
              <a:rPr lang="en-US" b="1" dirty="0" err="1" smtClean="0"/>
              <a:t>knockoutjs</a:t>
            </a:r>
            <a:endParaRPr lang="en-US" b="1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MIT </a:t>
            </a:r>
            <a:r>
              <a:rPr lang="en-US" dirty="0" err="1"/>
              <a:t>licence</a:t>
            </a:r>
            <a:endParaRPr lang="en-US" dirty="0"/>
          </a:p>
          <a:p>
            <a:r>
              <a:rPr lang="en-US" dirty="0"/>
              <a:t>no 3rd-party dependencies</a:t>
            </a:r>
          </a:p>
          <a:p>
            <a:r>
              <a:rPr lang="en-US" dirty="0"/>
              <a:t>~46kb size</a:t>
            </a:r>
          </a:p>
          <a:p>
            <a:r>
              <a:rPr lang="en-US" dirty="0"/>
              <a:t>supports even IE6+</a:t>
            </a:r>
          </a:p>
          <a:p>
            <a:r>
              <a:rPr lang="en-US" sz="3200" dirty="0">
                <a:solidFill>
                  <a:srgbClr val="FF0000"/>
                </a:solidFill>
              </a:rPr>
              <a:t>BINDINGS!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b="1" dirty="0" smtClean="0"/>
          </a:p>
        </p:txBody>
      </p:sp>
      <p:pic>
        <p:nvPicPr>
          <p:cNvPr id="6" name="Picture 4" descr="http://www.nipunasilva.com/blog/wp-content/uploads/2013/01/knockoutjs_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663" y="2440724"/>
            <a:ext cx="2497805" cy="876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711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BINDING PATTERN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US" dirty="0" smtClean="0"/>
              <a:t>Pattern: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i="1" dirty="0" err="1" smtClean="0"/>
              <a:t>bindingName</a:t>
            </a:r>
            <a:r>
              <a:rPr lang="en-US" i="1" dirty="0" smtClean="0"/>
              <a:t> </a:t>
            </a:r>
            <a:r>
              <a:rPr lang="en-US" dirty="0" smtClean="0"/>
              <a:t>- self-explanatory</a:t>
            </a:r>
          </a:p>
          <a:p>
            <a:endParaRPr lang="en-US" i="1" dirty="0" smtClean="0"/>
          </a:p>
          <a:p>
            <a:r>
              <a:rPr lang="en-US" i="1" dirty="0" smtClean="0"/>
              <a:t>expression</a:t>
            </a:r>
            <a:r>
              <a:rPr lang="en-US" dirty="0" smtClean="0"/>
              <a:t> - name of the observable property:</a:t>
            </a:r>
            <a:endParaRPr lang="en-US" i="1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i="1" dirty="0" smtClean="0"/>
          </a:p>
          <a:p>
            <a:r>
              <a:rPr lang="en-US" i="1" dirty="0" smtClean="0"/>
              <a:t>expression</a:t>
            </a:r>
            <a:r>
              <a:rPr lang="en-US" dirty="0" smtClean="0"/>
              <a:t> - expression rooted in the </a:t>
            </a:r>
            <a:r>
              <a:rPr lang="en-US" dirty="0" err="1" smtClean="0"/>
              <a:t>komodel</a:t>
            </a:r>
            <a:r>
              <a:rPr lang="en-US" dirty="0" smtClean="0"/>
              <a:t>:</a:t>
            </a:r>
            <a:endParaRPr lang="en-US" i="1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1"/>
            <a:endParaRPr lang="en-US" i="1" dirty="0"/>
          </a:p>
        </p:txBody>
      </p:sp>
      <p:sp>
        <p:nvSpPr>
          <p:cNvPr id="13" name="Rounded Rectangle 12"/>
          <p:cNvSpPr/>
          <p:nvPr/>
        </p:nvSpPr>
        <p:spPr>
          <a:xfrm>
            <a:off x="3869267" y="1392969"/>
            <a:ext cx="7844678" cy="696335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rgbClr val="808080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&lt;</a:t>
            </a:r>
            <a:r>
              <a:rPr lang="en-US" sz="2000" dirty="0" smtClean="0">
                <a:solidFill>
                  <a:srgbClr val="569CD6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span</a:t>
            </a:r>
            <a:r>
              <a:rPr lang="en-US" sz="2000" dirty="0" smtClean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 smtClean="0">
                <a:solidFill>
                  <a:srgbClr val="9CDCFE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data-bind</a:t>
            </a:r>
            <a:r>
              <a:rPr lang="en-US" sz="2000" dirty="0" smtClean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=</a:t>
            </a:r>
            <a:r>
              <a:rPr lang="en-US" sz="2000" dirty="0" smtClean="0">
                <a:solidFill>
                  <a:srgbClr val="C8C8C8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"</a:t>
            </a:r>
            <a:r>
              <a:rPr lang="en-US" sz="2000" i="1" dirty="0" err="1" smtClean="0">
                <a:solidFill>
                  <a:srgbClr val="C8C8C8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bindingName</a:t>
            </a:r>
            <a:r>
              <a:rPr lang="en-US" sz="2000" dirty="0" smtClean="0">
                <a:solidFill>
                  <a:srgbClr val="C8C8C8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: </a:t>
            </a:r>
            <a:r>
              <a:rPr lang="en-US" sz="2000" i="1" dirty="0" smtClean="0">
                <a:solidFill>
                  <a:srgbClr val="C8C8C8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expression</a:t>
            </a:r>
            <a:r>
              <a:rPr lang="en-US" sz="2000" dirty="0" smtClean="0">
                <a:solidFill>
                  <a:srgbClr val="C8C8C8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"</a:t>
            </a:r>
            <a:r>
              <a:rPr lang="en-US" sz="2000" dirty="0" smtClean="0">
                <a:solidFill>
                  <a:srgbClr val="808080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&gt;&lt;/</a:t>
            </a:r>
            <a:r>
              <a:rPr lang="en-US" sz="2000" dirty="0">
                <a:solidFill>
                  <a:srgbClr val="569CD6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a</a:t>
            </a:r>
            <a:r>
              <a:rPr lang="en-US" sz="2000" dirty="0">
                <a:solidFill>
                  <a:srgbClr val="808080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&gt;</a:t>
            </a:r>
            <a:endParaRPr lang="en-US" sz="2000" dirty="0">
              <a:solidFill>
                <a:srgbClr val="DCDCDC"/>
              </a:solidFill>
              <a:highlight>
                <a:srgbClr val="1E1E1E"/>
              </a:highlight>
              <a:latin typeface="Consolas" panose="020B0609020204030204" pitchFamily="49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869267" y="3362852"/>
            <a:ext cx="7844677" cy="696335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rgbClr val="808080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&lt;</a:t>
            </a:r>
            <a:r>
              <a:rPr lang="en-US" sz="2000" dirty="0" smtClean="0">
                <a:solidFill>
                  <a:srgbClr val="569CD6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span</a:t>
            </a:r>
            <a:r>
              <a:rPr lang="en-US" sz="2000" dirty="0" smtClean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 smtClean="0">
                <a:solidFill>
                  <a:srgbClr val="9CDCFE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data-bind</a:t>
            </a:r>
            <a:r>
              <a:rPr lang="en-US" sz="2000" dirty="0" smtClean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=</a:t>
            </a:r>
            <a:r>
              <a:rPr lang="en-US" sz="2000" dirty="0" smtClean="0">
                <a:solidFill>
                  <a:srgbClr val="C8C8C8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"text: Name"</a:t>
            </a:r>
            <a:r>
              <a:rPr lang="en-US" sz="2000" dirty="0" smtClean="0">
                <a:solidFill>
                  <a:srgbClr val="808080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&gt;&lt;/</a:t>
            </a:r>
            <a:r>
              <a:rPr lang="en-US" sz="2000" dirty="0">
                <a:solidFill>
                  <a:srgbClr val="569CD6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a</a:t>
            </a:r>
            <a:r>
              <a:rPr lang="en-US" sz="2000" dirty="0">
                <a:solidFill>
                  <a:srgbClr val="808080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&gt;</a:t>
            </a:r>
            <a:endParaRPr lang="en-US" sz="2000" dirty="0">
              <a:solidFill>
                <a:srgbClr val="DCDCDC"/>
              </a:solidFill>
              <a:highlight>
                <a:srgbClr val="1E1E1E"/>
              </a:highlight>
              <a:latin typeface="Consolas" panose="020B0609020204030204" pitchFamily="49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869267" y="5028685"/>
            <a:ext cx="7844676" cy="696335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rgbClr val="808080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&lt;</a:t>
            </a:r>
            <a:r>
              <a:rPr lang="en-US" sz="2000" dirty="0" smtClean="0">
                <a:solidFill>
                  <a:srgbClr val="569CD6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span</a:t>
            </a:r>
            <a:r>
              <a:rPr lang="en-US" sz="2000" dirty="0" smtClean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 smtClean="0">
                <a:solidFill>
                  <a:srgbClr val="9CDCFE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data-bind</a:t>
            </a:r>
            <a:r>
              <a:rPr lang="en-US" sz="2000" dirty="0" smtClean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=</a:t>
            </a:r>
            <a:r>
              <a:rPr lang="en-US" sz="2000" dirty="0" smtClean="0">
                <a:solidFill>
                  <a:srgbClr val="C8C8C8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"text: Name().length"</a:t>
            </a:r>
            <a:r>
              <a:rPr lang="en-US" sz="2000" dirty="0" smtClean="0">
                <a:solidFill>
                  <a:srgbClr val="808080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&gt;&lt;/</a:t>
            </a:r>
            <a:r>
              <a:rPr lang="en-US" sz="2000" dirty="0">
                <a:solidFill>
                  <a:srgbClr val="569CD6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a</a:t>
            </a:r>
            <a:r>
              <a:rPr lang="en-US" sz="2000" dirty="0">
                <a:solidFill>
                  <a:srgbClr val="808080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&gt;</a:t>
            </a:r>
            <a:endParaRPr lang="en-US" sz="2000" dirty="0">
              <a:solidFill>
                <a:srgbClr val="DCDCDC"/>
              </a:solidFill>
              <a:highlight>
                <a:srgbClr val="1E1E1E"/>
              </a:highlight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53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17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t"/>
          <a:lstStyle/>
          <a:p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Knock</a:t>
            </a:r>
            <a:r>
              <a:rPr lang="en-US" dirty="0" smtClean="0"/>
              <a:t> the </a:t>
            </a:r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jQuery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out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100015" y="2356701"/>
            <a:ext cx="7315200" cy="3227945"/>
          </a:xfrm>
        </p:spPr>
        <p:txBody>
          <a:bodyPr>
            <a:normAutofit/>
          </a:bodyPr>
          <a:lstStyle/>
          <a:p>
            <a:pPr marL="457200" indent="-457200">
              <a:buClrTx/>
              <a:buFont typeface="+mj-lt"/>
              <a:buAutoNum type="arabicPeriod"/>
            </a:pPr>
            <a:r>
              <a:rPr lang="en-US" dirty="0" err="1"/>
              <a:t>jquery</a:t>
            </a:r>
            <a:r>
              <a:rPr lang="en-US" dirty="0"/>
              <a:t> – what is all about?</a:t>
            </a:r>
          </a:p>
          <a:p>
            <a:pPr marL="457200" indent="-457200">
              <a:buClrTx/>
              <a:buFont typeface="+mj-lt"/>
              <a:buAutoNum type="arabicPeriod"/>
            </a:pPr>
            <a:r>
              <a:rPr lang="en-US" dirty="0" err="1"/>
              <a:t>knockoutjs</a:t>
            </a:r>
            <a:r>
              <a:rPr lang="en-US" dirty="0"/>
              <a:t> – beyond the forms</a:t>
            </a:r>
          </a:p>
          <a:p>
            <a:pPr marL="457200" indent="-457200">
              <a:buClrTx/>
              <a:buFont typeface="+mj-lt"/>
              <a:buAutoNum type="arabicPeriod"/>
            </a:pPr>
            <a:r>
              <a:rPr lang="en-US" dirty="0" err="1"/>
              <a:t>aspnet</a:t>
            </a:r>
            <a:r>
              <a:rPr lang="en-US" dirty="0"/>
              <a:t> </a:t>
            </a:r>
            <a:r>
              <a:rPr lang="en-US" dirty="0" err="1"/>
              <a:t>mvc</a:t>
            </a:r>
            <a:r>
              <a:rPr lang="en-US" dirty="0"/>
              <a:t> – the standard approach</a:t>
            </a:r>
          </a:p>
          <a:p>
            <a:pPr marL="457200" indent="-457200">
              <a:buClrTx/>
              <a:buFont typeface="+mj-lt"/>
              <a:buAutoNum type="arabicPeriod"/>
            </a:pPr>
            <a:r>
              <a:rPr lang="en-US" dirty="0" err="1"/>
              <a:t>aspnet</a:t>
            </a:r>
            <a:r>
              <a:rPr lang="en-US" dirty="0"/>
              <a:t> </a:t>
            </a:r>
            <a:r>
              <a:rPr lang="en-US" dirty="0" err="1"/>
              <a:t>mvc</a:t>
            </a:r>
            <a:r>
              <a:rPr lang="en-US" dirty="0"/>
              <a:t> – the </a:t>
            </a:r>
            <a:r>
              <a:rPr lang="en-US" dirty="0" err="1"/>
              <a:t>mvvm</a:t>
            </a:r>
            <a:r>
              <a:rPr lang="en-US" dirty="0"/>
              <a:t> approach</a:t>
            </a:r>
          </a:p>
          <a:p>
            <a:pPr marL="457200" indent="-457200">
              <a:buClrTx/>
              <a:buFont typeface="+mj-lt"/>
              <a:buAutoNum type="arabicPeriod"/>
            </a:pPr>
            <a:r>
              <a:rPr lang="en-US" dirty="0"/>
              <a:t>spa – the </a:t>
            </a:r>
            <a:r>
              <a:rPr lang="en-US" dirty="0" smtClean="0"/>
              <a:t>goal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37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KNOCKOUT!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3966891" y="1918497"/>
            <a:ext cx="7501947" cy="3211768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>
                <a:solidFill>
                  <a:srgbClr val="569CD6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var</a:t>
            </a:r>
            <a:r>
              <a:rPr lang="en-US" sz="20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 err="1" smtClean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LoginKOModel</a:t>
            </a:r>
            <a:r>
              <a:rPr lang="en-US" sz="2000" dirty="0" smtClean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=</a:t>
            </a:r>
            <a:r>
              <a:rPr lang="en-US" sz="20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569CD6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function</a:t>
            </a:r>
            <a:r>
              <a:rPr lang="en-US" sz="20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()</a:t>
            </a:r>
            <a:r>
              <a:rPr lang="en-US" sz="20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{</a:t>
            </a:r>
            <a:endParaRPr lang="en-US" sz="2000" dirty="0">
              <a:solidFill>
                <a:srgbClr val="DCDCDC"/>
              </a:solidFill>
              <a:highlight>
                <a:srgbClr val="1E1E1E"/>
              </a:highlight>
              <a:latin typeface="Consolas" panose="020B0609020204030204" pitchFamily="49" charset="0"/>
            </a:endParaRPr>
          </a:p>
          <a:p>
            <a:r>
              <a:rPr lang="en-US" sz="20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       </a:t>
            </a:r>
            <a:r>
              <a:rPr lang="en-US" sz="2000" dirty="0" err="1">
                <a:solidFill>
                  <a:srgbClr val="569CD6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var</a:t>
            </a:r>
            <a:r>
              <a:rPr lang="en-US" sz="20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self </a:t>
            </a:r>
            <a:r>
              <a:rPr lang="en-US" sz="20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=</a:t>
            </a:r>
            <a:r>
              <a:rPr lang="en-US" sz="20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569CD6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this</a:t>
            </a:r>
            <a:r>
              <a:rPr lang="en-US" sz="20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;</a:t>
            </a:r>
            <a:endParaRPr lang="en-US" sz="2000" dirty="0">
              <a:solidFill>
                <a:srgbClr val="DCDCDC"/>
              </a:solidFill>
              <a:highlight>
                <a:srgbClr val="1E1E1E"/>
              </a:highlight>
              <a:latin typeface="Consolas" panose="020B0609020204030204" pitchFamily="49" charset="0"/>
            </a:endParaRPr>
          </a:p>
          <a:p>
            <a:r>
              <a:rPr lang="en-US" sz="20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       </a:t>
            </a:r>
            <a:r>
              <a:rPr lang="en-US" sz="2000" dirty="0" err="1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self</a:t>
            </a:r>
            <a:r>
              <a:rPr lang="en-US" sz="2000" dirty="0" err="1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.</a:t>
            </a:r>
            <a:r>
              <a:rPr lang="en-US" sz="2000" dirty="0" err="1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Name</a:t>
            </a:r>
            <a:r>
              <a:rPr lang="en-US" sz="20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=</a:t>
            </a:r>
            <a:r>
              <a:rPr lang="en-US" sz="20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ko</a:t>
            </a:r>
            <a:r>
              <a:rPr lang="en-US" sz="2000" dirty="0" err="1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.</a:t>
            </a:r>
            <a:r>
              <a:rPr lang="en-US" sz="2000" dirty="0" err="1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observable</a:t>
            </a:r>
            <a:r>
              <a:rPr lang="en-US" sz="20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(</a:t>
            </a:r>
            <a:r>
              <a:rPr lang="en-US" sz="2000" dirty="0">
                <a:solidFill>
                  <a:srgbClr val="D69D85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""</a:t>
            </a:r>
            <a:r>
              <a:rPr lang="en-US" sz="20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);</a:t>
            </a:r>
            <a:endParaRPr lang="en-US" sz="2000" dirty="0">
              <a:solidFill>
                <a:srgbClr val="DCDCDC"/>
              </a:solidFill>
              <a:highlight>
                <a:srgbClr val="1E1E1E"/>
              </a:highlight>
              <a:latin typeface="Consolas" panose="020B0609020204030204" pitchFamily="49" charset="0"/>
            </a:endParaRPr>
          </a:p>
          <a:p>
            <a:r>
              <a:rPr lang="en-US" sz="20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       </a:t>
            </a:r>
            <a:r>
              <a:rPr lang="en-US" sz="2000" dirty="0" err="1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self</a:t>
            </a:r>
            <a:r>
              <a:rPr lang="en-US" sz="2000" dirty="0" err="1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.</a:t>
            </a:r>
            <a:r>
              <a:rPr lang="en-US" sz="2000" dirty="0" err="1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RememberMe</a:t>
            </a:r>
            <a:r>
              <a:rPr lang="en-US" sz="20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=</a:t>
            </a:r>
            <a:r>
              <a:rPr lang="en-US" sz="20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ko</a:t>
            </a:r>
            <a:r>
              <a:rPr lang="en-US" sz="2000" dirty="0" err="1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.</a:t>
            </a:r>
            <a:r>
              <a:rPr lang="en-US" sz="2000" dirty="0" err="1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observable</a:t>
            </a:r>
            <a:r>
              <a:rPr lang="en-US" sz="20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(</a:t>
            </a:r>
            <a:r>
              <a:rPr lang="en-US" sz="2000" dirty="0">
                <a:solidFill>
                  <a:srgbClr val="569CD6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false</a:t>
            </a:r>
            <a:r>
              <a:rPr lang="en-US" sz="20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);</a:t>
            </a:r>
            <a:endParaRPr lang="en-US" sz="2000" dirty="0">
              <a:solidFill>
                <a:srgbClr val="DCDCDC"/>
              </a:solidFill>
              <a:highlight>
                <a:srgbClr val="1E1E1E"/>
              </a:highlight>
              <a:latin typeface="Consolas" panose="020B0609020204030204" pitchFamily="49" charset="0"/>
            </a:endParaRPr>
          </a:p>
          <a:p>
            <a:r>
              <a:rPr lang="en-US" sz="20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       </a:t>
            </a:r>
            <a:r>
              <a:rPr lang="en-US" sz="2000" dirty="0" err="1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self</a:t>
            </a:r>
            <a:r>
              <a:rPr lang="en-US" sz="2000" dirty="0" err="1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.</a:t>
            </a:r>
            <a:r>
              <a:rPr lang="en-US" sz="2000" dirty="0" err="1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LoginClicked</a:t>
            </a:r>
            <a:r>
              <a:rPr lang="en-US" sz="20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=</a:t>
            </a:r>
            <a:r>
              <a:rPr lang="en-US" sz="20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569CD6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function</a:t>
            </a:r>
            <a:r>
              <a:rPr lang="en-US" sz="20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()</a:t>
            </a:r>
            <a:r>
              <a:rPr lang="en-US" sz="20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{</a:t>
            </a:r>
            <a:endParaRPr lang="en-US" sz="2000" dirty="0">
              <a:solidFill>
                <a:srgbClr val="DCDCDC"/>
              </a:solidFill>
              <a:highlight>
                <a:srgbClr val="1E1E1E"/>
              </a:highlight>
              <a:latin typeface="Consolas" panose="020B0609020204030204" pitchFamily="49" charset="0"/>
            </a:endParaRPr>
          </a:p>
          <a:p>
            <a:r>
              <a:rPr lang="en-US" sz="20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           </a:t>
            </a:r>
            <a:r>
              <a:rPr lang="en-US" sz="2000" dirty="0">
                <a:solidFill>
                  <a:srgbClr val="57A64A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/* </a:t>
            </a:r>
            <a:r>
              <a:rPr lang="en-US" sz="2000" dirty="0" err="1">
                <a:solidFill>
                  <a:srgbClr val="57A64A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ajax</a:t>
            </a:r>
            <a:r>
              <a:rPr lang="en-US" sz="2000" dirty="0">
                <a:solidFill>
                  <a:srgbClr val="57A64A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calls */</a:t>
            </a:r>
            <a:endParaRPr lang="en-US" sz="2000" dirty="0">
              <a:solidFill>
                <a:srgbClr val="DCDCDC"/>
              </a:solidFill>
              <a:highlight>
                <a:srgbClr val="1E1E1E"/>
              </a:highlight>
              <a:latin typeface="Consolas" panose="020B0609020204030204" pitchFamily="49" charset="0"/>
            </a:endParaRPr>
          </a:p>
          <a:p>
            <a:r>
              <a:rPr lang="en-US" sz="20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       </a:t>
            </a:r>
            <a:r>
              <a:rPr lang="en-US" sz="20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};</a:t>
            </a:r>
            <a:endParaRPr lang="en-US" sz="2000" dirty="0">
              <a:solidFill>
                <a:srgbClr val="DCDCDC"/>
              </a:solidFill>
              <a:highlight>
                <a:srgbClr val="1E1E1E"/>
              </a:highlight>
              <a:latin typeface="Consolas" panose="020B0609020204030204" pitchFamily="49" charset="0"/>
            </a:endParaRPr>
          </a:p>
          <a:p>
            <a:r>
              <a:rPr lang="en-US" sz="20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   </a:t>
            </a:r>
            <a:r>
              <a:rPr lang="en-US" sz="20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};</a:t>
            </a:r>
            <a:endParaRPr lang="en-US" sz="2000" dirty="0">
              <a:solidFill>
                <a:srgbClr val="DCDCDC"/>
              </a:solidFill>
              <a:highlight>
                <a:srgbClr val="1E1E1E"/>
              </a:highlight>
              <a:latin typeface="Consolas" panose="020B0609020204030204" pitchFamily="49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67157" y="808021"/>
            <a:ext cx="32935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komodel</a:t>
            </a:r>
            <a:r>
              <a:rPr lang="en-US" dirty="0" smtClean="0"/>
              <a:t> = knockout view-model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72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KNOCKOUT!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3967157" y="1123837"/>
            <a:ext cx="7746788" cy="481495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808080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569CD6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div</a:t>
            </a:r>
            <a:r>
              <a:rPr lang="en-US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9CDCFE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id</a:t>
            </a:r>
            <a:r>
              <a:rPr lang="en-US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=</a:t>
            </a:r>
            <a:r>
              <a:rPr lang="en-US" dirty="0">
                <a:solidFill>
                  <a:srgbClr val="C8C8C8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"</a:t>
            </a:r>
            <a:r>
              <a:rPr lang="en-US" dirty="0" err="1">
                <a:solidFill>
                  <a:srgbClr val="C8C8C8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superForm</a:t>
            </a:r>
            <a:r>
              <a:rPr lang="en-US" dirty="0">
                <a:solidFill>
                  <a:srgbClr val="C8C8C8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808080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&gt;</a:t>
            </a:r>
            <a:endParaRPr lang="en-US" dirty="0">
              <a:solidFill>
                <a:srgbClr val="DCDCDC"/>
              </a:solidFill>
              <a:highlight>
                <a:srgbClr val="1E1E1E"/>
              </a:highlight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808080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569CD6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div</a:t>
            </a:r>
            <a:r>
              <a:rPr lang="en-US" dirty="0">
                <a:solidFill>
                  <a:srgbClr val="808080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&gt;</a:t>
            </a:r>
            <a:endParaRPr lang="en-US" dirty="0">
              <a:solidFill>
                <a:srgbClr val="DCDCDC"/>
              </a:solidFill>
              <a:highlight>
                <a:srgbClr val="1E1E1E"/>
              </a:highlight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       </a:t>
            </a:r>
            <a:r>
              <a:rPr lang="en-US" dirty="0">
                <a:solidFill>
                  <a:srgbClr val="808080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569CD6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span</a:t>
            </a:r>
            <a:r>
              <a:rPr lang="en-US" dirty="0">
                <a:solidFill>
                  <a:srgbClr val="808080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&gt;</a:t>
            </a:r>
            <a:r>
              <a:rPr lang="en-US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Name:</a:t>
            </a:r>
            <a:r>
              <a:rPr lang="en-US" dirty="0">
                <a:solidFill>
                  <a:srgbClr val="808080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&lt;/</a:t>
            </a:r>
            <a:r>
              <a:rPr lang="en-US" dirty="0">
                <a:solidFill>
                  <a:srgbClr val="569CD6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span</a:t>
            </a:r>
            <a:r>
              <a:rPr lang="en-US" dirty="0">
                <a:solidFill>
                  <a:srgbClr val="808080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&gt;</a:t>
            </a:r>
            <a:endParaRPr lang="en-US" dirty="0">
              <a:solidFill>
                <a:srgbClr val="DCDCDC"/>
              </a:solidFill>
              <a:highlight>
                <a:srgbClr val="1E1E1E"/>
              </a:highlight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       </a:t>
            </a:r>
            <a:r>
              <a:rPr lang="en-US" dirty="0">
                <a:solidFill>
                  <a:srgbClr val="808080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569CD6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input</a:t>
            </a:r>
            <a:r>
              <a:rPr lang="en-US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9CDCFE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type</a:t>
            </a:r>
            <a:r>
              <a:rPr lang="en-US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=</a:t>
            </a:r>
            <a:r>
              <a:rPr lang="en-US" dirty="0">
                <a:solidFill>
                  <a:srgbClr val="C8C8C8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"text"</a:t>
            </a:r>
            <a:r>
              <a:rPr lang="en-US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9CDCFE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data-bind</a:t>
            </a:r>
            <a:r>
              <a:rPr lang="en-US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=</a:t>
            </a:r>
            <a:r>
              <a:rPr lang="en-US" dirty="0">
                <a:solidFill>
                  <a:srgbClr val="C8C8C8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"value: Name"</a:t>
            </a:r>
            <a:r>
              <a:rPr lang="en-US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808080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/&gt;</a:t>
            </a:r>
            <a:endParaRPr lang="en-US" dirty="0">
              <a:solidFill>
                <a:srgbClr val="DCDCDC"/>
              </a:solidFill>
              <a:highlight>
                <a:srgbClr val="1E1E1E"/>
              </a:highlight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808080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&lt;/</a:t>
            </a:r>
            <a:r>
              <a:rPr lang="en-US" dirty="0">
                <a:solidFill>
                  <a:srgbClr val="569CD6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div</a:t>
            </a:r>
            <a:r>
              <a:rPr lang="en-US" dirty="0">
                <a:solidFill>
                  <a:srgbClr val="808080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&gt;</a:t>
            </a:r>
            <a:endParaRPr lang="en-US" dirty="0">
              <a:solidFill>
                <a:srgbClr val="DCDCDC"/>
              </a:solidFill>
              <a:highlight>
                <a:srgbClr val="1E1E1E"/>
              </a:highlight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808080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569CD6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div</a:t>
            </a:r>
            <a:r>
              <a:rPr lang="en-US" dirty="0">
                <a:solidFill>
                  <a:srgbClr val="808080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&gt;</a:t>
            </a:r>
            <a:endParaRPr lang="en-US" dirty="0">
              <a:solidFill>
                <a:srgbClr val="DCDCDC"/>
              </a:solidFill>
              <a:highlight>
                <a:srgbClr val="1E1E1E"/>
              </a:highlight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       </a:t>
            </a:r>
            <a:r>
              <a:rPr lang="en-US" dirty="0">
                <a:solidFill>
                  <a:srgbClr val="808080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569CD6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span</a:t>
            </a:r>
            <a:r>
              <a:rPr lang="en-US" dirty="0">
                <a:solidFill>
                  <a:srgbClr val="808080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&gt;</a:t>
            </a:r>
            <a:r>
              <a:rPr lang="en-US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Remember me:</a:t>
            </a:r>
            <a:r>
              <a:rPr lang="en-US" dirty="0">
                <a:solidFill>
                  <a:srgbClr val="808080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&lt;/</a:t>
            </a:r>
            <a:r>
              <a:rPr lang="en-US" dirty="0">
                <a:solidFill>
                  <a:srgbClr val="569CD6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span</a:t>
            </a:r>
            <a:r>
              <a:rPr lang="en-US" dirty="0">
                <a:solidFill>
                  <a:srgbClr val="808080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&gt;</a:t>
            </a:r>
            <a:endParaRPr lang="en-US" dirty="0">
              <a:solidFill>
                <a:srgbClr val="DCDCDC"/>
              </a:solidFill>
              <a:highlight>
                <a:srgbClr val="1E1E1E"/>
              </a:highlight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       </a:t>
            </a:r>
            <a:r>
              <a:rPr lang="en-US" dirty="0">
                <a:solidFill>
                  <a:srgbClr val="808080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569CD6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input</a:t>
            </a:r>
            <a:r>
              <a:rPr lang="en-US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9CDCFE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type</a:t>
            </a:r>
            <a:r>
              <a:rPr lang="en-US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=</a:t>
            </a:r>
            <a:r>
              <a:rPr lang="en-US" dirty="0">
                <a:solidFill>
                  <a:srgbClr val="C8C8C8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"checkbox"</a:t>
            </a:r>
            <a:r>
              <a:rPr lang="en-US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endParaRPr lang="en-US" dirty="0" smtClean="0">
              <a:solidFill>
                <a:srgbClr val="DCDCDC"/>
              </a:solidFill>
              <a:highlight>
                <a:srgbClr val="1E1E1E"/>
              </a:highlight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	</a:t>
            </a:r>
            <a:r>
              <a:rPr lang="en-US" dirty="0" smtClean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		</a:t>
            </a:r>
            <a:r>
              <a:rPr lang="en-US" dirty="0" smtClean="0">
                <a:solidFill>
                  <a:srgbClr val="9CDCFE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data-bind</a:t>
            </a:r>
            <a:r>
              <a:rPr lang="en-US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=</a:t>
            </a:r>
            <a:r>
              <a:rPr lang="en-US" dirty="0">
                <a:solidFill>
                  <a:srgbClr val="C8C8C8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"checked: </a:t>
            </a:r>
            <a:r>
              <a:rPr lang="en-US" dirty="0" err="1">
                <a:solidFill>
                  <a:srgbClr val="C8C8C8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RememberMe</a:t>
            </a:r>
            <a:r>
              <a:rPr lang="en-US" dirty="0">
                <a:solidFill>
                  <a:srgbClr val="C8C8C8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808080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/&gt;</a:t>
            </a:r>
            <a:endParaRPr lang="en-US" dirty="0">
              <a:solidFill>
                <a:srgbClr val="DCDCDC"/>
              </a:solidFill>
              <a:highlight>
                <a:srgbClr val="1E1E1E"/>
              </a:highlight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808080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&lt;/</a:t>
            </a:r>
            <a:r>
              <a:rPr lang="en-US" dirty="0">
                <a:solidFill>
                  <a:srgbClr val="569CD6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div</a:t>
            </a:r>
            <a:r>
              <a:rPr lang="en-US" dirty="0">
                <a:solidFill>
                  <a:srgbClr val="808080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&gt;</a:t>
            </a:r>
            <a:endParaRPr lang="en-US" dirty="0">
              <a:solidFill>
                <a:srgbClr val="DCDCDC"/>
              </a:solidFill>
              <a:highlight>
                <a:srgbClr val="1E1E1E"/>
              </a:highlight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808080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569CD6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div</a:t>
            </a:r>
            <a:r>
              <a:rPr lang="en-US" dirty="0">
                <a:solidFill>
                  <a:srgbClr val="808080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&gt;</a:t>
            </a:r>
            <a:endParaRPr lang="en-US" dirty="0">
              <a:solidFill>
                <a:srgbClr val="DCDCDC"/>
              </a:solidFill>
              <a:highlight>
                <a:srgbClr val="1E1E1E"/>
              </a:highlight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       </a:t>
            </a:r>
            <a:r>
              <a:rPr lang="en-US" dirty="0">
                <a:solidFill>
                  <a:srgbClr val="808080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569CD6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a</a:t>
            </a:r>
            <a:r>
              <a:rPr lang="en-US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9CDCFE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href</a:t>
            </a:r>
            <a:r>
              <a:rPr lang="en-US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=</a:t>
            </a:r>
            <a:r>
              <a:rPr lang="en-US" dirty="0">
                <a:solidFill>
                  <a:srgbClr val="C8C8C8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"</a:t>
            </a:r>
            <a:r>
              <a:rPr lang="en-US" dirty="0" err="1">
                <a:solidFill>
                  <a:srgbClr val="C8C8C8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javascript:void</a:t>
            </a:r>
            <a:r>
              <a:rPr lang="en-US" dirty="0">
                <a:solidFill>
                  <a:srgbClr val="C8C8C8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(0)"</a:t>
            </a:r>
            <a:r>
              <a:rPr lang="en-US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endParaRPr lang="en-US" dirty="0" smtClean="0">
              <a:solidFill>
                <a:srgbClr val="DCDCDC"/>
              </a:solidFill>
              <a:highlight>
                <a:srgbClr val="1E1E1E"/>
              </a:highlight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	</a:t>
            </a:r>
            <a:r>
              <a:rPr lang="en-US" dirty="0" smtClean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		</a:t>
            </a:r>
            <a:r>
              <a:rPr lang="en-US" dirty="0" smtClean="0">
                <a:solidFill>
                  <a:srgbClr val="9CDCFE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data-bind</a:t>
            </a:r>
            <a:r>
              <a:rPr lang="en-US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=</a:t>
            </a:r>
            <a:r>
              <a:rPr lang="en-US" dirty="0">
                <a:solidFill>
                  <a:srgbClr val="C8C8C8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"click: </a:t>
            </a:r>
            <a:r>
              <a:rPr lang="en-US" dirty="0" err="1">
                <a:solidFill>
                  <a:srgbClr val="C8C8C8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LoginClicked</a:t>
            </a:r>
            <a:r>
              <a:rPr lang="en-US" dirty="0">
                <a:solidFill>
                  <a:srgbClr val="C8C8C8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808080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&gt;</a:t>
            </a:r>
            <a:r>
              <a:rPr lang="en-US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Login!</a:t>
            </a:r>
            <a:r>
              <a:rPr lang="en-US" dirty="0">
                <a:solidFill>
                  <a:srgbClr val="808080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&lt;/</a:t>
            </a:r>
            <a:r>
              <a:rPr lang="en-US" dirty="0">
                <a:solidFill>
                  <a:srgbClr val="569CD6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a</a:t>
            </a:r>
            <a:r>
              <a:rPr lang="en-US" dirty="0">
                <a:solidFill>
                  <a:srgbClr val="808080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&gt;</a:t>
            </a:r>
            <a:endParaRPr lang="en-US" dirty="0">
              <a:solidFill>
                <a:srgbClr val="DCDCDC"/>
              </a:solidFill>
              <a:highlight>
                <a:srgbClr val="1E1E1E"/>
              </a:highlight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808080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&lt;/</a:t>
            </a:r>
            <a:r>
              <a:rPr lang="en-US" dirty="0">
                <a:solidFill>
                  <a:srgbClr val="569CD6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div</a:t>
            </a:r>
            <a:r>
              <a:rPr lang="en-US" dirty="0">
                <a:solidFill>
                  <a:srgbClr val="808080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&gt;</a:t>
            </a:r>
            <a:endParaRPr lang="en-US" dirty="0">
              <a:solidFill>
                <a:srgbClr val="DCDCDC"/>
              </a:solidFill>
              <a:highlight>
                <a:srgbClr val="1E1E1E"/>
              </a:highlight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808080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&lt;/</a:t>
            </a:r>
            <a:r>
              <a:rPr lang="en-US" dirty="0">
                <a:solidFill>
                  <a:srgbClr val="569CD6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div</a:t>
            </a:r>
            <a:r>
              <a:rPr lang="en-US" dirty="0">
                <a:solidFill>
                  <a:srgbClr val="808080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&gt;</a:t>
            </a:r>
            <a:endParaRPr lang="en-US" dirty="0">
              <a:solidFill>
                <a:srgbClr val="DCDCDC"/>
              </a:solidFill>
              <a:highlight>
                <a:srgbClr val="1E1E1E"/>
              </a:highlight>
              <a:latin typeface="Consolas" panose="020B0609020204030204" pitchFamily="49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67157" y="754505"/>
            <a:ext cx="657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24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KNOCKOUT!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US" dirty="0" smtClean="0"/>
              <a:t>Usage: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9" name="Rounded Rectangle 8"/>
          <p:cNvSpPr/>
          <p:nvPr/>
        </p:nvSpPr>
        <p:spPr>
          <a:xfrm>
            <a:off x="3967157" y="1303790"/>
            <a:ext cx="6715062" cy="1496273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>
                <a:solidFill>
                  <a:srgbClr val="569CD6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var</a:t>
            </a:r>
            <a:r>
              <a:rPr lang="en-US" sz="20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 err="1" smtClean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loginKOModel</a:t>
            </a:r>
            <a:r>
              <a:rPr lang="en-US" sz="2000" dirty="0" smtClean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=</a:t>
            </a:r>
            <a:r>
              <a:rPr lang="en-US" sz="20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569CD6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new</a:t>
            </a:r>
            <a:r>
              <a:rPr lang="en-US" sz="20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 err="1" smtClean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LoginKOModel</a:t>
            </a:r>
            <a:r>
              <a:rPr lang="en-US" sz="20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();</a:t>
            </a:r>
            <a:endParaRPr lang="en-US" sz="2000" dirty="0">
              <a:solidFill>
                <a:srgbClr val="DCDCDC"/>
              </a:solidFill>
              <a:highlight>
                <a:srgbClr val="1E1E1E"/>
              </a:highlight>
              <a:latin typeface="Consolas" panose="020B0609020204030204" pitchFamily="49" charset="0"/>
            </a:endParaRPr>
          </a:p>
          <a:p>
            <a:r>
              <a:rPr lang="en-US" sz="2000" dirty="0" err="1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loginKOModel</a:t>
            </a:r>
            <a:r>
              <a:rPr lang="en-US" sz="2000" dirty="0" err="1" smtClean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.</a:t>
            </a:r>
            <a:r>
              <a:rPr lang="en-US" sz="2000" dirty="0" err="1" smtClean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Name</a:t>
            </a:r>
            <a:r>
              <a:rPr lang="en-US" sz="20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(</a:t>
            </a:r>
            <a:r>
              <a:rPr lang="en-US" sz="2000" dirty="0">
                <a:solidFill>
                  <a:srgbClr val="D69D85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'Bartosz'</a:t>
            </a:r>
            <a:r>
              <a:rPr lang="en-US" sz="20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);</a:t>
            </a:r>
            <a:r>
              <a:rPr lang="en-US" sz="20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57A64A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// set</a:t>
            </a:r>
            <a:endParaRPr lang="en-US" sz="2000" dirty="0">
              <a:solidFill>
                <a:srgbClr val="DCDCDC"/>
              </a:solidFill>
              <a:highlight>
                <a:srgbClr val="1E1E1E"/>
              </a:highlight>
              <a:latin typeface="Consolas" panose="020B0609020204030204" pitchFamily="49" charset="0"/>
            </a:endParaRPr>
          </a:p>
          <a:p>
            <a:r>
              <a:rPr lang="en-US" sz="2000" dirty="0" err="1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loginKOModel</a:t>
            </a:r>
            <a:r>
              <a:rPr lang="en-US" sz="2000" dirty="0" err="1" smtClean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.</a:t>
            </a:r>
            <a:r>
              <a:rPr lang="en-US" sz="2000" dirty="0" err="1" smtClean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RememberMe</a:t>
            </a:r>
            <a:r>
              <a:rPr lang="en-US" sz="2000" dirty="0" smtClean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(</a:t>
            </a:r>
            <a:r>
              <a:rPr lang="en-US" sz="2000" dirty="0" smtClean="0">
                <a:solidFill>
                  <a:srgbClr val="569CD6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true</a:t>
            </a:r>
            <a:r>
              <a:rPr lang="en-US" sz="20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);</a:t>
            </a:r>
            <a:r>
              <a:rPr lang="en-US" sz="20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57A64A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// </a:t>
            </a:r>
            <a:r>
              <a:rPr lang="en-US" sz="2000" dirty="0" smtClean="0">
                <a:solidFill>
                  <a:srgbClr val="57A64A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set</a:t>
            </a:r>
          </a:p>
          <a:p>
            <a:r>
              <a:rPr lang="en-US" sz="2000" dirty="0" err="1">
                <a:solidFill>
                  <a:srgbClr val="569CD6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var</a:t>
            </a:r>
            <a:r>
              <a:rPr lang="en-US" sz="20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name </a:t>
            </a:r>
            <a:r>
              <a:rPr lang="en-US" sz="20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=</a:t>
            </a:r>
            <a:r>
              <a:rPr lang="en-US" sz="20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 err="1" smtClean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loginKOModel</a:t>
            </a:r>
            <a:r>
              <a:rPr lang="en-US" sz="2000" dirty="0" err="1" smtClean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.</a:t>
            </a:r>
            <a:r>
              <a:rPr lang="en-US" sz="2000" dirty="0" err="1" smtClean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Name</a:t>
            </a:r>
            <a:r>
              <a:rPr lang="en-US" sz="20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();</a:t>
            </a:r>
            <a:r>
              <a:rPr lang="en-US" sz="20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57A64A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// </a:t>
            </a:r>
            <a:r>
              <a:rPr lang="en-US" sz="2000" dirty="0" smtClean="0">
                <a:solidFill>
                  <a:srgbClr val="57A64A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read</a:t>
            </a:r>
            <a:endParaRPr lang="en-US" sz="2000" dirty="0">
              <a:solidFill>
                <a:srgbClr val="DCDCDC"/>
              </a:solidFill>
              <a:highlight>
                <a:srgbClr val="1E1E1E"/>
              </a:highlight>
              <a:latin typeface="Consolas" panose="020B0609020204030204" pitchFamily="49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967157" y="3349106"/>
            <a:ext cx="6715062" cy="714033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ko</a:t>
            </a:r>
            <a:r>
              <a:rPr lang="en-US" sz="2400" dirty="0" err="1" smtClean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.</a:t>
            </a:r>
            <a:r>
              <a:rPr lang="en-US" sz="2400" dirty="0" err="1" smtClean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applyBindings</a:t>
            </a:r>
            <a:r>
              <a:rPr lang="en-US" sz="2400" dirty="0" smtClean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(</a:t>
            </a:r>
            <a:r>
              <a:rPr lang="en-US" sz="2400" dirty="0" err="1" smtClean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loginKOModel</a:t>
            </a:r>
            <a:r>
              <a:rPr lang="en-US" sz="2400" dirty="0" smtClean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);</a:t>
            </a:r>
            <a:endParaRPr lang="en-US" sz="2400" dirty="0">
              <a:solidFill>
                <a:srgbClr val="DCDCDC"/>
              </a:solidFill>
              <a:highlight>
                <a:srgbClr val="1E1E1E"/>
              </a:highlight>
              <a:latin typeface="Consolas" panose="020B0609020204030204" pitchFamily="49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967157" y="4238105"/>
            <a:ext cx="6715062" cy="714033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 smtClean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ko</a:t>
            </a:r>
            <a:r>
              <a:rPr lang="en-US" dirty="0" err="1" smtClean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.</a:t>
            </a:r>
            <a:r>
              <a:rPr lang="en-US" dirty="0" err="1" smtClean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applyBindings</a:t>
            </a:r>
            <a:r>
              <a:rPr lang="en-US" dirty="0" smtClean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(</a:t>
            </a:r>
            <a:r>
              <a:rPr lang="en-US" dirty="0" err="1" smtClean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loginKOModel</a:t>
            </a:r>
            <a:r>
              <a:rPr lang="en-US" dirty="0" smtClean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, $</a:t>
            </a:r>
            <a:r>
              <a:rPr lang="en-US" dirty="0" smtClean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(</a:t>
            </a:r>
            <a:r>
              <a:rPr lang="en-US" dirty="0" smtClean="0">
                <a:solidFill>
                  <a:srgbClr val="D69D85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'#</a:t>
            </a:r>
            <a:r>
              <a:rPr lang="en-US" dirty="0" err="1" smtClean="0">
                <a:solidFill>
                  <a:srgbClr val="D69D85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superForm</a:t>
            </a:r>
            <a:r>
              <a:rPr lang="en-US" dirty="0" smtClean="0">
                <a:solidFill>
                  <a:srgbClr val="D69D85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'</a:t>
            </a:r>
            <a:r>
              <a:rPr lang="en-US" dirty="0" smtClean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)[</a:t>
            </a:r>
            <a:r>
              <a:rPr lang="en-US" dirty="0" smtClean="0">
                <a:solidFill>
                  <a:srgbClr val="B5CEA8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0</a:t>
            </a:r>
            <a:r>
              <a:rPr lang="en-US" dirty="0" smtClean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]);</a:t>
            </a:r>
            <a:endParaRPr lang="en-US" dirty="0">
              <a:solidFill>
                <a:srgbClr val="DCDCDC"/>
              </a:solidFill>
              <a:highlight>
                <a:srgbClr val="1E1E1E"/>
              </a:highlight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75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KNOCKOUT!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US" dirty="0" smtClean="0"/>
              <a:t>Real two-way binding: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6015" y="1734865"/>
            <a:ext cx="2209800" cy="866775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8351341" y="1628247"/>
            <a:ext cx="3111416" cy="77283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 smtClean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loginKOModel</a:t>
            </a:r>
            <a:r>
              <a:rPr lang="en-US" sz="2000" dirty="0" err="1" smtClean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.</a:t>
            </a:r>
            <a:r>
              <a:rPr lang="en-US" sz="2000" dirty="0" err="1" smtClean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Name</a:t>
            </a:r>
            <a:r>
              <a:rPr lang="en-US" sz="2000" dirty="0" smtClean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(); </a:t>
            </a:r>
            <a:endParaRPr lang="en-US" sz="2000" dirty="0">
              <a:solidFill>
                <a:srgbClr val="DCDCDC"/>
              </a:solidFill>
              <a:highlight>
                <a:srgbClr val="1E1E1E"/>
              </a:highlight>
              <a:latin typeface="Consolas" panose="020B0609020204030204" pitchFamily="49" charset="0"/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5690088" y="1861071"/>
            <a:ext cx="2661253" cy="307182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885118" y="1463017"/>
            <a:ext cx="1297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on changed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6015" y="3322086"/>
            <a:ext cx="2209800" cy="866775"/>
          </a:xfrm>
          <a:prstGeom prst="rect">
            <a:avLst/>
          </a:prstGeom>
        </p:spPr>
      </p:pic>
      <p:sp>
        <p:nvSpPr>
          <p:cNvPr id="14" name="Left Arrow 13"/>
          <p:cNvSpPr/>
          <p:nvPr/>
        </p:nvSpPr>
        <p:spPr>
          <a:xfrm>
            <a:off x="5690088" y="3448292"/>
            <a:ext cx="2661253" cy="307182"/>
          </a:xfrm>
          <a:prstGeom prst="lef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885118" y="2927722"/>
            <a:ext cx="764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on set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7151571" y="3215468"/>
            <a:ext cx="4311186" cy="77283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loginKOModel</a:t>
            </a:r>
            <a:r>
              <a:rPr lang="en-US" sz="2000" dirty="0" err="1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.</a:t>
            </a:r>
            <a:r>
              <a:rPr lang="en-US" sz="2000" dirty="0" err="1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Name</a:t>
            </a:r>
            <a:r>
              <a:rPr lang="en-US" sz="20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(</a:t>
            </a:r>
            <a:r>
              <a:rPr lang="en-US" sz="2000" dirty="0">
                <a:solidFill>
                  <a:srgbClr val="D69D85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'Bartosz'</a:t>
            </a:r>
            <a:r>
              <a:rPr lang="en-US" sz="20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);</a:t>
            </a:r>
            <a:endParaRPr lang="en-US" sz="2000" dirty="0">
              <a:solidFill>
                <a:srgbClr val="DCDCDC"/>
              </a:solidFill>
              <a:highlight>
                <a:srgbClr val="1E1E1E"/>
              </a:highlight>
              <a:latin typeface="Consolas" panose="020B0609020204030204" pitchFamily="49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864367" y="4708744"/>
            <a:ext cx="7320101" cy="963294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808080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&lt;</a:t>
            </a:r>
            <a:r>
              <a:rPr lang="en-US" sz="2000" dirty="0">
                <a:solidFill>
                  <a:srgbClr val="569CD6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input</a:t>
            </a:r>
            <a:r>
              <a:rPr lang="en-US" sz="20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9CDCFE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type</a:t>
            </a:r>
            <a:r>
              <a:rPr lang="en-US" sz="20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=</a:t>
            </a:r>
            <a:r>
              <a:rPr lang="en-US" sz="2000" dirty="0">
                <a:solidFill>
                  <a:srgbClr val="C8C8C8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"text"</a:t>
            </a:r>
            <a:r>
              <a:rPr lang="en-US" sz="20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9CDCFE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data-bind</a:t>
            </a:r>
            <a:r>
              <a:rPr lang="en-US" sz="20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=</a:t>
            </a:r>
            <a:r>
              <a:rPr lang="en-US" sz="2000" dirty="0">
                <a:solidFill>
                  <a:srgbClr val="C8C8C8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"value: Name, </a:t>
            </a:r>
            <a:r>
              <a:rPr lang="en-US" sz="2000" dirty="0" err="1">
                <a:solidFill>
                  <a:srgbClr val="C8C8C8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valueUpdate</a:t>
            </a:r>
            <a:r>
              <a:rPr lang="en-US" sz="2000" dirty="0">
                <a:solidFill>
                  <a:srgbClr val="C8C8C8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:'</a:t>
            </a:r>
            <a:r>
              <a:rPr lang="en-US" sz="2000" dirty="0" err="1">
                <a:solidFill>
                  <a:srgbClr val="C8C8C8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afterkeydown</a:t>
            </a:r>
            <a:r>
              <a:rPr lang="en-US" sz="2000" dirty="0">
                <a:solidFill>
                  <a:srgbClr val="C8C8C8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'"</a:t>
            </a:r>
            <a:r>
              <a:rPr lang="en-US" sz="2000" dirty="0" smtClean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 smtClean="0">
                <a:solidFill>
                  <a:srgbClr val="808080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/&gt;</a:t>
            </a:r>
            <a:endParaRPr lang="en-US" sz="2000" dirty="0">
              <a:solidFill>
                <a:srgbClr val="DCDCDC"/>
              </a:solidFill>
              <a:highlight>
                <a:srgbClr val="1E1E1E"/>
              </a:highlight>
              <a:latin typeface="Consolas" panose="020B0609020204030204" pitchFamily="49" charset="0"/>
            </a:endParaRPr>
          </a:p>
        </p:txBody>
      </p:sp>
      <p:sp>
        <p:nvSpPr>
          <p:cNvPr id="21" name="Left Arrow 20"/>
          <p:cNvSpPr/>
          <p:nvPr/>
        </p:nvSpPr>
        <p:spPr>
          <a:xfrm>
            <a:off x="7595967" y="5124862"/>
            <a:ext cx="1510747" cy="427383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216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LOGICS</a:t>
            </a:r>
            <a:br>
              <a:rPr lang="en-US" dirty="0" smtClean="0"/>
            </a:br>
            <a:r>
              <a:rPr lang="en-US" dirty="0" smtClean="0"/>
              <a:t>view &amp; </a:t>
            </a:r>
            <a:r>
              <a:rPr lang="en-US" dirty="0" err="1" smtClean="0"/>
              <a:t>dom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Bindings should:</a:t>
            </a:r>
          </a:p>
          <a:p>
            <a:r>
              <a:rPr lang="en-US" dirty="0"/>
              <a:t>make </a:t>
            </a:r>
            <a:r>
              <a:rPr lang="en-US" dirty="0" err="1"/>
              <a:t>ViewModel</a:t>
            </a:r>
            <a:r>
              <a:rPr lang="en-US" dirty="0"/>
              <a:t> not aware about the </a:t>
            </a:r>
            <a:r>
              <a:rPr lang="en-US" dirty="0" err="1"/>
              <a:t>dom</a:t>
            </a:r>
            <a:r>
              <a:rPr lang="en-US" dirty="0"/>
              <a:t> tree</a:t>
            </a:r>
          </a:p>
          <a:p>
            <a:r>
              <a:rPr lang="en-US" dirty="0"/>
              <a:t>allow </a:t>
            </a:r>
            <a:r>
              <a:rPr lang="en-US" dirty="0" err="1"/>
              <a:t>ViewModel</a:t>
            </a:r>
            <a:r>
              <a:rPr lang="en-US" dirty="0"/>
              <a:t> to care only about the </a:t>
            </a:r>
            <a:r>
              <a:rPr lang="en-US" b="1" dirty="0"/>
              <a:t>view-logic</a:t>
            </a:r>
            <a:r>
              <a:rPr lang="en-US" dirty="0"/>
              <a:t> </a:t>
            </a:r>
          </a:p>
          <a:p>
            <a:r>
              <a:rPr lang="en-US" dirty="0"/>
              <a:t>provide automatic updates (both sides)</a:t>
            </a:r>
          </a:p>
          <a:p>
            <a:r>
              <a:rPr lang="en-US" dirty="0"/>
              <a:t>force View to handle </a:t>
            </a:r>
            <a:r>
              <a:rPr lang="en-US" b="1" dirty="0" err="1"/>
              <a:t>dom</a:t>
            </a:r>
            <a:r>
              <a:rPr lang="en-US" b="1" dirty="0"/>
              <a:t>-logic</a:t>
            </a:r>
          </a:p>
          <a:p>
            <a:endParaRPr lang="en-US" dirty="0"/>
          </a:p>
        </p:txBody>
      </p:sp>
      <p:sp>
        <p:nvSpPr>
          <p:cNvPr id="5" name="Cloud Callout 4"/>
          <p:cNvSpPr/>
          <p:nvPr/>
        </p:nvSpPr>
        <p:spPr>
          <a:xfrm>
            <a:off x="9398511" y="2440510"/>
            <a:ext cx="2091265" cy="626165"/>
          </a:xfrm>
          <a:prstGeom prst="cloudCallout">
            <a:avLst>
              <a:gd name="adj1" fmla="val -45179"/>
              <a:gd name="adj2" fmla="val 529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should it be displayed?</a:t>
            </a:r>
            <a:endParaRPr lang="en-US" dirty="0"/>
          </a:p>
        </p:txBody>
      </p:sp>
      <p:sp>
        <p:nvSpPr>
          <p:cNvPr id="6" name="Cloud Callout 5"/>
          <p:cNvSpPr/>
          <p:nvPr/>
        </p:nvSpPr>
        <p:spPr>
          <a:xfrm>
            <a:off x="7928723" y="3808689"/>
            <a:ext cx="2630923" cy="1067761"/>
          </a:xfrm>
          <a:prstGeom prst="cloudCallout">
            <a:avLst>
              <a:gd name="adj1" fmla="val -63690"/>
              <a:gd name="adj2" fmla="val -221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if no, set </a:t>
            </a:r>
            <a:r>
              <a:rPr lang="en-US" b="1" dirty="0" smtClean="0"/>
              <a:t>display: none</a:t>
            </a:r>
          </a:p>
          <a:p>
            <a:pPr algn="ctr"/>
            <a:r>
              <a:rPr lang="en-US" dirty="0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532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LOGICS</a:t>
            </a:r>
            <a:br>
              <a:rPr lang="en-US" dirty="0" smtClean="0"/>
            </a:br>
            <a:r>
              <a:rPr lang="en-US" dirty="0" smtClean="0"/>
              <a:t>view &amp; </a:t>
            </a:r>
            <a:r>
              <a:rPr lang="en-US" dirty="0" err="1" smtClean="0"/>
              <a:t>dom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US" dirty="0" smtClean="0"/>
              <a:t>view-logic in </a:t>
            </a:r>
            <a:r>
              <a:rPr lang="en-US" dirty="0" err="1" smtClean="0"/>
              <a:t>ViewModel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dom</a:t>
            </a:r>
            <a:r>
              <a:rPr lang="en-US" dirty="0" smtClean="0"/>
              <a:t>-logic in View: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3869268" y="1295815"/>
            <a:ext cx="7874738" cy="264008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rgbClr val="569CD6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var</a:t>
            </a:r>
            <a:r>
              <a:rPr lang="en-US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LoginKOModel</a:t>
            </a:r>
            <a:r>
              <a:rPr lang="en-US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=</a:t>
            </a:r>
            <a:r>
              <a:rPr lang="en-US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569CD6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function</a:t>
            </a:r>
            <a:r>
              <a:rPr lang="en-US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()</a:t>
            </a:r>
            <a:r>
              <a:rPr lang="en-US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{</a:t>
            </a:r>
            <a:endParaRPr lang="en-US" dirty="0">
              <a:solidFill>
                <a:srgbClr val="DCDCDC"/>
              </a:solidFill>
              <a:highlight>
                <a:srgbClr val="1E1E1E"/>
              </a:highlight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569CD6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var</a:t>
            </a:r>
            <a:r>
              <a:rPr lang="en-US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self </a:t>
            </a:r>
            <a:r>
              <a:rPr lang="en-US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=</a:t>
            </a:r>
            <a:r>
              <a:rPr lang="en-US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569CD6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this</a:t>
            </a:r>
            <a:r>
              <a:rPr lang="en-US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;</a:t>
            </a:r>
            <a:endParaRPr lang="en-US" dirty="0">
              <a:solidFill>
                <a:srgbClr val="DCDCDC"/>
              </a:solidFill>
              <a:highlight>
                <a:srgbClr val="1E1E1E"/>
              </a:highlight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self</a:t>
            </a:r>
            <a:r>
              <a:rPr lang="en-US" dirty="0" err="1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Name</a:t>
            </a:r>
            <a:r>
              <a:rPr lang="en-US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=</a:t>
            </a:r>
            <a:r>
              <a:rPr lang="en-US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ko</a:t>
            </a:r>
            <a:r>
              <a:rPr lang="en-US" dirty="0" err="1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observable</a:t>
            </a:r>
            <a:r>
              <a:rPr lang="en-US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();</a:t>
            </a:r>
            <a:endParaRPr lang="en-US" dirty="0">
              <a:solidFill>
                <a:srgbClr val="DCDCDC"/>
              </a:solidFill>
              <a:highlight>
                <a:srgbClr val="1E1E1E"/>
              </a:highlight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self</a:t>
            </a:r>
            <a:r>
              <a:rPr lang="en-US" dirty="0" err="1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Name</a:t>
            </a:r>
            <a:r>
              <a:rPr lang="en-US" dirty="0" err="1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subscribe</a:t>
            </a:r>
            <a:r>
              <a:rPr lang="en-US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569CD6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function</a:t>
            </a:r>
            <a:r>
              <a:rPr lang="en-US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newValue</a:t>
            </a:r>
            <a:r>
              <a:rPr lang="en-US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)</a:t>
            </a:r>
            <a:r>
              <a:rPr lang="en-US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{</a:t>
            </a:r>
            <a:endParaRPr lang="en-US" dirty="0">
              <a:solidFill>
                <a:srgbClr val="DCDCDC"/>
              </a:solidFill>
              <a:highlight>
                <a:srgbClr val="1E1E1E"/>
              </a:highlight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           </a:t>
            </a:r>
            <a:r>
              <a:rPr lang="en-US" dirty="0" err="1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self</a:t>
            </a:r>
            <a:r>
              <a:rPr lang="en-US" dirty="0" err="1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IsLoginButtonVisible</a:t>
            </a:r>
            <a:r>
              <a:rPr lang="en-US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(!!</a:t>
            </a:r>
            <a:r>
              <a:rPr lang="en-US" dirty="0" err="1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newValue</a:t>
            </a:r>
            <a:r>
              <a:rPr lang="en-US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);</a:t>
            </a:r>
            <a:endParaRPr lang="en-US" dirty="0">
              <a:solidFill>
                <a:srgbClr val="DCDCDC"/>
              </a:solidFill>
              <a:highlight>
                <a:srgbClr val="1E1E1E"/>
              </a:highlight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       </a:t>
            </a:r>
            <a:r>
              <a:rPr lang="en-US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});</a:t>
            </a:r>
            <a:endParaRPr lang="en-US" dirty="0">
              <a:solidFill>
                <a:srgbClr val="DCDCDC"/>
              </a:solidFill>
              <a:highlight>
                <a:srgbClr val="1E1E1E"/>
              </a:highlight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self</a:t>
            </a:r>
            <a:r>
              <a:rPr lang="en-US" dirty="0" err="1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IsLoginButtonVisible</a:t>
            </a:r>
            <a:r>
              <a:rPr lang="en-US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=</a:t>
            </a:r>
            <a:r>
              <a:rPr lang="en-US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ko</a:t>
            </a:r>
            <a:r>
              <a:rPr lang="en-US" dirty="0" err="1" smtClean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.</a:t>
            </a:r>
            <a:r>
              <a:rPr lang="en-US" dirty="0" err="1" smtClean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observable</a:t>
            </a:r>
            <a:r>
              <a:rPr lang="en-US" dirty="0" smtClean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(</a:t>
            </a:r>
            <a:r>
              <a:rPr lang="en-US" dirty="0" smtClean="0">
                <a:solidFill>
                  <a:srgbClr val="569CD6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false</a:t>
            </a:r>
            <a:r>
              <a:rPr lang="en-US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);</a:t>
            </a:r>
            <a:endParaRPr lang="en-US" dirty="0">
              <a:solidFill>
                <a:srgbClr val="DCDCDC"/>
              </a:solidFill>
              <a:highlight>
                <a:srgbClr val="1E1E1E"/>
              </a:highlight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self</a:t>
            </a:r>
            <a:r>
              <a:rPr lang="en-US" dirty="0" err="1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LoginClicked</a:t>
            </a:r>
            <a:r>
              <a:rPr lang="en-US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=</a:t>
            </a:r>
            <a:r>
              <a:rPr lang="en-US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569CD6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function</a:t>
            </a:r>
            <a:r>
              <a:rPr lang="en-US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()</a:t>
            </a:r>
            <a:r>
              <a:rPr lang="en-US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{</a:t>
            </a:r>
            <a:r>
              <a:rPr lang="en-US" dirty="0" smtClean="0">
                <a:solidFill>
                  <a:srgbClr val="57A64A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/*</a:t>
            </a:r>
            <a:r>
              <a:rPr lang="en-US" dirty="0" err="1" smtClean="0">
                <a:solidFill>
                  <a:srgbClr val="57A64A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ajax</a:t>
            </a:r>
            <a:r>
              <a:rPr lang="en-US" dirty="0" smtClean="0">
                <a:solidFill>
                  <a:srgbClr val="57A64A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calls*/</a:t>
            </a:r>
            <a:r>
              <a:rPr lang="en-US" dirty="0" smtClean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};</a:t>
            </a:r>
            <a:endParaRPr lang="en-US" dirty="0">
              <a:solidFill>
                <a:srgbClr val="DCDCDC"/>
              </a:solidFill>
              <a:highlight>
                <a:srgbClr val="1E1E1E"/>
              </a:highlight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  </a:t>
            </a:r>
            <a:r>
              <a:rPr lang="en-US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};</a:t>
            </a:r>
            <a:endParaRPr lang="en-US" dirty="0">
              <a:solidFill>
                <a:srgbClr val="DCDCDC"/>
              </a:solidFill>
              <a:highlight>
                <a:srgbClr val="1E1E1E"/>
              </a:highlight>
              <a:latin typeface="Consolas" panose="020B0609020204030204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3468" y="4205563"/>
            <a:ext cx="3146262" cy="177918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smtClean="0"/>
              <a:t>view-logic </a:t>
            </a:r>
            <a:r>
              <a:rPr lang="en-US" dirty="0"/>
              <a:t>= </a:t>
            </a:r>
            <a:endParaRPr lang="en-US" dirty="0" smtClean="0"/>
          </a:p>
          <a:p>
            <a:r>
              <a:rPr lang="en-US" dirty="0" smtClean="0"/>
              <a:t>should </a:t>
            </a:r>
            <a:r>
              <a:rPr lang="en-US" dirty="0"/>
              <a:t>it be displayed?</a:t>
            </a:r>
          </a:p>
          <a:p>
            <a:endParaRPr lang="en-US" dirty="0" smtClean="0"/>
          </a:p>
          <a:p>
            <a:r>
              <a:rPr lang="en-US" b="1" dirty="0" err="1" smtClean="0"/>
              <a:t>dom</a:t>
            </a:r>
            <a:r>
              <a:rPr lang="en-US" b="1" dirty="0" smtClean="0"/>
              <a:t>-logic </a:t>
            </a:r>
            <a:r>
              <a:rPr lang="en-US" dirty="0"/>
              <a:t>= </a:t>
            </a:r>
            <a:endParaRPr lang="en-US" dirty="0" smtClean="0"/>
          </a:p>
          <a:p>
            <a:r>
              <a:rPr lang="en-US" dirty="0" smtClean="0"/>
              <a:t>if </a:t>
            </a:r>
            <a:r>
              <a:rPr lang="en-US" dirty="0"/>
              <a:t>no, </a:t>
            </a:r>
            <a:r>
              <a:rPr lang="en-US" dirty="0" smtClean="0"/>
              <a:t>append </a:t>
            </a:r>
            <a:r>
              <a:rPr lang="en-US" i="1" dirty="0"/>
              <a:t>display: none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869268" y="4660490"/>
            <a:ext cx="7545984" cy="1372507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808080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&lt;</a:t>
            </a:r>
            <a:r>
              <a:rPr lang="en-US" sz="2000" dirty="0">
                <a:solidFill>
                  <a:srgbClr val="569CD6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a</a:t>
            </a:r>
            <a:r>
              <a:rPr lang="en-US" sz="20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9CDCFE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href</a:t>
            </a:r>
            <a:r>
              <a:rPr lang="en-US" sz="20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=</a:t>
            </a:r>
            <a:r>
              <a:rPr lang="en-US" sz="2000" dirty="0">
                <a:solidFill>
                  <a:srgbClr val="C8C8C8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"</a:t>
            </a:r>
            <a:r>
              <a:rPr lang="en-US" sz="2000" dirty="0" err="1">
                <a:solidFill>
                  <a:srgbClr val="C8C8C8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javascript:void</a:t>
            </a:r>
            <a:r>
              <a:rPr lang="en-US" sz="2000" dirty="0">
                <a:solidFill>
                  <a:srgbClr val="C8C8C8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(0)"</a:t>
            </a:r>
            <a:r>
              <a:rPr lang="en-US" sz="20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</a:p>
          <a:p>
            <a:r>
              <a:rPr lang="en-US" sz="2000" dirty="0" smtClean="0">
                <a:solidFill>
                  <a:srgbClr val="9CDCFE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	data-bind</a:t>
            </a:r>
            <a:r>
              <a:rPr lang="en-US" sz="20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=</a:t>
            </a:r>
            <a:r>
              <a:rPr lang="en-US" sz="2000" dirty="0">
                <a:solidFill>
                  <a:srgbClr val="C8C8C8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"visible: </a:t>
            </a:r>
            <a:r>
              <a:rPr lang="en-US" sz="2000" dirty="0" err="1">
                <a:solidFill>
                  <a:srgbClr val="C8C8C8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IsLoginButtonVisible</a:t>
            </a:r>
            <a:r>
              <a:rPr lang="en-US" sz="2000" dirty="0" smtClean="0">
                <a:solidFill>
                  <a:srgbClr val="C8C8C8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,</a:t>
            </a:r>
            <a:endParaRPr lang="en-US" sz="2000" dirty="0">
              <a:solidFill>
                <a:srgbClr val="C8C8C8"/>
              </a:solidFill>
              <a:highlight>
                <a:srgbClr val="1E1E1E"/>
              </a:highlight>
              <a:latin typeface="Consolas" panose="020B0609020204030204" pitchFamily="49" charset="0"/>
            </a:endParaRPr>
          </a:p>
          <a:p>
            <a:r>
              <a:rPr lang="en-US" sz="2000" dirty="0" smtClean="0">
                <a:solidFill>
                  <a:srgbClr val="C8C8C8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			 	 click</a:t>
            </a:r>
            <a:r>
              <a:rPr lang="en-US" sz="2000" dirty="0">
                <a:solidFill>
                  <a:srgbClr val="C8C8C8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: </a:t>
            </a:r>
            <a:r>
              <a:rPr lang="en-US" sz="2000" dirty="0" err="1">
                <a:solidFill>
                  <a:srgbClr val="C8C8C8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LoginClicked</a:t>
            </a:r>
            <a:r>
              <a:rPr lang="en-US" sz="2000" dirty="0" smtClean="0">
                <a:solidFill>
                  <a:srgbClr val="C8C8C8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"</a:t>
            </a:r>
            <a:r>
              <a:rPr lang="en-US" sz="2000" dirty="0" smtClean="0">
                <a:solidFill>
                  <a:srgbClr val="808080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&gt;</a:t>
            </a:r>
            <a:r>
              <a:rPr lang="en-US" sz="2000" dirty="0">
                <a:solidFill>
                  <a:srgbClr val="808080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	</a:t>
            </a:r>
            <a:r>
              <a:rPr lang="en-US" sz="2000" dirty="0" smtClean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Login!</a:t>
            </a:r>
          </a:p>
          <a:p>
            <a:r>
              <a:rPr lang="en-US" sz="2000" dirty="0" smtClean="0">
                <a:solidFill>
                  <a:srgbClr val="808080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&lt;/</a:t>
            </a:r>
            <a:r>
              <a:rPr lang="en-US" sz="2000" dirty="0">
                <a:solidFill>
                  <a:srgbClr val="569CD6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a</a:t>
            </a:r>
            <a:r>
              <a:rPr lang="en-US" sz="2000" dirty="0">
                <a:solidFill>
                  <a:srgbClr val="808080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&gt;</a:t>
            </a:r>
            <a:endParaRPr lang="en-US" sz="2000" dirty="0">
              <a:solidFill>
                <a:srgbClr val="DCDCDC"/>
              </a:solidFill>
              <a:highlight>
                <a:srgbClr val="1E1E1E"/>
              </a:highlight>
              <a:latin typeface="Consolas" panose="020B0609020204030204" pitchFamily="49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3511460" y="2121814"/>
            <a:ext cx="1510747" cy="427383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3511460" y="2980904"/>
            <a:ext cx="1510747" cy="427383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Arrow 10"/>
          <p:cNvSpPr/>
          <p:nvPr/>
        </p:nvSpPr>
        <p:spPr>
          <a:xfrm>
            <a:off x="10144174" y="4919360"/>
            <a:ext cx="1510747" cy="427383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890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9" grpId="0" animBg="1"/>
      <p:bldP spid="10" grpId="0" animBg="1"/>
      <p:bldP spid="3" grpId="0" animBg="1"/>
      <p:bldP spid="8" grpId="0" animBg="1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LOGICS</a:t>
            </a:r>
            <a:br>
              <a:rPr lang="en-US" dirty="0"/>
            </a:br>
            <a:r>
              <a:rPr lang="en-US" dirty="0"/>
              <a:t>view &amp; </a:t>
            </a:r>
            <a:r>
              <a:rPr lang="en-US" dirty="0" err="1"/>
              <a:t>dom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US" dirty="0" smtClean="0"/>
              <a:t>clean </a:t>
            </a:r>
            <a:r>
              <a:rPr lang="en-US" dirty="0" err="1" smtClean="0"/>
              <a:t>KOModel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view-logic &amp; </a:t>
            </a:r>
            <a:r>
              <a:rPr lang="en-US" dirty="0" err="1" smtClean="0"/>
              <a:t>dom</a:t>
            </a:r>
            <a:r>
              <a:rPr lang="en-US" dirty="0" smtClean="0"/>
              <a:t>-logic in View: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3869268" y="1247675"/>
            <a:ext cx="7772126" cy="2488583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>
                <a:solidFill>
                  <a:srgbClr val="569CD6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var</a:t>
            </a:r>
            <a:r>
              <a:rPr lang="en-US" sz="20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 err="1" smtClean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LoginKOModel</a:t>
            </a:r>
            <a:r>
              <a:rPr lang="en-US" sz="2000" dirty="0" smtClean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=</a:t>
            </a:r>
            <a:r>
              <a:rPr lang="en-US" sz="20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569CD6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function</a:t>
            </a:r>
            <a:r>
              <a:rPr lang="en-US" sz="20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()</a:t>
            </a:r>
            <a:r>
              <a:rPr lang="en-US" sz="20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{</a:t>
            </a:r>
            <a:endParaRPr lang="en-US" sz="2000" dirty="0">
              <a:solidFill>
                <a:srgbClr val="DCDCDC"/>
              </a:solidFill>
              <a:highlight>
                <a:srgbClr val="1E1E1E"/>
              </a:highlight>
              <a:latin typeface="Consolas" panose="020B0609020204030204" pitchFamily="49" charset="0"/>
            </a:endParaRPr>
          </a:p>
          <a:p>
            <a:pPr lvl="2"/>
            <a:r>
              <a:rPr lang="en-US" sz="2000" dirty="0" err="1" smtClean="0">
                <a:solidFill>
                  <a:srgbClr val="569CD6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var</a:t>
            </a:r>
            <a:r>
              <a:rPr lang="en-US" sz="2000" dirty="0" smtClean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self </a:t>
            </a:r>
            <a:r>
              <a:rPr lang="en-US" sz="20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=</a:t>
            </a:r>
            <a:r>
              <a:rPr lang="en-US" sz="20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569CD6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this</a:t>
            </a:r>
            <a:r>
              <a:rPr lang="en-US" sz="20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;</a:t>
            </a:r>
            <a:endParaRPr lang="en-US" sz="2000" dirty="0">
              <a:solidFill>
                <a:srgbClr val="DCDCDC"/>
              </a:solidFill>
              <a:highlight>
                <a:srgbClr val="1E1E1E"/>
              </a:highlight>
              <a:latin typeface="Consolas" panose="020B0609020204030204" pitchFamily="49" charset="0"/>
            </a:endParaRPr>
          </a:p>
          <a:p>
            <a:r>
              <a:rPr lang="en-US" sz="2000" dirty="0" smtClean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		</a:t>
            </a:r>
            <a:r>
              <a:rPr lang="en-US" sz="2000" dirty="0" err="1" smtClean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self</a:t>
            </a:r>
            <a:r>
              <a:rPr lang="en-US" sz="2000" dirty="0" err="1" smtClean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.</a:t>
            </a:r>
            <a:r>
              <a:rPr lang="en-US" sz="2000" dirty="0" err="1" smtClean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Name</a:t>
            </a:r>
            <a:r>
              <a:rPr lang="en-US" sz="2000" dirty="0" smtClean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=</a:t>
            </a:r>
            <a:r>
              <a:rPr lang="en-US" sz="20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ko</a:t>
            </a:r>
            <a:r>
              <a:rPr lang="en-US" sz="2000" dirty="0" err="1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.</a:t>
            </a:r>
            <a:r>
              <a:rPr lang="en-US" sz="2000" dirty="0" err="1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observable</a:t>
            </a:r>
            <a:r>
              <a:rPr lang="en-US" sz="2000" dirty="0" smtClean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(</a:t>
            </a:r>
            <a:r>
              <a:rPr lang="en-US" sz="2000" dirty="0" smtClean="0">
                <a:solidFill>
                  <a:srgbClr val="D69D85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""</a:t>
            </a:r>
            <a:r>
              <a:rPr lang="en-US" sz="2000" dirty="0" smtClean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);</a:t>
            </a:r>
          </a:p>
          <a:p>
            <a:r>
              <a:rPr lang="en-US" sz="2000" dirty="0" smtClean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		</a:t>
            </a:r>
            <a:r>
              <a:rPr lang="en-US" sz="2000" dirty="0" err="1" smtClean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self</a:t>
            </a:r>
            <a:r>
              <a:rPr lang="en-US" sz="2000" dirty="0" err="1" smtClean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.</a:t>
            </a:r>
            <a:r>
              <a:rPr lang="en-US" sz="2000" dirty="0" err="1" smtClean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RememberMe</a:t>
            </a:r>
            <a:r>
              <a:rPr lang="en-US" sz="2000" dirty="0" smtClean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=</a:t>
            </a:r>
            <a:r>
              <a:rPr lang="en-US" sz="20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ko</a:t>
            </a:r>
            <a:r>
              <a:rPr lang="en-US" sz="2000" dirty="0" err="1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.</a:t>
            </a:r>
            <a:r>
              <a:rPr lang="en-US" sz="2000" dirty="0" err="1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observable</a:t>
            </a:r>
            <a:r>
              <a:rPr lang="en-US" sz="20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(</a:t>
            </a:r>
            <a:r>
              <a:rPr lang="en-US" sz="2000" dirty="0">
                <a:solidFill>
                  <a:srgbClr val="569CD6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false</a:t>
            </a:r>
            <a:r>
              <a:rPr lang="en-US" sz="2000" dirty="0" smtClean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);</a:t>
            </a:r>
          </a:p>
          <a:p>
            <a:r>
              <a:rPr lang="en-US" sz="2000" dirty="0" smtClean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		</a:t>
            </a:r>
            <a:r>
              <a:rPr lang="en-US" sz="2000" dirty="0" err="1" smtClean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self</a:t>
            </a:r>
            <a:r>
              <a:rPr lang="en-US" sz="2000" dirty="0" err="1" smtClean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.</a:t>
            </a:r>
            <a:r>
              <a:rPr lang="en-US" sz="2000" dirty="0" err="1" smtClean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LoginClicked</a:t>
            </a:r>
            <a:r>
              <a:rPr lang="en-US" sz="2000" dirty="0" smtClean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=</a:t>
            </a:r>
            <a:r>
              <a:rPr lang="en-US" sz="20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569CD6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function</a:t>
            </a:r>
            <a:r>
              <a:rPr lang="en-US" sz="20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()</a:t>
            </a:r>
            <a:r>
              <a:rPr lang="en-US" sz="20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{</a:t>
            </a:r>
            <a:r>
              <a:rPr lang="en-US" sz="20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57A64A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/* </a:t>
            </a:r>
            <a:r>
              <a:rPr lang="en-US" sz="2000" dirty="0" err="1">
                <a:solidFill>
                  <a:srgbClr val="57A64A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ajax</a:t>
            </a:r>
            <a:r>
              <a:rPr lang="en-US" sz="2000" dirty="0">
                <a:solidFill>
                  <a:srgbClr val="57A64A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*/</a:t>
            </a:r>
            <a:r>
              <a:rPr lang="en-US" sz="20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};</a:t>
            </a:r>
            <a:endParaRPr lang="en-US" sz="2000" dirty="0">
              <a:solidFill>
                <a:srgbClr val="DCDCDC"/>
              </a:solidFill>
              <a:highlight>
                <a:srgbClr val="1E1E1E"/>
              </a:highlight>
              <a:latin typeface="Consolas" panose="020B0609020204030204" pitchFamily="49" charset="0"/>
            </a:endParaRPr>
          </a:p>
          <a:p>
            <a:r>
              <a:rPr lang="en-US" sz="20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   </a:t>
            </a:r>
            <a:r>
              <a:rPr lang="en-US" sz="20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};</a:t>
            </a:r>
            <a:endParaRPr lang="en-US" sz="2000" dirty="0">
              <a:solidFill>
                <a:srgbClr val="DCDCDC"/>
              </a:solidFill>
              <a:highlight>
                <a:srgbClr val="1E1E1E"/>
              </a:highlight>
              <a:latin typeface="Consolas" panose="020B0609020204030204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3468" y="4205563"/>
            <a:ext cx="3146262" cy="177918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smtClean="0"/>
              <a:t>view-logic </a:t>
            </a:r>
            <a:r>
              <a:rPr lang="en-US" dirty="0"/>
              <a:t>= </a:t>
            </a:r>
            <a:endParaRPr lang="en-US" dirty="0" smtClean="0"/>
          </a:p>
          <a:p>
            <a:r>
              <a:rPr lang="en-US" dirty="0" smtClean="0"/>
              <a:t>should </a:t>
            </a:r>
            <a:r>
              <a:rPr lang="en-US" dirty="0"/>
              <a:t>it be displayed?</a:t>
            </a:r>
          </a:p>
          <a:p>
            <a:endParaRPr lang="en-US" dirty="0" smtClean="0"/>
          </a:p>
          <a:p>
            <a:r>
              <a:rPr lang="en-US" b="1" dirty="0" err="1" smtClean="0"/>
              <a:t>dom</a:t>
            </a:r>
            <a:r>
              <a:rPr lang="en-US" b="1" dirty="0" smtClean="0"/>
              <a:t>-logic </a:t>
            </a:r>
            <a:r>
              <a:rPr lang="en-US" dirty="0"/>
              <a:t>= </a:t>
            </a:r>
            <a:endParaRPr lang="en-US" dirty="0" smtClean="0"/>
          </a:p>
          <a:p>
            <a:r>
              <a:rPr lang="en-US" dirty="0" smtClean="0"/>
              <a:t>if </a:t>
            </a:r>
            <a:r>
              <a:rPr lang="en-US" dirty="0"/>
              <a:t>no, </a:t>
            </a:r>
            <a:r>
              <a:rPr lang="en-US" dirty="0" smtClean="0"/>
              <a:t>append </a:t>
            </a:r>
            <a:r>
              <a:rPr lang="en-US" i="1" dirty="0"/>
              <a:t>display: none 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869268" y="4352225"/>
            <a:ext cx="7772126" cy="1485859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808080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&lt;</a:t>
            </a:r>
            <a:r>
              <a:rPr lang="en-US" sz="2000" dirty="0">
                <a:solidFill>
                  <a:srgbClr val="569CD6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div</a:t>
            </a:r>
            <a:r>
              <a:rPr lang="en-US" sz="20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9CDCFE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data-bind</a:t>
            </a:r>
            <a:r>
              <a:rPr lang="en-US" sz="20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=</a:t>
            </a:r>
            <a:r>
              <a:rPr lang="en-US" sz="2000" dirty="0">
                <a:solidFill>
                  <a:srgbClr val="C8C8C8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"visible: !!Name()"</a:t>
            </a:r>
            <a:r>
              <a:rPr lang="en-US" sz="2000" dirty="0">
                <a:solidFill>
                  <a:srgbClr val="808080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&gt;</a:t>
            </a:r>
            <a:endParaRPr lang="en-US" sz="2000" dirty="0">
              <a:solidFill>
                <a:srgbClr val="DCDCDC"/>
              </a:solidFill>
              <a:highlight>
                <a:srgbClr val="1E1E1E"/>
              </a:highlight>
              <a:latin typeface="Consolas" panose="020B0609020204030204" pitchFamily="49" charset="0"/>
            </a:endParaRPr>
          </a:p>
          <a:p>
            <a:r>
              <a:rPr lang="en-US" sz="2000" dirty="0" smtClean="0">
                <a:solidFill>
                  <a:srgbClr val="808080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	&lt;</a:t>
            </a:r>
            <a:r>
              <a:rPr lang="en-US" sz="2000" dirty="0" smtClean="0">
                <a:solidFill>
                  <a:srgbClr val="569CD6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a</a:t>
            </a:r>
            <a:r>
              <a:rPr lang="en-US" sz="20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 err="1" smtClean="0">
                <a:solidFill>
                  <a:srgbClr val="9CDCFE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href</a:t>
            </a:r>
            <a:r>
              <a:rPr lang="en-US" sz="20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=</a:t>
            </a:r>
            <a:r>
              <a:rPr lang="en-US" sz="2000" dirty="0">
                <a:solidFill>
                  <a:srgbClr val="C8C8C8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"</a:t>
            </a:r>
            <a:r>
              <a:rPr lang="en-US" sz="2000" dirty="0" err="1">
                <a:solidFill>
                  <a:srgbClr val="C8C8C8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javascript:void</a:t>
            </a:r>
            <a:r>
              <a:rPr lang="en-US" sz="2000" dirty="0">
                <a:solidFill>
                  <a:srgbClr val="C8C8C8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(0)"</a:t>
            </a:r>
            <a:r>
              <a:rPr lang="en-US" sz="20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endParaRPr lang="en-US" sz="2000" dirty="0" smtClean="0">
              <a:solidFill>
                <a:srgbClr val="DCDCDC"/>
              </a:solidFill>
              <a:highlight>
                <a:srgbClr val="1E1E1E"/>
              </a:highlight>
              <a:latin typeface="Consolas" panose="020B0609020204030204" pitchFamily="49" charset="0"/>
            </a:endParaRPr>
          </a:p>
          <a:p>
            <a:r>
              <a:rPr lang="en-US" sz="20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	</a:t>
            </a:r>
            <a:r>
              <a:rPr lang="en-US" sz="2000" dirty="0" smtClean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	</a:t>
            </a:r>
            <a:r>
              <a:rPr lang="en-US" sz="2000" dirty="0" smtClean="0">
                <a:solidFill>
                  <a:srgbClr val="9CDCFE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data-bind</a:t>
            </a:r>
            <a:r>
              <a:rPr lang="en-US" sz="20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=</a:t>
            </a:r>
            <a:r>
              <a:rPr lang="en-US" sz="2000" dirty="0">
                <a:solidFill>
                  <a:srgbClr val="C8C8C8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"click: </a:t>
            </a:r>
            <a:r>
              <a:rPr lang="en-US" sz="2000" dirty="0" err="1">
                <a:solidFill>
                  <a:srgbClr val="C8C8C8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LoginClicked</a:t>
            </a:r>
            <a:r>
              <a:rPr lang="en-US" sz="2000" dirty="0">
                <a:solidFill>
                  <a:srgbClr val="C8C8C8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"</a:t>
            </a:r>
            <a:r>
              <a:rPr lang="en-US" sz="2000" dirty="0">
                <a:solidFill>
                  <a:srgbClr val="808080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&gt;</a:t>
            </a:r>
            <a:r>
              <a:rPr lang="en-US" sz="20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Login!</a:t>
            </a:r>
            <a:r>
              <a:rPr lang="en-US" sz="2000" dirty="0">
                <a:solidFill>
                  <a:srgbClr val="808080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&lt;/</a:t>
            </a:r>
            <a:r>
              <a:rPr lang="en-US" sz="2000" dirty="0">
                <a:solidFill>
                  <a:srgbClr val="569CD6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a</a:t>
            </a:r>
            <a:r>
              <a:rPr lang="en-US" sz="2000" dirty="0">
                <a:solidFill>
                  <a:srgbClr val="808080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&gt;</a:t>
            </a:r>
            <a:endParaRPr lang="en-US" sz="2000" dirty="0">
              <a:solidFill>
                <a:srgbClr val="DCDCDC"/>
              </a:solidFill>
              <a:highlight>
                <a:srgbClr val="1E1E1E"/>
              </a:highlight>
              <a:latin typeface="Consolas" panose="020B0609020204030204" pitchFamily="49" charset="0"/>
            </a:endParaRPr>
          </a:p>
          <a:p>
            <a:r>
              <a:rPr lang="en-US" sz="2000" dirty="0" smtClean="0">
                <a:solidFill>
                  <a:srgbClr val="808080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&lt;/</a:t>
            </a:r>
            <a:r>
              <a:rPr lang="en-US" sz="2000" dirty="0">
                <a:solidFill>
                  <a:srgbClr val="569CD6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div</a:t>
            </a:r>
            <a:r>
              <a:rPr lang="en-US" sz="2000" dirty="0">
                <a:solidFill>
                  <a:srgbClr val="808080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&gt;</a:t>
            </a:r>
            <a:endParaRPr lang="en-US" sz="2000" dirty="0">
              <a:solidFill>
                <a:srgbClr val="DCDCDC"/>
              </a:solidFill>
              <a:highlight>
                <a:srgbClr val="1E1E1E"/>
              </a:highlight>
              <a:latin typeface="Consolas" panose="020B0609020204030204" pitchFamily="49" charset="0"/>
            </a:endParaRPr>
          </a:p>
        </p:txBody>
      </p:sp>
      <p:sp>
        <p:nvSpPr>
          <p:cNvPr id="7" name="Left Arrow 6"/>
          <p:cNvSpPr/>
          <p:nvPr/>
        </p:nvSpPr>
        <p:spPr>
          <a:xfrm>
            <a:off x="8796129" y="4434233"/>
            <a:ext cx="1510747" cy="427383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566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13" grpId="0" animBg="1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LOGICS</a:t>
            </a:r>
            <a:br>
              <a:rPr lang="en-US" dirty="0"/>
            </a:br>
            <a:r>
              <a:rPr lang="en-US" dirty="0"/>
              <a:t>view &amp; </a:t>
            </a:r>
            <a:r>
              <a:rPr lang="en-US" dirty="0" err="1"/>
              <a:t>dom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63468" y="4205563"/>
            <a:ext cx="3146262" cy="177918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smtClean="0"/>
              <a:t>view-logic </a:t>
            </a:r>
            <a:r>
              <a:rPr lang="en-US" dirty="0"/>
              <a:t>= </a:t>
            </a:r>
            <a:endParaRPr lang="en-US" dirty="0" smtClean="0"/>
          </a:p>
          <a:p>
            <a:r>
              <a:rPr lang="en-US" dirty="0" smtClean="0"/>
              <a:t>should </a:t>
            </a:r>
            <a:r>
              <a:rPr lang="en-US" dirty="0"/>
              <a:t>it be displayed?</a:t>
            </a:r>
          </a:p>
          <a:p>
            <a:endParaRPr lang="en-US" dirty="0" smtClean="0"/>
          </a:p>
          <a:p>
            <a:r>
              <a:rPr lang="en-US" b="1" dirty="0" err="1" smtClean="0"/>
              <a:t>dom</a:t>
            </a:r>
            <a:r>
              <a:rPr lang="en-US" b="1" dirty="0" smtClean="0"/>
              <a:t>-logic </a:t>
            </a:r>
            <a:r>
              <a:rPr lang="en-US" dirty="0"/>
              <a:t>= </a:t>
            </a:r>
            <a:endParaRPr lang="en-US" dirty="0" smtClean="0"/>
          </a:p>
          <a:p>
            <a:r>
              <a:rPr lang="en-US" dirty="0" smtClean="0"/>
              <a:t>if </a:t>
            </a:r>
            <a:r>
              <a:rPr lang="en-US" dirty="0"/>
              <a:t>no, </a:t>
            </a:r>
            <a:r>
              <a:rPr lang="en-US" dirty="0" smtClean="0"/>
              <a:t>append </a:t>
            </a:r>
            <a:r>
              <a:rPr lang="en-US" i="1" dirty="0"/>
              <a:t>display: none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US" dirty="0" smtClean="0"/>
              <a:t>Don’t push too much view-logic to view: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Use computed observables: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And even inheritance if you would like to keep </a:t>
            </a:r>
            <a:r>
              <a:rPr lang="en-US" dirty="0" err="1" smtClean="0"/>
              <a:t>komodels</a:t>
            </a:r>
            <a:r>
              <a:rPr lang="en-US" dirty="0" smtClean="0"/>
              <a:t> clean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3869268" y="3055403"/>
            <a:ext cx="7880280" cy="2169882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self</a:t>
            </a:r>
            <a:r>
              <a:rPr lang="en-US" sz="2000" dirty="0" err="1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.</a:t>
            </a:r>
            <a:r>
              <a:rPr lang="en-US" sz="2000" dirty="0" err="1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IsLoginButtonVisible</a:t>
            </a:r>
            <a:r>
              <a:rPr lang="en-US" sz="20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=</a:t>
            </a:r>
            <a:r>
              <a:rPr lang="en-US" sz="20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ko</a:t>
            </a:r>
            <a:r>
              <a:rPr lang="en-US" sz="2000" dirty="0" err="1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.</a:t>
            </a:r>
            <a:r>
              <a:rPr lang="en-US" sz="2000" dirty="0" err="1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computed</a:t>
            </a:r>
            <a:r>
              <a:rPr lang="en-US" sz="20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(</a:t>
            </a:r>
            <a:r>
              <a:rPr lang="en-US" sz="2000" dirty="0">
                <a:solidFill>
                  <a:srgbClr val="569CD6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function</a:t>
            </a:r>
            <a:r>
              <a:rPr lang="en-US" sz="20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()</a:t>
            </a:r>
            <a:r>
              <a:rPr lang="en-US" sz="20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{</a:t>
            </a:r>
            <a:endParaRPr lang="en-US" sz="2000" dirty="0">
              <a:solidFill>
                <a:srgbClr val="DCDCDC"/>
              </a:solidFill>
              <a:highlight>
                <a:srgbClr val="1E1E1E"/>
              </a:highlight>
              <a:latin typeface="Consolas" panose="020B0609020204030204" pitchFamily="49" charset="0"/>
            </a:endParaRPr>
          </a:p>
          <a:p>
            <a:r>
              <a:rPr lang="en-US" sz="20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       </a:t>
            </a:r>
            <a:r>
              <a:rPr lang="en-US" sz="2000" dirty="0">
                <a:solidFill>
                  <a:srgbClr val="569CD6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return</a:t>
            </a:r>
            <a:r>
              <a:rPr lang="en-US" sz="20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self</a:t>
            </a:r>
            <a:r>
              <a:rPr lang="en-US" sz="2000" dirty="0" err="1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.</a:t>
            </a:r>
            <a:r>
              <a:rPr lang="en-US" sz="2000" dirty="0" err="1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RememberMe</a:t>
            </a:r>
            <a:r>
              <a:rPr lang="en-US" sz="20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()</a:t>
            </a:r>
            <a:r>
              <a:rPr lang="en-US" sz="20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&amp;&amp;</a:t>
            </a:r>
            <a:endParaRPr lang="en-US" sz="2000" dirty="0">
              <a:solidFill>
                <a:srgbClr val="DCDCDC"/>
              </a:solidFill>
              <a:highlight>
                <a:srgbClr val="1E1E1E"/>
              </a:highlight>
              <a:latin typeface="Consolas" panose="020B0609020204030204" pitchFamily="49" charset="0"/>
            </a:endParaRPr>
          </a:p>
          <a:p>
            <a:r>
              <a:rPr lang="en-US" sz="20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               </a:t>
            </a:r>
            <a:r>
              <a:rPr lang="en-US" sz="20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!!</a:t>
            </a:r>
            <a:r>
              <a:rPr lang="en-US" sz="2000" dirty="0" err="1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self</a:t>
            </a:r>
            <a:r>
              <a:rPr lang="en-US" sz="2000" dirty="0" err="1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.</a:t>
            </a:r>
            <a:r>
              <a:rPr lang="en-US" sz="2000" dirty="0" err="1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Name</a:t>
            </a:r>
            <a:r>
              <a:rPr lang="en-US" sz="20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()</a:t>
            </a:r>
            <a:r>
              <a:rPr lang="en-US" sz="20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&amp;&amp;</a:t>
            </a:r>
            <a:endParaRPr lang="en-US" sz="2000" dirty="0">
              <a:solidFill>
                <a:srgbClr val="DCDCDC"/>
              </a:solidFill>
              <a:highlight>
                <a:srgbClr val="1E1E1E"/>
              </a:highlight>
              <a:latin typeface="Consolas" panose="020B0609020204030204" pitchFamily="49" charset="0"/>
            </a:endParaRPr>
          </a:p>
          <a:p>
            <a:r>
              <a:rPr lang="en-US" sz="20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               </a:t>
            </a:r>
            <a:r>
              <a:rPr lang="en-US" sz="2000" dirty="0" err="1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self</a:t>
            </a:r>
            <a:r>
              <a:rPr lang="en-US" sz="2000" dirty="0" err="1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.</a:t>
            </a:r>
            <a:r>
              <a:rPr lang="en-US" sz="2000" dirty="0" err="1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Name</a:t>
            </a:r>
            <a:r>
              <a:rPr lang="en-US" sz="20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().</a:t>
            </a:r>
            <a:r>
              <a:rPr lang="en-US" sz="20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length </a:t>
            </a:r>
            <a:r>
              <a:rPr lang="en-US" sz="20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&gt;</a:t>
            </a:r>
            <a:r>
              <a:rPr lang="en-US" sz="20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B5CEA8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3</a:t>
            </a:r>
            <a:r>
              <a:rPr lang="en-US" sz="20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&amp;&amp;</a:t>
            </a:r>
            <a:endParaRPr lang="en-US" sz="2000" dirty="0">
              <a:solidFill>
                <a:srgbClr val="DCDCDC"/>
              </a:solidFill>
              <a:highlight>
                <a:srgbClr val="1E1E1E"/>
              </a:highlight>
              <a:latin typeface="Consolas" panose="020B0609020204030204" pitchFamily="49" charset="0"/>
            </a:endParaRPr>
          </a:p>
          <a:p>
            <a:r>
              <a:rPr lang="en-US" sz="20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               </a:t>
            </a:r>
            <a:r>
              <a:rPr lang="en-US" sz="2000" dirty="0" err="1" smtClean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self</a:t>
            </a:r>
            <a:r>
              <a:rPr lang="en-US" sz="2000" dirty="0" err="1" smtClean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.</a:t>
            </a:r>
            <a:r>
              <a:rPr lang="en-US" sz="2000" dirty="0" err="1" smtClean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Password</a:t>
            </a:r>
            <a:r>
              <a:rPr lang="en-US" sz="2000" dirty="0" smtClean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().</a:t>
            </a:r>
            <a:r>
              <a:rPr lang="en-US" sz="20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length </a:t>
            </a:r>
            <a:r>
              <a:rPr lang="en-US" sz="20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&lt;</a:t>
            </a:r>
            <a:r>
              <a:rPr lang="en-US" sz="20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B5CEA8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25</a:t>
            </a:r>
            <a:r>
              <a:rPr lang="en-US" sz="20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;</a:t>
            </a:r>
            <a:endParaRPr lang="en-US" sz="2000" dirty="0">
              <a:solidFill>
                <a:srgbClr val="DCDCDC"/>
              </a:solidFill>
              <a:highlight>
                <a:srgbClr val="1E1E1E"/>
              </a:highlight>
              <a:latin typeface="Consolas" panose="020B0609020204030204" pitchFamily="49" charset="0"/>
            </a:endParaRPr>
          </a:p>
          <a:p>
            <a:r>
              <a:rPr lang="en-US" sz="20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   </a:t>
            </a:r>
            <a:r>
              <a:rPr lang="en-US" sz="20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},</a:t>
            </a:r>
            <a:r>
              <a:rPr lang="en-US" sz="20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self</a:t>
            </a:r>
            <a:r>
              <a:rPr lang="en-US" sz="20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);</a:t>
            </a:r>
            <a:endParaRPr lang="en-US" sz="2000" dirty="0">
              <a:solidFill>
                <a:srgbClr val="DCDCDC"/>
              </a:solidFill>
              <a:highlight>
                <a:srgbClr val="1E1E1E"/>
              </a:highlight>
              <a:latin typeface="Consolas" panose="020B0609020204030204" pitchFamily="49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921024" y="1380578"/>
            <a:ext cx="7545984" cy="915362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808080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569CD6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span</a:t>
            </a:r>
            <a:r>
              <a:rPr lang="en-US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9CDCFE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data-bind</a:t>
            </a:r>
            <a:r>
              <a:rPr lang="en-US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=</a:t>
            </a:r>
            <a:r>
              <a:rPr lang="en-US" dirty="0">
                <a:solidFill>
                  <a:srgbClr val="C8C8C8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"visible: </a:t>
            </a:r>
            <a:r>
              <a:rPr lang="en-US" dirty="0" err="1">
                <a:solidFill>
                  <a:srgbClr val="C8C8C8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RememberMe</a:t>
            </a:r>
            <a:r>
              <a:rPr lang="en-US" dirty="0">
                <a:solidFill>
                  <a:srgbClr val="C8C8C8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() &amp;&amp; !!Name() &amp;&amp; Name().length &gt; 3 &amp;&amp; </a:t>
            </a:r>
            <a:r>
              <a:rPr lang="en-US" dirty="0" smtClean="0">
                <a:solidFill>
                  <a:srgbClr val="C8C8C8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Password().</a:t>
            </a:r>
            <a:r>
              <a:rPr lang="en-US" dirty="0">
                <a:solidFill>
                  <a:srgbClr val="C8C8C8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length </a:t>
            </a:r>
            <a:r>
              <a:rPr lang="en-US" dirty="0" smtClean="0">
                <a:solidFill>
                  <a:srgbClr val="C8C8C8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&lt; 25"</a:t>
            </a:r>
            <a:r>
              <a:rPr lang="en-US" dirty="0" smtClean="0">
                <a:solidFill>
                  <a:srgbClr val="808080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&gt;&lt;/</a:t>
            </a:r>
            <a:r>
              <a:rPr lang="en-US" dirty="0">
                <a:solidFill>
                  <a:srgbClr val="569CD6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span</a:t>
            </a:r>
            <a:r>
              <a:rPr lang="en-US" dirty="0">
                <a:solidFill>
                  <a:srgbClr val="808080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&gt;</a:t>
            </a:r>
            <a:endParaRPr lang="en-US" dirty="0">
              <a:solidFill>
                <a:srgbClr val="DCDCDC"/>
              </a:solidFill>
              <a:highlight>
                <a:srgbClr val="1E1E1E"/>
              </a:highlight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976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BINDINGS</a:t>
            </a:r>
            <a:br>
              <a:rPr lang="en-US" dirty="0" smtClean="0"/>
            </a:br>
            <a:r>
              <a:rPr lang="en-US" dirty="0" smtClean="0"/>
              <a:t>forms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click</a:t>
            </a:r>
          </a:p>
          <a:p>
            <a:r>
              <a:rPr lang="en-US" dirty="0" smtClean="0"/>
              <a:t>event (</a:t>
            </a:r>
            <a:r>
              <a:rPr lang="en-US" dirty="0" err="1" smtClean="0"/>
              <a:t>mouseover</a:t>
            </a:r>
            <a:r>
              <a:rPr lang="en-US" dirty="0" smtClean="0"/>
              <a:t>, etc.)</a:t>
            </a:r>
          </a:p>
          <a:p>
            <a:r>
              <a:rPr lang="en-US" dirty="0" smtClean="0"/>
              <a:t>submit</a:t>
            </a:r>
          </a:p>
          <a:p>
            <a:r>
              <a:rPr lang="en-US" dirty="0" smtClean="0"/>
              <a:t>enable/disable</a:t>
            </a:r>
          </a:p>
          <a:p>
            <a:r>
              <a:rPr lang="en-US" dirty="0" err="1" smtClean="0"/>
              <a:t>hasFocus</a:t>
            </a:r>
            <a:endParaRPr lang="en-US" dirty="0" smtClean="0"/>
          </a:p>
          <a:p>
            <a:r>
              <a:rPr lang="en-US" dirty="0" smtClean="0"/>
              <a:t>checked</a:t>
            </a:r>
          </a:p>
          <a:p>
            <a:r>
              <a:rPr lang="en-US" dirty="0" smtClean="0"/>
              <a:t>options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94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BINDINGS</a:t>
            </a:r>
            <a:br>
              <a:rPr lang="en-US" dirty="0" smtClean="0"/>
            </a:br>
            <a:r>
              <a:rPr lang="en-US" dirty="0" smtClean="0"/>
              <a:t>appearance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visible</a:t>
            </a:r>
          </a:p>
          <a:p>
            <a:r>
              <a:rPr lang="en-US" dirty="0" smtClean="0"/>
              <a:t>text</a:t>
            </a:r>
          </a:p>
          <a:p>
            <a:r>
              <a:rPr lang="en-US" dirty="0" smtClean="0"/>
              <a:t>html</a:t>
            </a:r>
          </a:p>
          <a:p>
            <a:r>
              <a:rPr lang="en-US" dirty="0" err="1" smtClean="0"/>
              <a:t>css</a:t>
            </a:r>
            <a:endParaRPr lang="en-US" dirty="0" smtClean="0"/>
          </a:p>
          <a:p>
            <a:r>
              <a:rPr lang="en-US" dirty="0" smtClean="0"/>
              <a:t>style</a:t>
            </a:r>
          </a:p>
          <a:p>
            <a:r>
              <a:rPr lang="en-US" dirty="0" err="1" smtClean="0"/>
              <a:t>attr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5083277" y="1454043"/>
            <a:ext cx="6584911" cy="1249827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9CDCFE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data-bind</a:t>
            </a:r>
            <a:r>
              <a:rPr lang="en-US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=</a:t>
            </a:r>
            <a:r>
              <a:rPr lang="en-US" dirty="0">
                <a:solidFill>
                  <a:srgbClr val="C8C8C8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"</a:t>
            </a:r>
            <a:r>
              <a:rPr lang="en-US" dirty="0" err="1">
                <a:solidFill>
                  <a:srgbClr val="C8C8C8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css</a:t>
            </a:r>
            <a:r>
              <a:rPr lang="en-US" dirty="0">
                <a:solidFill>
                  <a:srgbClr val="C8C8C8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: { 'error': Email().length &lt; </a:t>
            </a:r>
            <a:r>
              <a:rPr lang="en-US" dirty="0" smtClean="0">
                <a:solidFill>
                  <a:srgbClr val="C8C8C8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3 }"</a:t>
            </a:r>
            <a:r>
              <a:rPr lang="en-US" dirty="0" smtClean="0">
                <a:solidFill>
                  <a:srgbClr val="808080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&gt;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083276" y="2933927"/>
            <a:ext cx="6584911" cy="100213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9CDCFE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data-bind</a:t>
            </a:r>
            <a:r>
              <a:rPr lang="en-US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=</a:t>
            </a:r>
            <a:r>
              <a:rPr lang="en-US" dirty="0">
                <a:solidFill>
                  <a:srgbClr val="C8C8C8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"style: </a:t>
            </a:r>
            <a:endParaRPr lang="en-US" dirty="0" smtClean="0">
              <a:solidFill>
                <a:srgbClr val="C8C8C8"/>
              </a:solidFill>
              <a:highlight>
                <a:srgbClr val="1E1E1E"/>
              </a:highlight>
              <a:latin typeface="Consolas" panose="020B0609020204030204" pitchFamily="49" charset="0"/>
            </a:endParaRPr>
          </a:p>
          <a:p>
            <a:r>
              <a:rPr lang="en-US" dirty="0" smtClean="0">
                <a:solidFill>
                  <a:srgbClr val="C8C8C8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{ </a:t>
            </a:r>
            <a:r>
              <a:rPr lang="en-US" dirty="0">
                <a:solidFill>
                  <a:srgbClr val="C8C8C8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color: </a:t>
            </a:r>
            <a:r>
              <a:rPr lang="en-US" dirty="0" smtClean="0">
                <a:solidFill>
                  <a:srgbClr val="C8C8C8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Email().length </a:t>
            </a:r>
            <a:r>
              <a:rPr lang="en-US" dirty="0">
                <a:solidFill>
                  <a:srgbClr val="C8C8C8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&lt; </a:t>
            </a:r>
            <a:r>
              <a:rPr lang="en-US" dirty="0" smtClean="0">
                <a:solidFill>
                  <a:srgbClr val="C8C8C8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3 </a:t>
            </a:r>
            <a:r>
              <a:rPr lang="en-US" dirty="0">
                <a:solidFill>
                  <a:srgbClr val="C8C8C8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? 'red' : 'black' </a:t>
            </a:r>
            <a:r>
              <a:rPr lang="en-US" dirty="0" smtClean="0">
                <a:solidFill>
                  <a:srgbClr val="C8C8C8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}"</a:t>
            </a:r>
            <a:endParaRPr lang="en-US" dirty="0">
              <a:solidFill>
                <a:srgbClr val="DCDCDC"/>
              </a:solidFill>
              <a:highlight>
                <a:srgbClr val="1E1E1E"/>
              </a:highlight>
              <a:latin typeface="Consolas" panose="020B0609020204030204" pitchFamily="49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083275" y="4183754"/>
            <a:ext cx="6584911" cy="100213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9CDCFE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data-bind</a:t>
            </a:r>
            <a:r>
              <a:rPr lang="en-US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=</a:t>
            </a:r>
            <a:r>
              <a:rPr lang="en-US" dirty="0">
                <a:solidFill>
                  <a:srgbClr val="C8C8C8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"</a:t>
            </a:r>
            <a:r>
              <a:rPr lang="en-US" dirty="0" err="1">
                <a:solidFill>
                  <a:srgbClr val="C8C8C8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attr</a:t>
            </a:r>
            <a:r>
              <a:rPr lang="en-US" dirty="0">
                <a:solidFill>
                  <a:srgbClr val="C8C8C8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: { 'data-product-id': </a:t>
            </a:r>
            <a:r>
              <a:rPr lang="en-US" dirty="0" smtClean="0">
                <a:solidFill>
                  <a:srgbClr val="C8C8C8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Id }"</a:t>
            </a:r>
            <a:endParaRPr lang="en-US" dirty="0" smtClean="0">
              <a:solidFill>
                <a:srgbClr val="808080"/>
              </a:solidFill>
              <a:highlight>
                <a:srgbClr val="1E1E1E"/>
              </a:highlight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748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JQUERY</a:t>
            </a:r>
            <a:br>
              <a:rPr lang="en-US" dirty="0" smtClean="0"/>
            </a:br>
            <a:r>
              <a:rPr lang="en-US" dirty="0" smtClean="0"/>
              <a:t>what is all about?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locate the DOM node</a:t>
            </a:r>
          </a:p>
          <a:p>
            <a:r>
              <a:rPr lang="en-US" dirty="0" smtClean="0"/>
              <a:t>manipulate nodes</a:t>
            </a:r>
          </a:p>
          <a:p>
            <a:r>
              <a:rPr lang="en-US" dirty="0" err="1" smtClean="0"/>
              <a:t>ajax</a:t>
            </a:r>
            <a:r>
              <a:rPr lang="en-US" dirty="0" smtClean="0"/>
              <a:t> calls</a:t>
            </a:r>
          </a:p>
          <a:p>
            <a:pPr lvl="1"/>
            <a:r>
              <a:rPr lang="en-US" dirty="0" smtClean="0"/>
              <a:t>and plenty of </a:t>
            </a:r>
            <a:r>
              <a:rPr lang="en-US" dirty="0" err="1" smtClean="0"/>
              <a:t>javascript</a:t>
            </a:r>
            <a:r>
              <a:rPr lang="en-US" dirty="0" smtClean="0"/>
              <a:t> helpers</a:t>
            </a:r>
          </a:p>
          <a:p>
            <a:r>
              <a:rPr lang="en-US" dirty="0" smtClean="0"/>
              <a:t>plugins! (both backend &amp; frontend)</a:t>
            </a:r>
          </a:p>
          <a:p>
            <a:r>
              <a:rPr lang="en-US" dirty="0" smtClean="0"/>
              <a:t>do we need to knock it out?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739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BINDINGS</a:t>
            </a:r>
            <a:br>
              <a:rPr lang="en-US" dirty="0" smtClean="0"/>
            </a:br>
            <a:r>
              <a:rPr lang="en-US" dirty="0" smtClean="0"/>
              <a:t>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foreach</a:t>
            </a:r>
            <a:endParaRPr lang="en-US" dirty="0" smtClean="0"/>
          </a:p>
          <a:p>
            <a:r>
              <a:rPr lang="en-US" dirty="0" smtClean="0"/>
              <a:t>if</a:t>
            </a:r>
          </a:p>
          <a:p>
            <a:r>
              <a:rPr lang="en-US" dirty="0" err="1" smtClean="0"/>
              <a:t>ifnot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with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144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NESTING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0414" y="1338453"/>
            <a:ext cx="4762500" cy="4171950"/>
          </a:xfrm>
          <a:prstGeom prst="rect">
            <a:avLst/>
          </a:prstGeom>
        </p:spPr>
      </p:pic>
      <p:sp>
        <p:nvSpPr>
          <p:cNvPr id="7" name="Rectangular Callout 6"/>
          <p:cNvSpPr/>
          <p:nvPr/>
        </p:nvSpPr>
        <p:spPr>
          <a:xfrm>
            <a:off x="6517909" y="507820"/>
            <a:ext cx="1992429" cy="1097280"/>
          </a:xfrm>
          <a:prstGeom prst="wedgeRectCallout">
            <a:avLst>
              <a:gd name="adj1" fmla="val -96678"/>
              <a:gd name="adj2" fmla="val 5767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Menu</a:t>
            </a:r>
            <a:endParaRPr lang="en-US" dirty="0"/>
          </a:p>
        </p:txBody>
      </p:sp>
      <p:sp>
        <p:nvSpPr>
          <p:cNvPr id="10" name="Rectangular Callout 9"/>
          <p:cNvSpPr/>
          <p:nvPr/>
        </p:nvSpPr>
        <p:spPr>
          <a:xfrm>
            <a:off x="9637095" y="2057488"/>
            <a:ext cx="1992429" cy="1097280"/>
          </a:xfrm>
          <a:prstGeom prst="wedgeRectCallout">
            <a:avLst>
              <a:gd name="adj1" fmla="val -65277"/>
              <a:gd name="adj2" fmla="val -10285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SearchBox</a:t>
            </a:r>
            <a:endParaRPr lang="en-US" dirty="0"/>
          </a:p>
        </p:txBody>
      </p:sp>
      <p:sp>
        <p:nvSpPr>
          <p:cNvPr id="11" name="Rectangular Callout 10"/>
          <p:cNvSpPr/>
          <p:nvPr/>
        </p:nvSpPr>
        <p:spPr>
          <a:xfrm>
            <a:off x="3628124" y="2382581"/>
            <a:ext cx="1992429" cy="1097280"/>
          </a:xfrm>
          <a:prstGeom prst="wedgeRectCallout">
            <a:avLst>
              <a:gd name="adj1" fmla="val 148733"/>
              <a:gd name="adj2" fmla="val -1513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Stage</a:t>
            </a:r>
            <a:endParaRPr lang="en-US" dirty="0"/>
          </a:p>
        </p:txBody>
      </p:sp>
      <p:sp>
        <p:nvSpPr>
          <p:cNvPr id="12" name="Rectangular Callout 11"/>
          <p:cNvSpPr/>
          <p:nvPr/>
        </p:nvSpPr>
        <p:spPr>
          <a:xfrm>
            <a:off x="5499235" y="4413123"/>
            <a:ext cx="1992429" cy="1097280"/>
          </a:xfrm>
          <a:prstGeom prst="wedgeRectCallout">
            <a:avLst>
              <a:gd name="adj1" fmla="val 148733"/>
              <a:gd name="adj2" fmla="val -1513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Banners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482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NESTING</a:t>
            </a:r>
            <a:br>
              <a:rPr lang="en-US" dirty="0" smtClean="0"/>
            </a:br>
            <a:r>
              <a:rPr lang="en-US" dirty="0" err="1" smtClean="0"/>
              <a:t>komodel</a:t>
            </a:r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3721800" y="1388240"/>
            <a:ext cx="7750629" cy="4072376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>
                <a:solidFill>
                  <a:srgbClr val="569CD6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var</a:t>
            </a:r>
            <a:r>
              <a:rPr lang="en-US" sz="20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MainPageKOModel</a:t>
            </a:r>
            <a:r>
              <a:rPr lang="en-US" sz="20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=</a:t>
            </a:r>
            <a:r>
              <a:rPr lang="en-US" sz="20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569CD6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function</a:t>
            </a:r>
            <a:r>
              <a:rPr lang="en-US" sz="20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()</a:t>
            </a:r>
            <a:r>
              <a:rPr lang="en-US" sz="20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{</a:t>
            </a:r>
            <a:endParaRPr lang="en-US" sz="2000" dirty="0">
              <a:solidFill>
                <a:srgbClr val="DCDCDC"/>
              </a:solidFill>
              <a:highlight>
                <a:srgbClr val="1E1E1E"/>
              </a:highlight>
              <a:latin typeface="Consolas" panose="020B0609020204030204" pitchFamily="49" charset="0"/>
            </a:endParaRPr>
          </a:p>
          <a:p>
            <a:r>
              <a:rPr lang="en-US" sz="20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       </a:t>
            </a:r>
            <a:r>
              <a:rPr lang="en-US" sz="2000" dirty="0" err="1">
                <a:solidFill>
                  <a:srgbClr val="569CD6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var</a:t>
            </a:r>
            <a:r>
              <a:rPr lang="en-US" sz="20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self </a:t>
            </a:r>
            <a:r>
              <a:rPr lang="en-US" sz="20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=</a:t>
            </a:r>
            <a:r>
              <a:rPr lang="en-US" sz="20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569CD6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this</a:t>
            </a:r>
            <a:r>
              <a:rPr lang="en-US" sz="2000" dirty="0" smtClean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;</a:t>
            </a:r>
          </a:p>
          <a:p>
            <a:endParaRPr lang="en-US" sz="2000" dirty="0">
              <a:solidFill>
                <a:srgbClr val="DCDCDC"/>
              </a:solidFill>
              <a:highlight>
                <a:srgbClr val="1E1E1E"/>
              </a:highlight>
              <a:latin typeface="Consolas" panose="020B0609020204030204" pitchFamily="49" charset="0"/>
            </a:endParaRPr>
          </a:p>
          <a:p>
            <a:r>
              <a:rPr lang="en-US" sz="20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       </a:t>
            </a:r>
            <a:r>
              <a:rPr lang="en-US" sz="2000" dirty="0" err="1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self</a:t>
            </a:r>
            <a:r>
              <a:rPr lang="en-US" sz="2000" dirty="0" err="1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.</a:t>
            </a:r>
            <a:r>
              <a:rPr lang="en-US" sz="2000" dirty="0" err="1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Title</a:t>
            </a:r>
            <a:r>
              <a:rPr lang="en-US" sz="20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=</a:t>
            </a:r>
            <a:r>
              <a:rPr lang="en-US" sz="20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ko</a:t>
            </a:r>
            <a:r>
              <a:rPr lang="en-US" sz="2000" dirty="0" err="1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.</a:t>
            </a:r>
            <a:r>
              <a:rPr lang="en-US" sz="2000" dirty="0" err="1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observable</a:t>
            </a:r>
            <a:r>
              <a:rPr lang="en-US" sz="2000" dirty="0" smtClean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(</a:t>
            </a:r>
            <a:r>
              <a:rPr lang="en-US" sz="2000" dirty="0" smtClean="0">
                <a:solidFill>
                  <a:srgbClr val="D69D85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'Super blog!'</a:t>
            </a:r>
            <a:r>
              <a:rPr lang="en-US" sz="2000" dirty="0" smtClean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);</a:t>
            </a:r>
          </a:p>
          <a:p>
            <a:endParaRPr lang="en-US" sz="2000" dirty="0">
              <a:solidFill>
                <a:srgbClr val="DCDCDC"/>
              </a:solidFill>
              <a:highlight>
                <a:srgbClr val="1E1E1E"/>
              </a:highlight>
              <a:latin typeface="Consolas" panose="020B0609020204030204" pitchFamily="49" charset="0"/>
            </a:endParaRPr>
          </a:p>
          <a:p>
            <a:r>
              <a:rPr lang="en-US" sz="20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       </a:t>
            </a:r>
            <a:r>
              <a:rPr lang="en-US" sz="2000" dirty="0" err="1" smtClean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self</a:t>
            </a:r>
            <a:r>
              <a:rPr lang="en-US" sz="2000" dirty="0" err="1" smtClean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.</a:t>
            </a:r>
            <a:r>
              <a:rPr lang="en-US" sz="2000" dirty="0" err="1" smtClean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Menu</a:t>
            </a:r>
            <a:r>
              <a:rPr lang="en-US" sz="2000" dirty="0" smtClean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=</a:t>
            </a:r>
            <a:r>
              <a:rPr lang="en-US" sz="20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569CD6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new</a:t>
            </a:r>
            <a:r>
              <a:rPr lang="en-US" sz="20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 err="1" smtClean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MenuKOModel</a:t>
            </a:r>
            <a:r>
              <a:rPr lang="en-US" sz="2000" dirty="0" smtClean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();</a:t>
            </a:r>
          </a:p>
          <a:p>
            <a:endParaRPr lang="en-US" sz="2000" dirty="0">
              <a:solidFill>
                <a:srgbClr val="DCDCDC"/>
              </a:solidFill>
              <a:highlight>
                <a:srgbClr val="1E1E1E"/>
              </a:highlight>
              <a:latin typeface="Consolas" panose="020B0609020204030204" pitchFamily="49" charset="0"/>
            </a:endParaRPr>
          </a:p>
          <a:p>
            <a:r>
              <a:rPr lang="en-US" sz="20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       </a:t>
            </a:r>
            <a:r>
              <a:rPr lang="en-US" sz="2000" dirty="0" err="1" smtClean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self</a:t>
            </a:r>
            <a:r>
              <a:rPr lang="en-US" sz="2000" dirty="0" err="1" smtClean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.</a:t>
            </a:r>
            <a:r>
              <a:rPr lang="en-US" sz="2000" dirty="0" err="1" smtClean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SearchBox</a:t>
            </a:r>
            <a:r>
              <a:rPr lang="en-US" sz="2000" dirty="0" smtClean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=</a:t>
            </a:r>
            <a:r>
              <a:rPr lang="en-US" sz="20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569CD6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new</a:t>
            </a:r>
            <a:r>
              <a:rPr lang="en-US" sz="20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 err="1" smtClean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SearchBoxKOModel</a:t>
            </a:r>
            <a:r>
              <a:rPr lang="en-US" sz="2000" dirty="0" smtClean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();</a:t>
            </a:r>
          </a:p>
          <a:p>
            <a:endParaRPr lang="en-US" sz="2000" dirty="0">
              <a:solidFill>
                <a:srgbClr val="DCDCDC"/>
              </a:solidFill>
              <a:highlight>
                <a:srgbClr val="1E1E1E"/>
              </a:highlight>
              <a:latin typeface="Consolas" panose="020B0609020204030204" pitchFamily="49" charset="0"/>
            </a:endParaRPr>
          </a:p>
          <a:p>
            <a:r>
              <a:rPr lang="en-US" sz="20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       </a:t>
            </a:r>
            <a:r>
              <a:rPr lang="en-US" sz="2000" dirty="0" err="1" smtClean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self</a:t>
            </a:r>
            <a:r>
              <a:rPr lang="en-US" sz="2000" dirty="0" err="1" smtClean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.</a:t>
            </a:r>
            <a:r>
              <a:rPr lang="en-US" sz="2000" dirty="0" err="1" smtClean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Banners</a:t>
            </a:r>
            <a:r>
              <a:rPr lang="en-US" sz="2000" dirty="0" smtClean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=</a:t>
            </a:r>
            <a:r>
              <a:rPr lang="en-US" sz="20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569CD6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new</a:t>
            </a:r>
            <a:r>
              <a:rPr lang="en-US" sz="20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 err="1" smtClean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BannersKOModel</a:t>
            </a:r>
            <a:r>
              <a:rPr lang="en-US" sz="20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();</a:t>
            </a:r>
            <a:endParaRPr lang="en-US" sz="2000" dirty="0">
              <a:solidFill>
                <a:srgbClr val="DCDCDC"/>
              </a:solidFill>
              <a:highlight>
                <a:srgbClr val="1E1E1E"/>
              </a:highlight>
              <a:latin typeface="Consolas" panose="020B0609020204030204" pitchFamily="49" charset="0"/>
            </a:endParaRPr>
          </a:p>
          <a:p>
            <a:r>
              <a:rPr lang="en-US" sz="20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   </a:t>
            </a:r>
            <a:r>
              <a:rPr lang="en-US" sz="20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};</a:t>
            </a:r>
            <a:endParaRPr lang="en-US" sz="2000" dirty="0">
              <a:solidFill>
                <a:srgbClr val="000000"/>
              </a:solidFill>
              <a:highlight>
                <a:srgbClr val="FFFFB3"/>
              </a:highlight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07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NESTING</a:t>
            </a:r>
            <a:br>
              <a:rPr lang="en-US" dirty="0" smtClean="0"/>
            </a:br>
            <a:r>
              <a:rPr lang="en-US" dirty="0" smtClean="0"/>
              <a:t>view</a:t>
            </a:r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3760300" y="1491120"/>
            <a:ext cx="7750629" cy="3332287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808080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569CD6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div</a:t>
            </a:r>
            <a:r>
              <a:rPr lang="en-US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9CDCFE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id</a:t>
            </a:r>
            <a:r>
              <a:rPr lang="en-US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=</a:t>
            </a:r>
            <a:r>
              <a:rPr lang="en-US" dirty="0">
                <a:solidFill>
                  <a:srgbClr val="C8C8C8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"layout</a:t>
            </a:r>
            <a:r>
              <a:rPr lang="en-US" dirty="0" smtClean="0">
                <a:solidFill>
                  <a:srgbClr val="C8C8C8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"</a:t>
            </a:r>
            <a:r>
              <a:rPr lang="en-US" dirty="0" smtClean="0">
                <a:solidFill>
                  <a:srgbClr val="808080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&gt;</a:t>
            </a:r>
          </a:p>
          <a:p>
            <a:endParaRPr lang="en-US" dirty="0">
              <a:solidFill>
                <a:srgbClr val="DCDCDC"/>
              </a:solidFill>
              <a:highlight>
                <a:srgbClr val="1E1E1E"/>
              </a:highlight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808080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569CD6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h1</a:t>
            </a:r>
            <a:r>
              <a:rPr lang="en-US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9CDCFE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data-bind</a:t>
            </a:r>
            <a:r>
              <a:rPr lang="en-US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=</a:t>
            </a:r>
            <a:r>
              <a:rPr lang="en-US" dirty="0">
                <a:solidFill>
                  <a:srgbClr val="C8C8C8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"text: Title"</a:t>
            </a:r>
            <a:r>
              <a:rPr lang="en-US" dirty="0">
                <a:solidFill>
                  <a:srgbClr val="808080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&gt;&lt;/</a:t>
            </a:r>
            <a:r>
              <a:rPr lang="en-US" dirty="0">
                <a:solidFill>
                  <a:srgbClr val="569CD6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h1</a:t>
            </a:r>
            <a:r>
              <a:rPr lang="en-US" dirty="0" smtClean="0">
                <a:solidFill>
                  <a:srgbClr val="808080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&gt;</a:t>
            </a:r>
          </a:p>
          <a:p>
            <a:endParaRPr lang="en-US" dirty="0">
              <a:solidFill>
                <a:srgbClr val="DCDCDC"/>
              </a:solidFill>
              <a:highlight>
                <a:srgbClr val="1E1E1E"/>
              </a:highlight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808080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569CD6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div</a:t>
            </a:r>
            <a:r>
              <a:rPr lang="en-US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9CDCFE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data-bind</a:t>
            </a:r>
            <a:r>
              <a:rPr lang="en-US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=</a:t>
            </a:r>
            <a:r>
              <a:rPr lang="en-US" dirty="0">
                <a:solidFill>
                  <a:srgbClr val="C8C8C8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"with: </a:t>
            </a:r>
            <a:r>
              <a:rPr lang="en-US" dirty="0" err="1" smtClean="0">
                <a:solidFill>
                  <a:srgbClr val="C8C8C8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SearchBox</a:t>
            </a:r>
            <a:r>
              <a:rPr lang="en-US" dirty="0" smtClean="0">
                <a:solidFill>
                  <a:srgbClr val="C8C8C8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"</a:t>
            </a:r>
            <a:r>
              <a:rPr lang="en-US" dirty="0" smtClean="0">
                <a:solidFill>
                  <a:srgbClr val="808080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&gt;</a:t>
            </a:r>
          </a:p>
          <a:p>
            <a:endParaRPr lang="en-US" dirty="0">
              <a:solidFill>
                <a:srgbClr val="DCDCDC"/>
              </a:solidFill>
              <a:highlight>
                <a:srgbClr val="1E1E1E"/>
              </a:highlight>
              <a:latin typeface="Consolas" panose="020B0609020204030204" pitchFamily="49" charset="0"/>
            </a:endParaRPr>
          </a:p>
          <a:p>
            <a:r>
              <a:rPr lang="en-US" dirty="0" smtClean="0">
                <a:solidFill>
                  <a:srgbClr val="808080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	  &lt;</a:t>
            </a:r>
            <a:r>
              <a:rPr lang="en-US" dirty="0">
                <a:solidFill>
                  <a:srgbClr val="569CD6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input</a:t>
            </a:r>
            <a:r>
              <a:rPr lang="en-US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9CDCFE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type</a:t>
            </a:r>
            <a:r>
              <a:rPr lang="en-US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=</a:t>
            </a:r>
            <a:r>
              <a:rPr lang="en-US" dirty="0">
                <a:solidFill>
                  <a:srgbClr val="C8C8C8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"text"</a:t>
            </a:r>
            <a:r>
              <a:rPr lang="en-US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9CDCFE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data-bind</a:t>
            </a:r>
            <a:r>
              <a:rPr lang="en-US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=</a:t>
            </a:r>
            <a:r>
              <a:rPr lang="en-US" dirty="0">
                <a:solidFill>
                  <a:srgbClr val="C8C8C8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"value: </a:t>
            </a:r>
            <a:r>
              <a:rPr lang="en-US" dirty="0" err="1" smtClean="0">
                <a:solidFill>
                  <a:srgbClr val="C8C8C8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QueryString</a:t>
            </a:r>
            <a:r>
              <a:rPr lang="en-US" dirty="0" smtClean="0">
                <a:solidFill>
                  <a:srgbClr val="C8C8C8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"</a:t>
            </a:r>
            <a:r>
              <a:rPr lang="en-US" dirty="0" smtClean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808080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/&gt;</a:t>
            </a:r>
          </a:p>
          <a:p>
            <a:endParaRPr lang="en-US" dirty="0">
              <a:solidFill>
                <a:srgbClr val="DCDCDC"/>
              </a:solidFill>
              <a:highlight>
                <a:srgbClr val="1E1E1E"/>
              </a:highlight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808080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&lt;/</a:t>
            </a:r>
            <a:r>
              <a:rPr lang="en-US" dirty="0">
                <a:solidFill>
                  <a:srgbClr val="569CD6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div</a:t>
            </a:r>
            <a:r>
              <a:rPr lang="en-US" dirty="0" smtClean="0">
                <a:solidFill>
                  <a:srgbClr val="808080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&gt;</a:t>
            </a:r>
          </a:p>
          <a:p>
            <a:endParaRPr lang="en-US" dirty="0">
              <a:solidFill>
                <a:srgbClr val="DCDCDC"/>
              </a:solidFill>
              <a:highlight>
                <a:srgbClr val="1E1E1E"/>
              </a:highlight>
              <a:latin typeface="Consolas" panose="020B0609020204030204" pitchFamily="49" charset="0"/>
            </a:endParaRPr>
          </a:p>
          <a:p>
            <a:r>
              <a:rPr lang="en-US" dirty="0" smtClean="0">
                <a:solidFill>
                  <a:srgbClr val="808080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&lt;/</a:t>
            </a:r>
            <a:r>
              <a:rPr lang="en-US" dirty="0">
                <a:solidFill>
                  <a:srgbClr val="569CD6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div</a:t>
            </a:r>
            <a:r>
              <a:rPr lang="en-US" dirty="0">
                <a:solidFill>
                  <a:srgbClr val="808080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&gt;</a:t>
            </a:r>
            <a:endParaRPr lang="en-US" dirty="0">
              <a:solidFill>
                <a:srgbClr val="DCDCDC"/>
              </a:solidFill>
              <a:highlight>
                <a:srgbClr val="1E1E1E"/>
              </a:highlight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70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NESTING</a:t>
            </a:r>
            <a:br>
              <a:rPr lang="en-US" dirty="0" smtClean="0"/>
            </a:br>
            <a:r>
              <a:rPr lang="en-US" dirty="0" smtClean="0"/>
              <a:t>parent &amp; root</a:t>
            </a:r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3770238" y="834886"/>
            <a:ext cx="7750629" cy="1769165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808080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569CD6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h1</a:t>
            </a:r>
            <a:r>
              <a:rPr lang="en-US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9CDCFE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data-bind</a:t>
            </a:r>
            <a:r>
              <a:rPr lang="en-US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=</a:t>
            </a:r>
            <a:r>
              <a:rPr lang="en-US" dirty="0">
                <a:solidFill>
                  <a:srgbClr val="C8C8C8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"text: Title"</a:t>
            </a:r>
            <a:r>
              <a:rPr lang="en-US" dirty="0">
                <a:solidFill>
                  <a:srgbClr val="808080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&gt;&lt;/</a:t>
            </a:r>
            <a:r>
              <a:rPr lang="en-US" dirty="0">
                <a:solidFill>
                  <a:srgbClr val="569CD6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h1</a:t>
            </a:r>
            <a:r>
              <a:rPr lang="en-US" dirty="0" smtClean="0">
                <a:solidFill>
                  <a:srgbClr val="808080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&gt;</a:t>
            </a:r>
          </a:p>
          <a:p>
            <a:endParaRPr lang="en-US" dirty="0">
              <a:solidFill>
                <a:srgbClr val="DCDCDC"/>
              </a:solidFill>
              <a:highlight>
                <a:srgbClr val="1E1E1E"/>
              </a:highlight>
              <a:latin typeface="Consolas" panose="020B0609020204030204" pitchFamily="49" charset="0"/>
            </a:endParaRPr>
          </a:p>
          <a:p>
            <a:r>
              <a:rPr lang="en-US" dirty="0" smtClean="0">
                <a:solidFill>
                  <a:srgbClr val="808080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569CD6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div</a:t>
            </a:r>
            <a:r>
              <a:rPr lang="en-US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9CDCFE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data-bind</a:t>
            </a:r>
            <a:r>
              <a:rPr lang="en-US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=</a:t>
            </a:r>
            <a:r>
              <a:rPr lang="en-US" dirty="0">
                <a:solidFill>
                  <a:srgbClr val="C8C8C8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"with: </a:t>
            </a:r>
            <a:r>
              <a:rPr lang="en-US" dirty="0" smtClean="0">
                <a:solidFill>
                  <a:srgbClr val="C8C8C8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Banners"</a:t>
            </a:r>
            <a:r>
              <a:rPr lang="en-US" dirty="0" smtClean="0">
                <a:solidFill>
                  <a:srgbClr val="808080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&gt;</a:t>
            </a:r>
            <a:endParaRPr lang="en-US" dirty="0">
              <a:solidFill>
                <a:srgbClr val="DCDCDC"/>
              </a:solidFill>
              <a:highlight>
                <a:srgbClr val="1E1E1E"/>
              </a:highlight>
              <a:latin typeface="Consolas" panose="020B0609020204030204" pitchFamily="49" charset="0"/>
            </a:endParaRPr>
          </a:p>
          <a:p>
            <a:r>
              <a:rPr lang="en-US" dirty="0" smtClean="0">
                <a:solidFill>
                  <a:srgbClr val="808080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	&lt;</a:t>
            </a:r>
            <a:r>
              <a:rPr lang="en-US" dirty="0" smtClean="0">
                <a:solidFill>
                  <a:srgbClr val="569CD6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h2</a:t>
            </a:r>
            <a:r>
              <a:rPr lang="en-US" dirty="0" smtClean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9CDCFE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data-bind</a:t>
            </a:r>
            <a:r>
              <a:rPr lang="en-US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=</a:t>
            </a:r>
            <a:r>
              <a:rPr lang="en-US" dirty="0">
                <a:solidFill>
                  <a:srgbClr val="C8C8C8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"text: </a:t>
            </a:r>
            <a:r>
              <a:rPr lang="en-US" dirty="0" smtClean="0">
                <a:solidFill>
                  <a:srgbClr val="C8C8C8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$</a:t>
            </a:r>
            <a:r>
              <a:rPr lang="en-US" dirty="0" err="1" smtClean="0">
                <a:solidFill>
                  <a:srgbClr val="C8C8C8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parent.Title</a:t>
            </a:r>
            <a:r>
              <a:rPr lang="en-US" dirty="0">
                <a:solidFill>
                  <a:srgbClr val="C8C8C8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808080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&gt;&lt;/</a:t>
            </a:r>
            <a:r>
              <a:rPr lang="en-US" dirty="0" smtClean="0">
                <a:solidFill>
                  <a:srgbClr val="569CD6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h2</a:t>
            </a:r>
            <a:r>
              <a:rPr lang="en-US" dirty="0" smtClean="0">
                <a:solidFill>
                  <a:srgbClr val="808080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&gt;</a:t>
            </a:r>
            <a:r>
              <a:rPr lang="en-US" dirty="0" smtClean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	</a:t>
            </a:r>
            <a:endParaRPr lang="en-US" dirty="0">
              <a:solidFill>
                <a:srgbClr val="DCDCDC"/>
              </a:solidFill>
              <a:highlight>
                <a:srgbClr val="1E1E1E"/>
              </a:highlight>
              <a:latin typeface="Consolas" panose="020B0609020204030204" pitchFamily="49" charset="0"/>
            </a:endParaRPr>
          </a:p>
          <a:p>
            <a:r>
              <a:rPr lang="en-US" dirty="0" smtClean="0">
                <a:solidFill>
                  <a:srgbClr val="808080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&lt;/</a:t>
            </a:r>
            <a:r>
              <a:rPr lang="en-US" dirty="0">
                <a:solidFill>
                  <a:srgbClr val="569CD6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div</a:t>
            </a:r>
            <a:r>
              <a:rPr lang="en-US" dirty="0" smtClean="0">
                <a:solidFill>
                  <a:srgbClr val="808080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&gt;</a:t>
            </a:r>
            <a:endParaRPr lang="en-US" dirty="0">
              <a:solidFill>
                <a:srgbClr val="DCDCDC"/>
              </a:solidFill>
              <a:highlight>
                <a:srgbClr val="1E1E1E"/>
              </a:highlight>
              <a:latin typeface="Consolas" panose="020B0609020204030204" pitchFamily="49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77134" y="2883719"/>
            <a:ext cx="2727370" cy="129665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MainPage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378899" y="3801777"/>
            <a:ext cx="2727370" cy="129665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Menu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8394518" y="4719835"/>
            <a:ext cx="2727370" cy="129665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MenuItem</a:t>
            </a:r>
            <a:endParaRPr lang="en-US" dirty="0"/>
          </a:p>
        </p:txBody>
      </p:sp>
      <p:sp>
        <p:nvSpPr>
          <p:cNvPr id="13" name="Left Arrow 12"/>
          <p:cNvSpPr/>
          <p:nvPr/>
        </p:nvSpPr>
        <p:spPr>
          <a:xfrm rot="1877559">
            <a:off x="6534452" y="3367799"/>
            <a:ext cx="1279437" cy="642048"/>
          </a:xfrm>
          <a:prstGeom prst="lef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$parent</a:t>
            </a:r>
            <a:endParaRPr lang="en-US" dirty="0"/>
          </a:p>
        </p:txBody>
      </p:sp>
      <p:sp>
        <p:nvSpPr>
          <p:cNvPr id="19" name="Left Arrow 18"/>
          <p:cNvSpPr/>
          <p:nvPr/>
        </p:nvSpPr>
        <p:spPr>
          <a:xfrm rot="1849578">
            <a:off x="5568556" y="4529474"/>
            <a:ext cx="3351875" cy="642048"/>
          </a:xfrm>
          <a:prstGeom prst="lef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$root</a:t>
            </a:r>
            <a:endParaRPr lang="en-US" dirty="0"/>
          </a:p>
        </p:txBody>
      </p:sp>
      <p:sp>
        <p:nvSpPr>
          <p:cNvPr id="20" name="Left Arrow 19"/>
          <p:cNvSpPr/>
          <p:nvPr/>
        </p:nvSpPr>
        <p:spPr>
          <a:xfrm rot="1877559">
            <a:off x="8650187" y="4219374"/>
            <a:ext cx="1279437" cy="642048"/>
          </a:xfrm>
          <a:prstGeom prst="lef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$parent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685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  <p:bldP spid="13" grpId="0" animBg="1"/>
      <p:bldP spid="19" grpId="0" animBg="1"/>
      <p:bldP spid="2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NESTING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US" sz="3200" dirty="0" smtClean="0"/>
              <a:t>View that is using </a:t>
            </a:r>
            <a:r>
              <a:rPr lang="en-US" sz="3200" b="1" dirty="0"/>
              <a:t>$</a:t>
            </a:r>
            <a:r>
              <a:rPr lang="en-US" sz="3200" b="1" dirty="0" smtClean="0"/>
              <a:t>parent </a:t>
            </a:r>
            <a:r>
              <a:rPr lang="en-US" sz="3200" dirty="0" smtClean="0"/>
              <a:t> and </a:t>
            </a:r>
            <a:r>
              <a:rPr lang="en-US" sz="3200" b="1" dirty="0"/>
              <a:t>$root</a:t>
            </a:r>
            <a:r>
              <a:rPr lang="en-US" sz="3200" b="1" dirty="0" smtClean="0"/>
              <a:t> </a:t>
            </a:r>
            <a:r>
              <a:rPr lang="en-US" sz="3200" dirty="0" smtClean="0"/>
              <a:t>is in </a:t>
            </a:r>
            <a:r>
              <a:rPr lang="en-US" sz="3200" dirty="0"/>
              <a:t>fact a part of its own </a:t>
            </a:r>
            <a:r>
              <a:rPr lang="en-US" sz="3200" dirty="0" smtClean="0"/>
              <a:t>container</a:t>
            </a:r>
          </a:p>
          <a:p>
            <a:r>
              <a:rPr lang="en-US" sz="3200" dirty="0" smtClean="0"/>
              <a:t>It isn’t kosher!</a:t>
            </a:r>
            <a:endParaRPr lang="en-US" sz="3200" dirty="0"/>
          </a:p>
          <a:p>
            <a:endParaRPr lang="en-US" dirty="0"/>
          </a:p>
        </p:txBody>
      </p:sp>
      <p:pic>
        <p:nvPicPr>
          <p:cNvPr id="1026" name="Picture 2" descr="http://3.bp.blogspot.com/-bMn8P9L2tLM/UQE28fTtuJI/AAAAAAAAAWo/hJpvKOi8zVA/s1600/hd_computer_guy_meme_by_zapgod16-d4t2jh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253" y="2972767"/>
            <a:ext cx="4406485" cy="2560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401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/>
              <a:t>ENCAPSULATION</a:t>
            </a:r>
            <a:br>
              <a:rPr lang="en-US" sz="2800" dirty="0" smtClean="0"/>
            </a:br>
            <a:r>
              <a:rPr lang="en-US" sz="2800" dirty="0" err="1" smtClean="0"/>
              <a:t>delegatish</a:t>
            </a:r>
            <a:endParaRPr lang="en-US" sz="2800" dirty="0"/>
          </a:p>
        </p:txBody>
      </p:sp>
      <p:sp>
        <p:nvSpPr>
          <p:cNvPr id="16" name="Rounded Rectangle 15"/>
          <p:cNvSpPr/>
          <p:nvPr/>
        </p:nvSpPr>
        <p:spPr>
          <a:xfrm>
            <a:off x="3769926" y="772573"/>
            <a:ext cx="7750629" cy="1518343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808080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569CD6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div</a:t>
            </a:r>
            <a:r>
              <a:rPr lang="en-US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9CDCFE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id</a:t>
            </a:r>
            <a:r>
              <a:rPr lang="en-US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=</a:t>
            </a:r>
            <a:r>
              <a:rPr lang="en-US" dirty="0">
                <a:solidFill>
                  <a:srgbClr val="C8C8C8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"layout</a:t>
            </a:r>
            <a:r>
              <a:rPr lang="en-US" dirty="0" smtClean="0">
                <a:solidFill>
                  <a:srgbClr val="C8C8C8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"</a:t>
            </a:r>
            <a:r>
              <a:rPr lang="en-US" dirty="0" smtClean="0">
                <a:solidFill>
                  <a:srgbClr val="808080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&gt;</a:t>
            </a:r>
            <a:endParaRPr lang="en-US" dirty="0" smtClean="0">
              <a:solidFill>
                <a:srgbClr val="DCDCDC"/>
              </a:solidFill>
              <a:highlight>
                <a:srgbClr val="1E1E1E"/>
              </a:highlight>
              <a:latin typeface="Consolas" panose="020B0609020204030204" pitchFamily="49" charset="0"/>
            </a:endParaRPr>
          </a:p>
          <a:p>
            <a:r>
              <a:rPr lang="en-US" dirty="0" smtClean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   </a:t>
            </a:r>
            <a:r>
              <a:rPr lang="en-US" dirty="0" smtClean="0">
                <a:solidFill>
                  <a:srgbClr val="808080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&lt;</a:t>
            </a:r>
            <a:r>
              <a:rPr lang="en-US" dirty="0" smtClean="0">
                <a:solidFill>
                  <a:srgbClr val="569CD6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div</a:t>
            </a:r>
            <a:r>
              <a:rPr lang="en-US" dirty="0" smtClean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9CDCFE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data-bind</a:t>
            </a:r>
            <a:r>
              <a:rPr lang="en-US" dirty="0" smtClean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=</a:t>
            </a:r>
            <a:r>
              <a:rPr lang="en-US" dirty="0" smtClean="0">
                <a:solidFill>
                  <a:srgbClr val="C8C8C8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"with: </a:t>
            </a:r>
            <a:r>
              <a:rPr lang="en-US" dirty="0" err="1" smtClean="0">
                <a:solidFill>
                  <a:srgbClr val="C8C8C8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SearchBox</a:t>
            </a:r>
            <a:r>
              <a:rPr lang="en-US" dirty="0" smtClean="0">
                <a:solidFill>
                  <a:srgbClr val="C8C8C8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"</a:t>
            </a:r>
            <a:r>
              <a:rPr lang="en-US" dirty="0" smtClean="0">
                <a:solidFill>
                  <a:srgbClr val="808080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&gt;</a:t>
            </a:r>
            <a:endParaRPr lang="en-US" dirty="0" smtClean="0">
              <a:solidFill>
                <a:srgbClr val="DCDCDC"/>
              </a:solidFill>
              <a:highlight>
                <a:srgbClr val="1E1E1E"/>
              </a:highlight>
              <a:latin typeface="Consolas" panose="020B0609020204030204" pitchFamily="49" charset="0"/>
            </a:endParaRPr>
          </a:p>
          <a:p>
            <a:r>
              <a:rPr lang="en-US" dirty="0" smtClean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       </a:t>
            </a:r>
            <a:r>
              <a:rPr lang="en-US" dirty="0">
                <a:solidFill>
                  <a:srgbClr val="808080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569CD6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button</a:t>
            </a:r>
            <a:r>
              <a:rPr lang="en-US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9CDCFE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data-bind</a:t>
            </a:r>
            <a:r>
              <a:rPr lang="en-US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=</a:t>
            </a:r>
            <a:r>
              <a:rPr lang="en-US" dirty="0">
                <a:solidFill>
                  <a:srgbClr val="C8C8C8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"click: </a:t>
            </a:r>
            <a:r>
              <a:rPr lang="en-US" dirty="0" err="1" smtClean="0">
                <a:solidFill>
                  <a:srgbClr val="C8C8C8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SearchClicked</a:t>
            </a:r>
            <a:r>
              <a:rPr lang="en-US" dirty="0">
                <a:solidFill>
                  <a:srgbClr val="C8C8C8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808080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/&gt;</a:t>
            </a:r>
            <a:endParaRPr lang="en-US" dirty="0">
              <a:solidFill>
                <a:srgbClr val="DCDCDC"/>
              </a:solidFill>
              <a:highlight>
                <a:srgbClr val="1E1E1E"/>
              </a:highlight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808080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&lt;/</a:t>
            </a:r>
            <a:r>
              <a:rPr lang="en-US" dirty="0">
                <a:solidFill>
                  <a:srgbClr val="569CD6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div</a:t>
            </a:r>
            <a:r>
              <a:rPr lang="en-US" dirty="0">
                <a:solidFill>
                  <a:srgbClr val="808080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&gt;</a:t>
            </a:r>
            <a:endParaRPr lang="en-US" dirty="0">
              <a:solidFill>
                <a:srgbClr val="DCDCDC"/>
              </a:solidFill>
              <a:highlight>
                <a:srgbClr val="1E1E1E"/>
              </a:highlight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808080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&lt;/</a:t>
            </a:r>
            <a:r>
              <a:rPr lang="en-US" dirty="0">
                <a:solidFill>
                  <a:srgbClr val="569CD6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div</a:t>
            </a:r>
            <a:r>
              <a:rPr lang="en-US" dirty="0">
                <a:solidFill>
                  <a:srgbClr val="808080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&gt;</a:t>
            </a:r>
            <a:endParaRPr lang="en-US" dirty="0">
              <a:solidFill>
                <a:srgbClr val="000000"/>
              </a:solidFill>
              <a:highlight>
                <a:srgbClr val="FFFFB3"/>
              </a:highlight>
              <a:latin typeface="Consolas" panose="020B0609020204030204" pitchFamily="49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769926" y="2418736"/>
            <a:ext cx="7750629" cy="3713708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err="1">
                <a:solidFill>
                  <a:srgbClr val="569CD6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var</a:t>
            </a:r>
            <a:r>
              <a:rPr lang="en-US" sz="16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 err="1" smtClean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SearchBoxKOModel</a:t>
            </a:r>
            <a:r>
              <a:rPr lang="en-US" sz="1600" dirty="0" smtClean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=</a:t>
            </a:r>
            <a:r>
              <a:rPr lang="en-US" sz="16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569CD6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function</a:t>
            </a:r>
            <a:r>
              <a:rPr lang="en-US" sz="16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()</a:t>
            </a:r>
            <a:r>
              <a:rPr lang="en-US" sz="16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{</a:t>
            </a:r>
            <a:endParaRPr lang="en-US" sz="1600" dirty="0">
              <a:solidFill>
                <a:srgbClr val="DCDCDC"/>
              </a:solidFill>
              <a:highlight>
                <a:srgbClr val="1E1E1E"/>
              </a:highlight>
              <a:latin typeface="Consolas" panose="020B0609020204030204" pitchFamily="49" charset="0"/>
            </a:endParaRPr>
          </a:p>
          <a:p>
            <a:r>
              <a:rPr lang="en-US" sz="16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       </a:t>
            </a:r>
            <a:r>
              <a:rPr lang="en-US" sz="1600" dirty="0" err="1">
                <a:solidFill>
                  <a:srgbClr val="569CD6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var</a:t>
            </a:r>
            <a:r>
              <a:rPr lang="en-US" sz="16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self </a:t>
            </a:r>
            <a:r>
              <a:rPr lang="en-US" sz="16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=</a:t>
            </a:r>
            <a:r>
              <a:rPr lang="en-US" sz="16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569CD6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this</a:t>
            </a:r>
            <a:r>
              <a:rPr lang="en-US" sz="16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;</a:t>
            </a:r>
            <a:endParaRPr lang="en-US" sz="1600" dirty="0">
              <a:solidFill>
                <a:srgbClr val="DCDCDC"/>
              </a:solidFill>
              <a:highlight>
                <a:srgbClr val="1E1E1E"/>
              </a:highlight>
              <a:latin typeface="Consolas" panose="020B0609020204030204" pitchFamily="49" charset="0"/>
            </a:endParaRPr>
          </a:p>
          <a:p>
            <a:r>
              <a:rPr lang="en-US" sz="16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 smtClean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      </a:t>
            </a:r>
            <a:r>
              <a:rPr lang="en-US" sz="1600" dirty="0" err="1" smtClean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self</a:t>
            </a:r>
            <a:r>
              <a:rPr lang="en-US" sz="1600" dirty="0" err="1" smtClean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.</a:t>
            </a:r>
            <a:r>
              <a:rPr lang="en-US" sz="1600" dirty="0" err="1" smtClean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SearchClicked</a:t>
            </a:r>
            <a:r>
              <a:rPr lang="en-US" sz="1600" dirty="0" smtClean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 smtClean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=</a:t>
            </a:r>
            <a:r>
              <a:rPr lang="en-US" sz="1600" dirty="0" smtClean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569CD6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function</a:t>
            </a:r>
            <a:r>
              <a:rPr lang="en-US" sz="16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()</a:t>
            </a:r>
            <a:r>
              <a:rPr lang="en-US" sz="16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{</a:t>
            </a:r>
            <a:endParaRPr lang="en-US" sz="1600" dirty="0">
              <a:solidFill>
                <a:srgbClr val="DCDCDC"/>
              </a:solidFill>
              <a:highlight>
                <a:srgbClr val="1E1E1E"/>
              </a:highlight>
              <a:latin typeface="Consolas" panose="020B0609020204030204" pitchFamily="49" charset="0"/>
            </a:endParaRPr>
          </a:p>
          <a:p>
            <a:r>
              <a:rPr lang="en-US" sz="16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           </a:t>
            </a:r>
            <a:r>
              <a:rPr lang="en-US" sz="1600" dirty="0">
                <a:solidFill>
                  <a:srgbClr val="57A64A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/* empty */</a:t>
            </a:r>
            <a:endParaRPr lang="en-US" sz="1600" dirty="0">
              <a:solidFill>
                <a:srgbClr val="DCDCDC"/>
              </a:solidFill>
              <a:highlight>
                <a:srgbClr val="1E1E1E"/>
              </a:highlight>
              <a:latin typeface="Consolas" panose="020B0609020204030204" pitchFamily="49" charset="0"/>
            </a:endParaRPr>
          </a:p>
          <a:p>
            <a:r>
              <a:rPr lang="en-US" sz="16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       </a:t>
            </a:r>
            <a:r>
              <a:rPr lang="en-US" sz="16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};</a:t>
            </a:r>
            <a:endParaRPr lang="en-US" sz="1600" dirty="0">
              <a:solidFill>
                <a:srgbClr val="DCDCDC"/>
              </a:solidFill>
              <a:highlight>
                <a:srgbClr val="1E1E1E"/>
              </a:highlight>
              <a:latin typeface="Consolas" panose="020B0609020204030204" pitchFamily="49" charset="0"/>
            </a:endParaRPr>
          </a:p>
          <a:p>
            <a:r>
              <a:rPr lang="en-US" sz="16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   </a:t>
            </a:r>
            <a:r>
              <a:rPr lang="en-US" sz="16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};</a:t>
            </a:r>
            <a:endParaRPr lang="en-US" sz="1600" dirty="0">
              <a:solidFill>
                <a:srgbClr val="DCDCDC"/>
              </a:solidFill>
              <a:highlight>
                <a:srgbClr val="1E1E1E"/>
              </a:highlight>
              <a:latin typeface="Consolas" panose="020B0609020204030204" pitchFamily="49" charset="0"/>
            </a:endParaRPr>
          </a:p>
          <a:p>
            <a:endParaRPr lang="en-US" sz="1600" dirty="0">
              <a:solidFill>
                <a:srgbClr val="DCDCDC"/>
              </a:solidFill>
              <a:highlight>
                <a:srgbClr val="1E1E1E"/>
              </a:highlight>
              <a:latin typeface="Consolas" panose="020B0609020204030204" pitchFamily="49" charset="0"/>
            </a:endParaRPr>
          </a:p>
          <a:p>
            <a:r>
              <a:rPr lang="en-US" sz="1600" dirty="0" err="1" smtClean="0">
                <a:solidFill>
                  <a:srgbClr val="569CD6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var</a:t>
            </a:r>
            <a:r>
              <a:rPr lang="en-US" sz="1600" dirty="0" smtClean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MainPageKOModel</a:t>
            </a:r>
            <a:r>
              <a:rPr lang="en-US" sz="16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=</a:t>
            </a:r>
            <a:r>
              <a:rPr lang="en-US" sz="16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569CD6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function</a:t>
            </a:r>
            <a:r>
              <a:rPr lang="en-US" sz="16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()</a:t>
            </a:r>
            <a:r>
              <a:rPr lang="en-US" sz="16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{</a:t>
            </a:r>
            <a:endParaRPr lang="en-US" sz="1600" dirty="0">
              <a:solidFill>
                <a:srgbClr val="DCDCDC"/>
              </a:solidFill>
              <a:highlight>
                <a:srgbClr val="1E1E1E"/>
              </a:highlight>
              <a:latin typeface="Consolas" panose="020B0609020204030204" pitchFamily="49" charset="0"/>
            </a:endParaRPr>
          </a:p>
          <a:p>
            <a:r>
              <a:rPr lang="en-US" sz="16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       </a:t>
            </a:r>
            <a:r>
              <a:rPr lang="en-US" sz="1600" dirty="0" err="1">
                <a:solidFill>
                  <a:srgbClr val="569CD6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var</a:t>
            </a:r>
            <a:r>
              <a:rPr lang="en-US" sz="16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self </a:t>
            </a:r>
            <a:r>
              <a:rPr lang="en-US" sz="16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=</a:t>
            </a:r>
            <a:r>
              <a:rPr lang="en-US" sz="16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569CD6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this</a:t>
            </a:r>
            <a:r>
              <a:rPr lang="en-US" sz="16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;</a:t>
            </a:r>
            <a:endParaRPr lang="en-US" sz="1600" dirty="0">
              <a:solidFill>
                <a:srgbClr val="DCDCDC"/>
              </a:solidFill>
              <a:highlight>
                <a:srgbClr val="1E1E1E"/>
              </a:highlight>
              <a:latin typeface="Consolas" panose="020B0609020204030204" pitchFamily="49" charset="0"/>
            </a:endParaRPr>
          </a:p>
          <a:p>
            <a:r>
              <a:rPr lang="en-US" sz="16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       </a:t>
            </a:r>
            <a:r>
              <a:rPr lang="en-US" sz="1600" dirty="0" err="1" smtClean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self</a:t>
            </a:r>
            <a:r>
              <a:rPr lang="en-US" sz="1600" dirty="0" err="1" smtClean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.</a:t>
            </a:r>
            <a:r>
              <a:rPr lang="en-US" sz="1600" dirty="0" err="1" smtClean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SearchBox</a:t>
            </a:r>
            <a:r>
              <a:rPr lang="en-US" sz="1600" dirty="0" smtClean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=</a:t>
            </a:r>
            <a:r>
              <a:rPr lang="en-US" sz="16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569CD6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new</a:t>
            </a:r>
            <a:r>
              <a:rPr lang="en-US" sz="16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 err="1" smtClean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SearchBoxKOModel</a:t>
            </a:r>
            <a:r>
              <a:rPr lang="en-US" sz="16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();</a:t>
            </a:r>
            <a:endParaRPr lang="en-US" sz="1600" dirty="0">
              <a:solidFill>
                <a:srgbClr val="DCDCDC"/>
              </a:solidFill>
              <a:highlight>
                <a:srgbClr val="1E1E1E"/>
              </a:highlight>
              <a:latin typeface="Consolas" panose="020B0609020204030204" pitchFamily="49" charset="0"/>
            </a:endParaRPr>
          </a:p>
          <a:p>
            <a:r>
              <a:rPr lang="en-US" sz="16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       </a:t>
            </a:r>
            <a:r>
              <a:rPr lang="en-US" sz="1600" dirty="0" err="1" smtClean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self</a:t>
            </a:r>
            <a:r>
              <a:rPr lang="en-US" sz="1600" dirty="0" err="1" smtClean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.</a:t>
            </a:r>
            <a:r>
              <a:rPr lang="en-US" sz="1600" dirty="0" err="1" smtClean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SearchBox</a:t>
            </a:r>
            <a:r>
              <a:rPr lang="en-US" sz="1600" dirty="0" err="1" smtClean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.</a:t>
            </a:r>
            <a:r>
              <a:rPr lang="en-US" sz="1600" dirty="0" err="1" smtClean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SearchClicked</a:t>
            </a:r>
            <a:r>
              <a:rPr lang="en-US" sz="1600" dirty="0" smtClean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=</a:t>
            </a:r>
            <a:r>
              <a:rPr lang="en-US" sz="16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569CD6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function</a:t>
            </a:r>
            <a:r>
              <a:rPr lang="en-US" sz="16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()</a:t>
            </a:r>
            <a:r>
              <a:rPr lang="en-US" sz="16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{</a:t>
            </a:r>
            <a:endParaRPr lang="en-US" sz="1600" dirty="0">
              <a:solidFill>
                <a:srgbClr val="DCDCDC"/>
              </a:solidFill>
              <a:highlight>
                <a:srgbClr val="1E1E1E"/>
              </a:highlight>
              <a:latin typeface="Consolas" panose="020B0609020204030204" pitchFamily="49" charset="0"/>
            </a:endParaRPr>
          </a:p>
          <a:p>
            <a:r>
              <a:rPr lang="en-US" sz="16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           </a:t>
            </a:r>
            <a:r>
              <a:rPr lang="en-US" sz="1600" dirty="0">
                <a:solidFill>
                  <a:srgbClr val="57A64A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/* action */</a:t>
            </a:r>
            <a:endParaRPr lang="en-US" sz="1600" dirty="0">
              <a:solidFill>
                <a:srgbClr val="DCDCDC"/>
              </a:solidFill>
              <a:highlight>
                <a:srgbClr val="1E1E1E"/>
              </a:highlight>
              <a:latin typeface="Consolas" panose="020B0609020204030204" pitchFamily="49" charset="0"/>
            </a:endParaRPr>
          </a:p>
          <a:p>
            <a:r>
              <a:rPr lang="en-US" sz="16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       </a:t>
            </a:r>
            <a:r>
              <a:rPr lang="en-US" sz="16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};</a:t>
            </a:r>
            <a:endParaRPr lang="en-US" sz="1600" dirty="0">
              <a:solidFill>
                <a:srgbClr val="DCDCDC"/>
              </a:solidFill>
              <a:highlight>
                <a:srgbClr val="1E1E1E"/>
              </a:highlight>
              <a:latin typeface="Consolas" panose="020B0609020204030204" pitchFamily="49" charset="0"/>
            </a:endParaRPr>
          </a:p>
          <a:p>
            <a:r>
              <a:rPr lang="en-US" sz="16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   </a:t>
            </a:r>
            <a:r>
              <a:rPr lang="en-US" sz="16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};</a:t>
            </a:r>
            <a:endParaRPr lang="en-US" sz="1600" dirty="0">
              <a:solidFill>
                <a:srgbClr val="DCDCDC"/>
              </a:solidFill>
              <a:highlight>
                <a:srgbClr val="1E1E1E"/>
              </a:highlight>
              <a:latin typeface="Consolas" panose="020B0609020204030204" pitchFamily="49" charset="0"/>
            </a:endParaRPr>
          </a:p>
        </p:txBody>
      </p:sp>
      <p:sp>
        <p:nvSpPr>
          <p:cNvPr id="5" name="Left Arrow 4"/>
          <p:cNvSpPr/>
          <p:nvPr/>
        </p:nvSpPr>
        <p:spPr>
          <a:xfrm>
            <a:off x="6793709" y="3210736"/>
            <a:ext cx="1510747" cy="427383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3898109" y="5145044"/>
            <a:ext cx="1510747" cy="427383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332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5" grpId="0" animBg="1"/>
      <p:bldP spid="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/>
              <a:t>ENCAPSULATION</a:t>
            </a:r>
            <a:br>
              <a:rPr lang="en-US" sz="2800" dirty="0" smtClean="0"/>
            </a:br>
            <a:r>
              <a:rPr lang="en-US" sz="2800" dirty="0" err="1" smtClean="0"/>
              <a:t>eventish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US" dirty="0" err="1" smtClean="0"/>
              <a:t>RootObject</a:t>
            </a:r>
            <a:r>
              <a:rPr lang="en-US" dirty="0"/>
              <a:t> </a:t>
            </a:r>
            <a:r>
              <a:rPr lang="en-US" dirty="0" smtClean="0"/>
              <a:t>with events!</a:t>
            </a:r>
          </a:p>
          <a:p>
            <a:r>
              <a:rPr lang="en-US" dirty="0" smtClean="0"/>
              <a:t>Emitting: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Subscribing: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769924" y="1787896"/>
            <a:ext cx="7750629" cy="622299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self</a:t>
            </a:r>
            <a:r>
              <a:rPr lang="en-US" dirty="0" err="1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Emit</a:t>
            </a:r>
            <a:r>
              <a:rPr lang="en-US" dirty="0" smtClean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(</a:t>
            </a:r>
            <a:r>
              <a:rPr lang="en-US" dirty="0" smtClean="0">
                <a:solidFill>
                  <a:srgbClr val="D69D85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"Foo"</a:t>
            </a:r>
            <a:r>
              <a:rPr lang="en-US" dirty="0" smtClean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);</a:t>
            </a:r>
            <a:endParaRPr lang="en-US" dirty="0">
              <a:solidFill>
                <a:srgbClr val="DCDCDC"/>
              </a:solidFill>
              <a:highlight>
                <a:srgbClr val="1E1E1E"/>
              </a:highlight>
              <a:latin typeface="Consolas" panose="020B0609020204030204" pitchFamily="49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769924" y="2537196"/>
            <a:ext cx="7750629" cy="622299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self</a:t>
            </a:r>
            <a:r>
              <a:rPr lang="en-US" dirty="0" err="1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Emit</a:t>
            </a:r>
            <a:r>
              <a:rPr lang="en-US" dirty="0" smtClean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(</a:t>
            </a:r>
            <a:r>
              <a:rPr lang="en-US" dirty="0" smtClean="0">
                <a:solidFill>
                  <a:srgbClr val="D69D85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"Foo"</a:t>
            </a:r>
            <a:r>
              <a:rPr lang="en-US" dirty="0" smtClean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, { Key: </a:t>
            </a:r>
            <a:r>
              <a:rPr lang="en-US" dirty="0" smtClean="0">
                <a:solidFill>
                  <a:srgbClr val="D69D85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"Bar" </a:t>
            </a:r>
            <a:r>
              <a:rPr lang="en-US" dirty="0" smtClean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}</a:t>
            </a:r>
            <a:r>
              <a:rPr lang="en-US" dirty="0" smtClean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); </a:t>
            </a:r>
            <a:endParaRPr lang="en-US" dirty="0">
              <a:solidFill>
                <a:srgbClr val="DCDCDC"/>
              </a:solidFill>
              <a:highlight>
                <a:srgbClr val="1E1E1E"/>
              </a:highlight>
              <a:latin typeface="Consolas" panose="020B0609020204030204" pitchFamily="49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769924" y="3908286"/>
            <a:ext cx="7750629" cy="687457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 smtClean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exampleObject</a:t>
            </a:r>
            <a:r>
              <a:rPr lang="en-US" dirty="0" err="1" smtClean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.</a:t>
            </a:r>
            <a:r>
              <a:rPr lang="en-US" dirty="0" err="1" smtClean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Subscribe</a:t>
            </a:r>
            <a:r>
              <a:rPr lang="en-US" dirty="0" smtClean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(</a:t>
            </a:r>
            <a:r>
              <a:rPr lang="en-US" dirty="0" smtClean="0">
                <a:solidFill>
                  <a:srgbClr val="D69D85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"Foo"</a:t>
            </a:r>
            <a:r>
              <a:rPr lang="en-US" dirty="0" smtClean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);</a:t>
            </a:r>
            <a:endParaRPr lang="en-US" dirty="0">
              <a:solidFill>
                <a:srgbClr val="DCDCDC"/>
              </a:solidFill>
              <a:highlight>
                <a:srgbClr val="1E1E1E"/>
              </a:highlight>
              <a:latin typeface="Consolas" panose="020B0609020204030204" pitchFamily="49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769924" y="4657586"/>
            <a:ext cx="7750629" cy="1395343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 smtClean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exampleObject</a:t>
            </a:r>
            <a:r>
              <a:rPr lang="en-US" dirty="0" err="1" smtClean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.</a:t>
            </a:r>
            <a:r>
              <a:rPr lang="en-US" dirty="0" err="1" smtClean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Subscribe</a:t>
            </a:r>
            <a:r>
              <a:rPr lang="en-US" dirty="0" smtClean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(</a:t>
            </a:r>
            <a:r>
              <a:rPr lang="en-US" dirty="0" smtClean="0">
                <a:solidFill>
                  <a:srgbClr val="D69D85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"Foo"</a:t>
            </a:r>
            <a:r>
              <a:rPr lang="en-US" dirty="0" smtClean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, </a:t>
            </a:r>
            <a:r>
              <a:rPr lang="en-US" dirty="0" smtClean="0">
                <a:solidFill>
                  <a:srgbClr val="569CD6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function</a:t>
            </a:r>
            <a:r>
              <a:rPr lang="en-US" dirty="0" smtClean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(</a:t>
            </a:r>
            <a:r>
              <a:rPr lang="en-US" dirty="0" err="1" smtClean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eventArgs</a:t>
            </a:r>
            <a:r>
              <a:rPr lang="en-US" dirty="0" smtClean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)</a:t>
            </a:r>
            <a:r>
              <a:rPr lang="en-US" dirty="0" smtClean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{</a:t>
            </a:r>
            <a:r>
              <a:rPr lang="en-US" dirty="0" smtClean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</a:p>
          <a:p>
            <a:r>
              <a:rPr lang="en-US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	console.log(</a:t>
            </a:r>
            <a:r>
              <a:rPr lang="en-US" dirty="0" err="1" smtClean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eventArgs.Key</a:t>
            </a:r>
            <a:r>
              <a:rPr lang="en-US" dirty="0" smtClean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);</a:t>
            </a:r>
          </a:p>
          <a:p>
            <a:r>
              <a:rPr lang="en-US" dirty="0" smtClean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});</a:t>
            </a:r>
            <a:endParaRPr lang="en-US" dirty="0">
              <a:solidFill>
                <a:srgbClr val="DCDCDC"/>
              </a:solidFill>
              <a:highlight>
                <a:srgbClr val="1E1E1E"/>
              </a:highlight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31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7" grpId="0" animBg="1"/>
      <p:bldP spid="9" grpId="0" animBg="1"/>
      <p:bldP spid="1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/>
              <a:t>ENCAPSULATION</a:t>
            </a:r>
            <a:br>
              <a:rPr lang="en-US" sz="2800" dirty="0" smtClean="0"/>
            </a:br>
            <a:r>
              <a:rPr lang="en-US" sz="2800" dirty="0" err="1" smtClean="0"/>
              <a:t>eventish</a:t>
            </a:r>
            <a:endParaRPr lang="en-US" sz="2800" dirty="0"/>
          </a:p>
        </p:txBody>
      </p:sp>
      <p:sp>
        <p:nvSpPr>
          <p:cNvPr id="17" name="Rounded Rectangle 16"/>
          <p:cNvSpPr/>
          <p:nvPr/>
        </p:nvSpPr>
        <p:spPr>
          <a:xfrm>
            <a:off x="3769926" y="914400"/>
            <a:ext cx="7750629" cy="5218043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569CD6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	</a:t>
            </a:r>
            <a:r>
              <a:rPr lang="en-US" sz="2000" dirty="0" err="1">
                <a:solidFill>
                  <a:srgbClr val="569CD6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var</a:t>
            </a:r>
            <a:r>
              <a:rPr lang="en-US" sz="20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 err="1" smtClean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SearchBoxKOModel</a:t>
            </a:r>
            <a:r>
              <a:rPr lang="en-US" sz="2000" dirty="0" smtClean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=</a:t>
            </a:r>
            <a:r>
              <a:rPr lang="en-US" sz="20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569CD6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function</a:t>
            </a:r>
            <a:r>
              <a:rPr lang="en-US" sz="20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()</a:t>
            </a:r>
            <a:r>
              <a:rPr lang="en-US" sz="20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{</a:t>
            </a:r>
            <a:endParaRPr lang="en-US" sz="2000" dirty="0">
              <a:solidFill>
                <a:srgbClr val="DCDCDC"/>
              </a:solidFill>
              <a:highlight>
                <a:srgbClr val="1E1E1E"/>
              </a:highlight>
              <a:latin typeface="Consolas" panose="020B0609020204030204" pitchFamily="49" charset="0"/>
            </a:endParaRPr>
          </a:p>
          <a:p>
            <a:r>
              <a:rPr lang="en-US" sz="20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       </a:t>
            </a:r>
            <a:r>
              <a:rPr lang="en-US" sz="2000" dirty="0" err="1">
                <a:solidFill>
                  <a:srgbClr val="569CD6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var</a:t>
            </a:r>
            <a:r>
              <a:rPr lang="en-US" sz="20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self </a:t>
            </a:r>
            <a:r>
              <a:rPr lang="en-US" sz="20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=</a:t>
            </a:r>
            <a:r>
              <a:rPr lang="en-US" sz="20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569CD6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this</a:t>
            </a:r>
            <a:r>
              <a:rPr lang="en-US" sz="20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;</a:t>
            </a:r>
            <a:endParaRPr lang="en-US" sz="2000" dirty="0">
              <a:solidFill>
                <a:srgbClr val="DCDCDC"/>
              </a:solidFill>
              <a:highlight>
                <a:srgbClr val="1E1E1E"/>
              </a:highlight>
              <a:latin typeface="Consolas" panose="020B0609020204030204" pitchFamily="49" charset="0"/>
            </a:endParaRPr>
          </a:p>
          <a:p>
            <a:r>
              <a:rPr lang="en-US" sz="20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       </a:t>
            </a:r>
            <a:r>
              <a:rPr lang="en-US" sz="2000" dirty="0" err="1" smtClean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self</a:t>
            </a:r>
            <a:r>
              <a:rPr lang="en-US" sz="2000" dirty="0" err="1" smtClean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.</a:t>
            </a:r>
            <a:r>
              <a:rPr lang="en-US" sz="2000" dirty="0" err="1" smtClean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SearchClicked</a:t>
            </a:r>
            <a:r>
              <a:rPr lang="en-US" sz="2000" dirty="0" smtClean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=</a:t>
            </a:r>
            <a:r>
              <a:rPr lang="en-US" sz="20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569CD6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function</a:t>
            </a:r>
            <a:r>
              <a:rPr lang="en-US" sz="20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()</a:t>
            </a:r>
            <a:r>
              <a:rPr lang="en-US" sz="20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{</a:t>
            </a:r>
            <a:endParaRPr lang="en-US" sz="2000" dirty="0">
              <a:solidFill>
                <a:srgbClr val="DCDCDC"/>
              </a:solidFill>
              <a:highlight>
                <a:srgbClr val="1E1E1E"/>
              </a:highlight>
              <a:latin typeface="Consolas" panose="020B0609020204030204" pitchFamily="49" charset="0"/>
            </a:endParaRPr>
          </a:p>
          <a:p>
            <a:r>
              <a:rPr lang="en-US" sz="20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           </a:t>
            </a:r>
            <a:r>
              <a:rPr lang="en-US" sz="2000" dirty="0" err="1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self</a:t>
            </a:r>
            <a:r>
              <a:rPr lang="en-US" sz="2000" dirty="0" err="1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.</a:t>
            </a:r>
            <a:r>
              <a:rPr lang="en-US" sz="2000" dirty="0" err="1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Emit</a:t>
            </a:r>
            <a:r>
              <a:rPr lang="en-US" sz="2000" dirty="0" smtClean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(</a:t>
            </a:r>
            <a:r>
              <a:rPr lang="en-US" sz="2000" dirty="0" smtClean="0">
                <a:solidFill>
                  <a:srgbClr val="D69D85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"</a:t>
            </a:r>
            <a:r>
              <a:rPr lang="en-US" sz="2000" dirty="0" err="1" smtClean="0">
                <a:solidFill>
                  <a:srgbClr val="D69D85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SearchClicked</a:t>
            </a:r>
            <a:r>
              <a:rPr lang="en-US" sz="2000" dirty="0" smtClean="0">
                <a:solidFill>
                  <a:srgbClr val="D69D85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"</a:t>
            </a:r>
            <a:r>
              <a:rPr lang="en-US" sz="2000" dirty="0" smtClean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, 											</a:t>
            </a:r>
            <a:r>
              <a:rPr lang="en-US" sz="2000" dirty="0" err="1" smtClean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self.Phrase</a:t>
            </a:r>
            <a:r>
              <a:rPr lang="en-US" sz="2000" dirty="0" smtClean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);</a:t>
            </a:r>
            <a:endParaRPr lang="en-US" sz="2000" dirty="0">
              <a:solidFill>
                <a:srgbClr val="DCDCDC"/>
              </a:solidFill>
              <a:highlight>
                <a:srgbClr val="1E1E1E"/>
              </a:highlight>
              <a:latin typeface="Consolas" panose="020B0609020204030204" pitchFamily="49" charset="0"/>
            </a:endParaRPr>
          </a:p>
          <a:p>
            <a:r>
              <a:rPr lang="en-US" sz="20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       </a:t>
            </a:r>
            <a:r>
              <a:rPr lang="en-US" sz="20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};</a:t>
            </a:r>
            <a:endParaRPr lang="en-US" sz="2000" dirty="0">
              <a:solidFill>
                <a:srgbClr val="DCDCDC"/>
              </a:solidFill>
              <a:highlight>
                <a:srgbClr val="1E1E1E"/>
              </a:highlight>
              <a:latin typeface="Consolas" panose="020B0609020204030204" pitchFamily="49" charset="0"/>
            </a:endParaRPr>
          </a:p>
          <a:p>
            <a:r>
              <a:rPr lang="en-US" sz="20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   </a:t>
            </a:r>
            <a:r>
              <a:rPr lang="en-US" sz="20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};</a:t>
            </a:r>
            <a:endParaRPr lang="en-US" sz="2000" dirty="0">
              <a:solidFill>
                <a:srgbClr val="DCDCDC"/>
              </a:solidFill>
              <a:highlight>
                <a:srgbClr val="1E1E1E"/>
              </a:highlight>
              <a:latin typeface="Consolas" panose="020B0609020204030204" pitchFamily="49" charset="0"/>
            </a:endParaRPr>
          </a:p>
          <a:p>
            <a:endParaRPr lang="en-US" sz="2000" dirty="0">
              <a:solidFill>
                <a:srgbClr val="DCDCDC"/>
              </a:solidFill>
              <a:highlight>
                <a:srgbClr val="1E1E1E"/>
              </a:highlight>
              <a:latin typeface="Consolas" panose="020B0609020204030204" pitchFamily="49" charset="0"/>
            </a:endParaRPr>
          </a:p>
          <a:p>
            <a:r>
              <a:rPr lang="en-US" sz="20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   </a:t>
            </a:r>
            <a:r>
              <a:rPr lang="en-US" sz="2000" dirty="0" err="1">
                <a:solidFill>
                  <a:srgbClr val="569CD6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var</a:t>
            </a:r>
            <a:r>
              <a:rPr lang="en-US" sz="20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MainPageKOModel</a:t>
            </a:r>
            <a:r>
              <a:rPr lang="en-US" sz="20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=</a:t>
            </a:r>
            <a:r>
              <a:rPr lang="en-US" sz="20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569CD6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function</a:t>
            </a:r>
            <a:r>
              <a:rPr lang="en-US" sz="20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()</a:t>
            </a:r>
            <a:r>
              <a:rPr lang="en-US" sz="20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{</a:t>
            </a:r>
            <a:endParaRPr lang="en-US" sz="2000" dirty="0">
              <a:solidFill>
                <a:srgbClr val="DCDCDC"/>
              </a:solidFill>
              <a:highlight>
                <a:srgbClr val="1E1E1E"/>
              </a:highlight>
              <a:latin typeface="Consolas" panose="020B0609020204030204" pitchFamily="49" charset="0"/>
            </a:endParaRPr>
          </a:p>
          <a:p>
            <a:r>
              <a:rPr lang="en-US" sz="20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       </a:t>
            </a:r>
            <a:r>
              <a:rPr lang="en-US" sz="2000" dirty="0" err="1">
                <a:solidFill>
                  <a:srgbClr val="569CD6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var</a:t>
            </a:r>
            <a:r>
              <a:rPr lang="en-US" sz="20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self </a:t>
            </a:r>
            <a:r>
              <a:rPr lang="en-US" sz="20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=</a:t>
            </a:r>
            <a:r>
              <a:rPr lang="en-US" sz="20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569CD6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this</a:t>
            </a:r>
            <a:r>
              <a:rPr lang="en-US" sz="20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;</a:t>
            </a:r>
            <a:endParaRPr lang="en-US" sz="2000" dirty="0">
              <a:solidFill>
                <a:srgbClr val="DCDCDC"/>
              </a:solidFill>
              <a:highlight>
                <a:srgbClr val="1E1E1E"/>
              </a:highlight>
              <a:latin typeface="Consolas" panose="020B0609020204030204" pitchFamily="49" charset="0"/>
            </a:endParaRPr>
          </a:p>
          <a:p>
            <a:r>
              <a:rPr lang="en-US" sz="20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       </a:t>
            </a:r>
            <a:r>
              <a:rPr lang="en-US" sz="2000" dirty="0" err="1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self</a:t>
            </a:r>
            <a:r>
              <a:rPr lang="en-US" sz="2000" dirty="0" err="1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.</a:t>
            </a:r>
            <a:r>
              <a:rPr lang="en-US" sz="2000" dirty="0" err="1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InfoBox</a:t>
            </a:r>
            <a:r>
              <a:rPr lang="en-US" sz="20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=</a:t>
            </a:r>
            <a:r>
              <a:rPr lang="en-US" sz="20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569CD6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new</a:t>
            </a:r>
            <a:r>
              <a:rPr lang="en-US" sz="20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InfoBoxKOModel</a:t>
            </a:r>
            <a:r>
              <a:rPr lang="en-US" sz="20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();</a:t>
            </a:r>
            <a:endParaRPr lang="en-US" sz="2000" dirty="0">
              <a:solidFill>
                <a:srgbClr val="DCDCDC"/>
              </a:solidFill>
              <a:highlight>
                <a:srgbClr val="1E1E1E"/>
              </a:highlight>
              <a:latin typeface="Consolas" panose="020B0609020204030204" pitchFamily="49" charset="0"/>
            </a:endParaRPr>
          </a:p>
          <a:p>
            <a:r>
              <a:rPr lang="en-US" sz="20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       </a:t>
            </a:r>
            <a:r>
              <a:rPr lang="en-US" sz="2000" dirty="0" err="1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self</a:t>
            </a:r>
            <a:r>
              <a:rPr lang="en-US" sz="2000" dirty="0" err="1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.</a:t>
            </a:r>
            <a:r>
              <a:rPr lang="en-US" sz="2000" dirty="0" err="1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InfoBox</a:t>
            </a:r>
            <a:r>
              <a:rPr lang="en-US" sz="2000" dirty="0" err="1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.</a:t>
            </a:r>
            <a:r>
              <a:rPr lang="en-US" sz="2000" dirty="0" err="1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Subscribe</a:t>
            </a:r>
            <a:r>
              <a:rPr lang="en-US" sz="20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(</a:t>
            </a:r>
            <a:r>
              <a:rPr lang="en-US" sz="2000" dirty="0">
                <a:solidFill>
                  <a:srgbClr val="D69D85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'</a:t>
            </a:r>
            <a:r>
              <a:rPr lang="en-US" sz="2000" dirty="0" err="1">
                <a:solidFill>
                  <a:srgbClr val="D69D85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MoreInfoClicked</a:t>
            </a:r>
            <a:r>
              <a:rPr lang="en-US" sz="2000" dirty="0">
                <a:solidFill>
                  <a:srgbClr val="D69D85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'</a:t>
            </a:r>
            <a:r>
              <a:rPr lang="en-US" sz="20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,</a:t>
            </a:r>
            <a:r>
              <a:rPr lang="en-US" sz="20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 smtClean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					</a:t>
            </a:r>
            <a:r>
              <a:rPr lang="en-US" sz="2000" dirty="0" smtClean="0">
                <a:solidFill>
                  <a:srgbClr val="569CD6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function</a:t>
            </a:r>
            <a:r>
              <a:rPr lang="en-US" sz="2000" dirty="0" smtClean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 smtClean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(phrase)</a:t>
            </a:r>
            <a:r>
              <a:rPr lang="en-US" sz="2000" dirty="0" smtClean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 smtClean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{</a:t>
            </a:r>
            <a:r>
              <a:rPr lang="en-US" sz="2000" dirty="0" smtClean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57A64A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/* action </a:t>
            </a:r>
            <a:r>
              <a:rPr lang="en-US" sz="2000" dirty="0" smtClean="0">
                <a:solidFill>
                  <a:srgbClr val="57A64A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*/</a:t>
            </a:r>
            <a:r>
              <a:rPr lang="en-US" sz="2000" dirty="0" smtClean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 smtClean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}</a:t>
            </a:r>
          </a:p>
          <a:p>
            <a:r>
              <a:rPr lang="en-US" sz="20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	</a:t>
            </a:r>
            <a:r>
              <a:rPr lang="en-US" sz="2000" dirty="0" smtClean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	 );</a:t>
            </a:r>
            <a:endParaRPr lang="en-US" sz="2000" dirty="0">
              <a:solidFill>
                <a:srgbClr val="DCDCDC"/>
              </a:solidFill>
              <a:highlight>
                <a:srgbClr val="1E1E1E"/>
              </a:highlight>
              <a:latin typeface="Consolas" panose="020B0609020204030204" pitchFamily="49" charset="0"/>
            </a:endParaRPr>
          </a:p>
          <a:p>
            <a:r>
              <a:rPr lang="en-US" sz="20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   </a:t>
            </a:r>
            <a:r>
              <a:rPr lang="en-US" sz="20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};</a:t>
            </a:r>
            <a:endParaRPr lang="en-US" sz="2000" dirty="0">
              <a:solidFill>
                <a:srgbClr val="DCDCDC"/>
              </a:solidFill>
              <a:highlight>
                <a:srgbClr val="1E1E1E"/>
              </a:highlight>
              <a:latin typeface="Consolas" panose="020B0609020204030204" pitchFamily="49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4114009" y="2109744"/>
            <a:ext cx="1510747" cy="427383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3593309" y="4548144"/>
            <a:ext cx="1510747" cy="427383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500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" grpId="0" animBg="1"/>
      <p:bldP spid="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LAYERING</a:t>
            </a:r>
            <a:br>
              <a:rPr lang="en-US" dirty="0" smtClean="0"/>
            </a:br>
            <a:r>
              <a:rPr lang="en-US" dirty="0" smtClean="0"/>
              <a:t>basic questions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3869268" y="872986"/>
            <a:ext cx="7315200" cy="5120640"/>
          </a:xfrm>
        </p:spPr>
        <p:txBody>
          <a:bodyPr anchor="b"/>
          <a:lstStyle/>
          <a:p>
            <a:r>
              <a:rPr lang="en-US" dirty="0" smtClean="0"/>
              <a:t>what to do in c#?</a:t>
            </a:r>
          </a:p>
          <a:p>
            <a:r>
              <a:rPr lang="en-US" dirty="0" smtClean="0"/>
              <a:t>what to do in </a:t>
            </a:r>
            <a:r>
              <a:rPr lang="en-US" dirty="0" err="1" smtClean="0"/>
              <a:t>js</a:t>
            </a:r>
            <a:r>
              <a:rPr lang="en-US" dirty="0" smtClean="0"/>
              <a:t>?</a:t>
            </a:r>
          </a:p>
          <a:p>
            <a:r>
              <a:rPr lang="en-US" dirty="0" smtClean="0"/>
              <a:t>how join these worlds?</a:t>
            </a:r>
          </a:p>
          <a:p>
            <a:r>
              <a:rPr lang="en-US" dirty="0" smtClean="0"/>
              <a:t>how to build the view and bind it to </a:t>
            </a:r>
            <a:r>
              <a:rPr lang="en-US" dirty="0" err="1" smtClean="0"/>
              <a:t>viewmodel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7205" y="3060404"/>
            <a:ext cx="2219325" cy="7429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617745" y="1591494"/>
            <a:ext cx="1451728" cy="75040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User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102179" y="1584044"/>
            <a:ext cx="1451728" cy="75785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Country</a:t>
            </a:r>
            <a:endParaRPr lang="en-US" dirty="0"/>
          </a:p>
        </p:txBody>
      </p:sp>
      <p:cxnSp>
        <p:nvCxnSpPr>
          <p:cNvPr id="13" name="Straight Arrow Connector 12"/>
          <p:cNvCxnSpPr>
            <a:stCxn id="6" idx="1"/>
            <a:endCxn id="3" idx="3"/>
          </p:cNvCxnSpPr>
          <p:nvPr/>
        </p:nvCxnSpPr>
        <p:spPr>
          <a:xfrm flipH="1">
            <a:off x="7069473" y="1962970"/>
            <a:ext cx="1032706" cy="372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0996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Vertical Scroll 15"/>
          <p:cNvSpPr/>
          <p:nvPr/>
        </p:nvSpPr>
        <p:spPr>
          <a:xfrm>
            <a:off x="6762307" y="3646966"/>
            <a:ext cx="1945758" cy="2445488"/>
          </a:xfrm>
          <a:prstGeom prst="vertic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/>
              <a:t>@</a:t>
            </a:r>
          </a:p>
          <a:p>
            <a:pPr algn="ctr"/>
            <a:r>
              <a:rPr lang="en-US" sz="6000" dirty="0"/>
              <a:t>$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ASP.NET MVC</a:t>
            </a:r>
            <a:br>
              <a:rPr lang="en-US" dirty="0" smtClean="0"/>
            </a:br>
            <a:r>
              <a:rPr lang="en-US" dirty="0" smtClean="0"/>
              <a:t>VIEW</a:t>
            </a:r>
            <a:endParaRPr lang="en-US" dirty="0"/>
          </a:p>
        </p:txBody>
      </p:sp>
      <p:sp>
        <p:nvSpPr>
          <p:cNvPr id="3" name="Can 2"/>
          <p:cNvSpPr/>
          <p:nvPr/>
        </p:nvSpPr>
        <p:spPr>
          <a:xfrm>
            <a:off x="5975498" y="871871"/>
            <a:ext cx="3519377" cy="1063256"/>
          </a:xfrm>
          <a:prstGeom prst="ca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Database</a:t>
            </a:r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>
            <a:off x="7671390" y="1807535"/>
            <a:ext cx="111643" cy="2232837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uble Wave 10"/>
          <p:cNvSpPr/>
          <p:nvPr/>
        </p:nvSpPr>
        <p:spPr>
          <a:xfrm>
            <a:off x="4253022" y="2493335"/>
            <a:ext cx="6836735" cy="754911"/>
          </a:xfrm>
          <a:prstGeom prst="doubleWav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Repositories, Wrappers, Services, Mappers, Controllers…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816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4" grpId="0" animBg="1"/>
      <p:bldP spid="11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LAYERING</a:t>
            </a:r>
            <a:br>
              <a:rPr lang="en-US" dirty="0" smtClean="0"/>
            </a:br>
            <a:r>
              <a:rPr lang="en-US" dirty="0" smtClean="0"/>
              <a:t>steps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5108712" y="872986"/>
            <a:ext cx="6075755" cy="5120640"/>
          </a:xfrm>
        </p:spPr>
        <p:txBody>
          <a:bodyPr anchor="t"/>
          <a:lstStyle/>
          <a:p>
            <a:r>
              <a:rPr lang="en-US" b="1" dirty="0" smtClean="0"/>
              <a:t>Model</a:t>
            </a:r>
          </a:p>
          <a:p>
            <a:pPr lvl="1"/>
            <a:r>
              <a:rPr lang="en-US" dirty="0" smtClean="0"/>
              <a:t>the </a:t>
            </a:r>
            <a:r>
              <a:rPr lang="en-US" dirty="0" err="1" smtClean="0"/>
              <a:t>db</a:t>
            </a:r>
            <a:r>
              <a:rPr lang="en-US" dirty="0" smtClean="0"/>
              <a:t> entity</a:t>
            </a:r>
          </a:p>
          <a:p>
            <a:r>
              <a:rPr lang="en-US" b="1" dirty="0" err="1" smtClean="0"/>
              <a:t>ViewModel</a:t>
            </a:r>
            <a:endParaRPr lang="en-US" b="1" dirty="0"/>
          </a:p>
          <a:p>
            <a:pPr lvl="1"/>
            <a:r>
              <a:rPr lang="en-US" dirty="0" smtClean="0"/>
              <a:t>model wrapped into object with all the data required on page</a:t>
            </a:r>
          </a:p>
          <a:p>
            <a:endParaRPr lang="en-US" dirty="0" smtClean="0"/>
          </a:p>
          <a:p>
            <a:r>
              <a:rPr lang="en-US" dirty="0" smtClean="0"/>
              <a:t>Transform </a:t>
            </a:r>
            <a:r>
              <a:rPr lang="en-US" b="1" dirty="0" err="1" smtClean="0"/>
              <a:t>ViewModel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into </a:t>
            </a:r>
            <a:r>
              <a:rPr lang="en-US" dirty="0" err="1" smtClean="0"/>
              <a:t>js</a:t>
            </a:r>
            <a:r>
              <a:rPr lang="en-US" dirty="0" smtClean="0"/>
              <a:t>-readable structure</a:t>
            </a:r>
          </a:p>
          <a:p>
            <a:endParaRPr lang="en-US" b="1" dirty="0" smtClean="0"/>
          </a:p>
          <a:p>
            <a:r>
              <a:rPr lang="en-US" b="1" dirty="0" err="1" smtClean="0"/>
              <a:t>KoModel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based on selected properties of </a:t>
            </a:r>
            <a:r>
              <a:rPr lang="en-US" b="1" dirty="0" err="1" smtClean="0"/>
              <a:t>ViewModel</a:t>
            </a:r>
            <a:endParaRPr lang="en-US" b="1" dirty="0" smtClean="0"/>
          </a:p>
          <a:p>
            <a:r>
              <a:rPr lang="en-US" b="1" dirty="0" smtClean="0"/>
              <a:t>View</a:t>
            </a:r>
          </a:p>
          <a:p>
            <a:pPr lvl="1"/>
            <a:r>
              <a:rPr lang="en-US" dirty="0" smtClean="0"/>
              <a:t>bound to </a:t>
            </a:r>
            <a:r>
              <a:rPr lang="en-US" b="1" dirty="0" err="1" smtClean="0"/>
              <a:t>KoModel</a:t>
            </a:r>
            <a:endParaRPr lang="en-US" dirty="0" smtClean="0"/>
          </a:p>
          <a:p>
            <a:pPr lvl="1"/>
            <a:endParaRPr lang="en-US" dirty="0" smtClean="0"/>
          </a:p>
          <a:p>
            <a:endParaRPr lang="en-US" b="1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8" name="Flowchart: Process 7"/>
          <p:cNvSpPr/>
          <p:nvPr/>
        </p:nvSpPr>
        <p:spPr>
          <a:xfrm>
            <a:off x="3831533" y="872986"/>
            <a:ext cx="934279" cy="1860275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C#</a:t>
            </a:r>
            <a:endParaRPr lang="en-US" dirty="0"/>
          </a:p>
        </p:txBody>
      </p:sp>
      <p:sp>
        <p:nvSpPr>
          <p:cNvPr id="11" name="Flowchart: Process 10"/>
          <p:cNvSpPr/>
          <p:nvPr/>
        </p:nvSpPr>
        <p:spPr>
          <a:xfrm>
            <a:off x="3831533" y="2802835"/>
            <a:ext cx="934279" cy="1103243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RAZOR</a:t>
            </a:r>
            <a:endParaRPr lang="en-US" dirty="0"/>
          </a:p>
        </p:txBody>
      </p:sp>
      <p:sp>
        <p:nvSpPr>
          <p:cNvPr id="12" name="Flowchart: Process 11"/>
          <p:cNvSpPr/>
          <p:nvPr/>
        </p:nvSpPr>
        <p:spPr>
          <a:xfrm>
            <a:off x="3831533" y="3975652"/>
            <a:ext cx="934279" cy="1749368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JS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37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LAYERING</a:t>
            </a:r>
            <a:br>
              <a:rPr lang="en-US" dirty="0" smtClean="0"/>
            </a:br>
            <a:r>
              <a:rPr lang="en-US" dirty="0" smtClean="0"/>
              <a:t>model </a:t>
            </a:r>
            <a:r>
              <a:rPr lang="en-US" dirty="0" err="1" smtClean="0"/>
              <a:t>viewmodel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US" dirty="0" smtClean="0"/>
              <a:t>model</a:t>
            </a:r>
          </a:p>
          <a:p>
            <a:pPr marL="457200" indent="-457200">
              <a:buFont typeface="+mj-lt"/>
              <a:buAutoNum type="arabicPeriod" startAt="5"/>
            </a:pPr>
            <a:endParaRPr lang="en-US" dirty="0" smtClean="0"/>
          </a:p>
          <a:p>
            <a:pPr marL="457200" indent="-457200">
              <a:buFont typeface="+mj-lt"/>
              <a:buAutoNum type="arabicPeriod" startAt="5"/>
            </a:pPr>
            <a:endParaRPr lang="en-US" dirty="0" smtClean="0"/>
          </a:p>
          <a:p>
            <a:pPr marL="457200" indent="-457200">
              <a:buFont typeface="+mj-lt"/>
              <a:buAutoNum type="arabicPeriod" startAt="5"/>
            </a:pPr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viewmodel</a:t>
            </a:r>
            <a:endParaRPr lang="en-US" dirty="0"/>
          </a:p>
          <a:p>
            <a:pPr marL="457200" indent="-457200">
              <a:buFont typeface="+mj-lt"/>
              <a:buAutoNum type="arabicPeriod" startAt="5"/>
            </a:pPr>
            <a:endParaRPr lang="en-US" dirty="0" smtClean="0"/>
          </a:p>
          <a:p>
            <a:pPr marL="457200" indent="-457200">
              <a:buFont typeface="+mj-lt"/>
              <a:buAutoNum type="arabicPeriod" startAt="5"/>
            </a:pPr>
            <a:endParaRPr lang="en-US" dirty="0"/>
          </a:p>
          <a:p>
            <a:pPr marL="457200" indent="-457200">
              <a:buFont typeface="+mj-lt"/>
              <a:buAutoNum type="arabicPeriod" startAt="5"/>
            </a:pPr>
            <a:endParaRPr lang="en-US" dirty="0" smtClean="0"/>
          </a:p>
          <a:p>
            <a:pPr marL="457200" indent="-457200">
              <a:buFont typeface="+mj-lt"/>
              <a:buAutoNum type="arabicPeriod" startAt="5"/>
            </a:pPr>
            <a:endParaRPr lang="en-US" dirty="0" smtClean="0"/>
          </a:p>
        </p:txBody>
      </p:sp>
      <p:sp>
        <p:nvSpPr>
          <p:cNvPr id="6" name="Rounded Rectangle 5"/>
          <p:cNvSpPr/>
          <p:nvPr/>
        </p:nvSpPr>
        <p:spPr>
          <a:xfrm>
            <a:off x="3869268" y="1285670"/>
            <a:ext cx="7611532" cy="2057298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569CD6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public</a:t>
            </a:r>
            <a:r>
              <a:rPr lang="en-US" sz="20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569CD6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class</a:t>
            </a:r>
            <a:r>
              <a:rPr lang="en-US" sz="20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4EC9B0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LoginModel</a:t>
            </a:r>
            <a:endParaRPr lang="en-US" sz="2000" dirty="0">
              <a:solidFill>
                <a:srgbClr val="DCDCDC"/>
              </a:solidFill>
              <a:highlight>
                <a:srgbClr val="1E1E1E"/>
              </a:highlight>
              <a:latin typeface="Consolas" panose="020B0609020204030204" pitchFamily="49" charset="0"/>
            </a:endParaRPr>
          </a:p>
          <a:p>
            <a:r>
              <a:rPr lang="en-US" sz="2000" dirty="0" smtClean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{</a:t>
            </a:r>
            <a:endParaRPr lang="en-US" sz="2000" dirty="0">
              <a:solidFill>
                <a:srgbClr val="DCDCDC"/>
              </a:solidFill>
              <a:highlight>
                <a:srgbClr val="1E1E1E"/>
              </a:highlight>
              <a:latin typeface="Consolas" panose="020B0609020204030204" pitchFamily="49" charset="0"/>
            </a:endParaRPr>
          </a:p>
          <a:p>
            <a:pPr lvl="1"/>
            <a:r>
              <a:rPr lang="en-US" sz="2000" dirty="0" smtClean="0">
                <a:solidFill>
                  <a:srgbClr val="569CD6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public</a:t>
            </a:r>
            <a:r>
              <a:rPr lang="en-US" sz="2000" dirty="0" smtClean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569CD6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string</a:t>
            </a:r>
            <a:r>
              <a:rPr lang="en-US" sz="20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Name { </a:t>
            </a:r>
            <a:r>
              <a:rPr lang="en-US" sz="2000" dirty="0">
                <a:solidFill>
                  <a:srgbClr val="569CD6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get</a:t>
            </a:r>
            <a:r>
              <a:rPr lang="en-US" sz="20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; </a:t>
            </a:r>
            <a:r>
              <a:rPr lang="en-US" sz="2000" dirty="0">
                <a:solidFill>
                  <a:srgbClr val="569CD6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set</a:t>
            </a:r>
            <a:r>
              <a:rPr lang="en-US" sz="20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; }</a:t>
            </a:r>
          </a:p>
          <a:p>
            <a:r>
              <a:rPr lang="en-US" sz="2000" dirty="0" smtClean="0">
                <a:solidFill>
                  <a:srgbClr val="569CD6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	public</a:t>
            </a:r>
            <a:r>
              <a:rPr lang="en-US" sz="2000" dirty="0" smtClean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569CD6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string</a:t>
            </a:r>
            <a:r>
              <a:rPr lang="en-US" sz="20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Password { </a:t>
            </a:r>
            <a:r>
              <a:rPr lang="en-US" sz="2000" dirty="0">
                <a:solidFill>
                  <a:srgbClr val="569CD6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get</a:t>
            </a:r>
            <a:r>
              <a:rPr lang="en-US" sz="20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; </a:t>
            </a:r>
            <a:r>
              <a:rPr lang="en-US" sz="2000" dirty="0">
                <a:solidFill>
                  <a:srgbClr val="569CD6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set</a:t>
            </a:r>
            <a:r>
              <a:rPr lang="en-US" sz="20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; }</a:t>
            </a:r>
          </a:p>
          <a:p>
            <a:r>
              <a:rPr lang="en-US" sz="2000" dirty="0" smtClean="0">
                <a:solidFill>
                  <a:srgbClr val="569CD6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	public</a:t>
            </a:r>
            <a:r>
              <a:rPr lang="en-US" sz="2000" dirty="0" smtClean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569CD6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int</a:t>
            </a:r>
            <a:r>
              <a:rPr lang="en-US" sz="20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CountryId</a:t>
            </a:r>
            <a:r>
              <a:rPr lang="en-US" sz="20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{ </a:t>
            </a:r>
            <a:r>
              <a:rPr lang="en-US" sz="2000" dirty="0">
                <a:solidFill>
                  <a:srgbClr val="569CD6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get</a:t>
            </a:r>
            <a:r>
              <a:rPr lang="en-US" sz="20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; </a:t>
            </a:r>
            <a:r>
              <a:rPr lang="en-US" sz="2000" dirty="0">
                <a:solidFill>
                  <a:srgbClr val="569CD6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set</a:t>
            </a:r>
            <a:r>
              <a:rPr lang="en-US" sz="20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; }</a:t>
            </a:r>
          </a:p>
          <a:p>
            <a:r>
              <a:rPr lang="en-US" sz="2000" dirty="0" smtClean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}</a:t>
            </a:r>
            <a:endParaRPr lang="en-US" sz="2000" dirty="0">
              <a:solidFill>
                <a:srgbClr val="000000"/>
              </a:solidFill>
              <a:highlight>
                <a:srgbClr val="FFFFB3"/>
              </a:highlight>
              <a:latin typeface="Consolas" panose="020B0609020204030204" pitchFamily="49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869268" y="4005818"/>
            <a:ext cx="7611532" cy="197893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569CD6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public</a:t>
            </a:r>
            <a:r>
              <a:rPr lang="en-US" sz="20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569CD6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class</a:t>
            </a:r>
            <a:r>
              <a:rPr lang="en-US" sz="20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4EC9B0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LoginViewModel</a:t>
            </a:r>
            <a:endParaRPr lang="en-US" sz="2000" dirty="0">
              <a:solidFill>
                <a:srgbClr val="DCDCDC"/>
              </a:solidFill>
              <a:highlight>
                <a:srgbClr val="1E1E1E"/>
              </a:highlight>
              <a:latin typeface="Consolas" panose="020B0609020204030204" pitchFamily="49" charset="0"/>
            </a:endParaRPr>
          </a:p>
          <a:p>
            <a:r>
              <a:rPr lang="en-US" sz="2000" dirty="0" smtClean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{</a:t>
            </a:r>
            <a:endParaRPr lang="en-US" sz="2000" dirty="0">
              <a:solidFill>
                <a:srgbClr val="DCDCDC"/>
              </a:solidFill>
              <a:highlight>
                <a:srgbClr val="1E1E1E"/>
              </a:highlight>
              <a:latin typeface="Consolas" panose="020B0609020204030204" pitchFamily="49" charset="0"/>
            </a:endParaRPr>
          </a:p>
          <a:p>
            <a:r>
              <a:rPr lang="en-US" sz="2000" dirty="0" smtClean="0">
                <a:solidFill>
                  <a:srgbClr val="569CD6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	public</a:t>
            </a:r>
            <a:r>
              <a:rPr lang="en-US" sz="2000" dirty="0" smtClean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4EC9B0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LoginModel</a:t>
            </a:r>
            <a:r>
              <a:rPr lang="en-US" sz="20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LoginModel</a:t>
            </a:r>
            <a:r>
              <a:rPr lang="en-US" sz="20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{ </a:t>
            </a:r>
            <a:r>
              <a:rPr lang="en-US" sz="2000" dirty="0">
                <a:solidFill>
                  <a:srgbClr val="569CD6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get</a:t>
            </a:r>
            <a:r>
              <a:rPr lang="en-US" sz="20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; </a:t>
            </a:r>
            <a:r>
              <a:rPr lang="en-US" sz="2000" dirty="0">
                <a:solidFill>
                  <a:srgbClr val="569CD6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set</a:t>
            </a:r>
            <a:r>
              <a:rPr lang="en-US" sz="20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; }</a:t>
            </a:r>
          </a:p>
          <a:p>
            <a:r>
              <a:rPr lang="en-US" sz="2000" dirty="0" smtClean="0">
                <a:solidFill>
                  <a:srgbClr val="569CD6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	public</a:t>
            </a:r>
            <a:r>
              <a:rPr lang="en-US" sz="2000" dirty="0" smtClean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B8D7A3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IEnumerable</a:t>
            </a:r>
            <a:r>
              <a:rPr lang="en-US" sz="20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&lt;</a:t>
            </a:r>
            <a:r>
              <a:rPr lang="en-US" sz="2000" dirty="0" err="1">
                <a:solidFill>
                  <a:srgbClr val="4EC9B0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ValueTextPair</a:t>
            </a:r>
            <a:r>
              <a:rPr lang="en-US" sz="20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&lt;</a:t>
            </a:r>
            <a:r>
              <a:rPr lang="en-US" sz="2000" dirty="0" err="1">
                <a:solidFill>
                  <a:srgbClr val="569CD6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int</a:t>
            </a:r>
            <a:r>
              <a:rPr lang="en-US" sz="20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&gt;&gt;</a:t>
            </a:r>
            <a:r>
              <a:rPr lang="en-US" sz="20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Countries </a:t>
            </a:r>
            <a:r>
              <a:rPr lang="en-US" sz="2000" dirty="0" smtClean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										{ </a:t>
            </a:r>
            <a:r>
              <a:rPr lang="en-US" sz="2000" dirty="0" smtClean="0">
                <a:solidFill>
                  <a:srgbClr val="569CD6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get</a:t>
            </a:r>
            <a:r>
              <a:rPr lang="en-US" sz="20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; </a:t>
            </a:r>
            <a:r>
              <a:rPr lang="en-US" sz="2000" dirty="0">
                <a:solidFill>
                  <a:srgbClr val="569CD6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set</a:t>
            </a:r>
            <a:r>
              <a:rPr lang="en-US" sz="2000" dirty="0" smtClean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; }</a:t>
            </a:r>
            <a:endParaRPr lang="en-US" sz="2000" dirty="0">
              <a:solidFill>
                <a:srgbClr val="DCDCDC"/>
              </a:solidFill>
              <a:highlight>
                <a:srgbClr val="1E1E1E"/>
              </a:highlight>
              <a:latin typeface="Consolas" panose="020B0609020204030204" pitchFamily="49" charset="0"/>
            </a:endParaRPr>
          </a:p>
          <a:p>
            <a:r>
              <a:rPr lang="en-US" sz="2000" dirty="0" smtClean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}</a:t>
            </a:r>
            <a:endParaRPr lang="en-US" sz="2800" dirty="0">
              <a:solidFill>
                <a:srgbClr val="B4B4B4"/>
              </a:solidFill>
              <a:highlight>
                <a:srgbClr val="1E1E1E"/>
              </a:highlight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837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LAYERING</a:t>
            </a:r>
            <a:br>
              <a:rPr lang="en-US" dirty="0" smtClean="0"/>
            </a:br>
            <a:r>
              <a:rPr lang="en-US" dirty="0" smtClean="0"/>
              <a:t>transport </a:t>
            </a:r>
            <a:r>
              <a:rPr lang="en-US" dirty="0" err="1" smtClean="0"/>
              <a:t>viewmodel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US" dirty="0" smtClean="0"/>
              <a:t>JSON.NET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2050" name="Picture 2" descr="http://cdn.memegenerator.net/instances/250x250/371901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7764" y="3704455"/>
            <a:ext cx="1891971" cy="1891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3869268" y="1396181"/>
            <a:ext cx="7809210" cy="2075403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rgbClr val="569CD6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public</a:t>
            </a:r>
            <a:r>
              <a:rPr lang="en-US" sz="16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569CD6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static</a:t>
            </a:r>
            <a:r>
              <a:rPr lang="en-US" sz="16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B8D7A3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IHtmlString</a:t>
            </a:r>
            <a:r>
              <a:rPr lang="en-US" sz="16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ToJson</a:t>
            </a:r>
            <a:r>
              <a:rPr lang="en-US" sz="16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569CD6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this</a:t>
            </a:r>
            <a:r>
              <a:rPr lang="en-US" sz="16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4EC9B0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HtmlHelper</a:t>
            </a:r>
            <a:r>
              <a:rPr lang="en-US" sz="16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helper</a:t>
            </a:r>
            <a:r>
              <a:rPr lang="en-US" sz="1600" dirty="0" smtClean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,</a:t>
            </a:r>
          </a:p>
          <a:p>
            <a:r>
              <a:rPr lang="en-US" sz="1600" dirty="0" smtClean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								</a:t>
            </a:r>
            <a:r>
              <a:rPr lang="en-US" sz="1600" dirty="0" smtClean="0">
                <a:solidFill>
                  <a:srgbClr val="569CD6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object</a:t>
            </a:r>
            <a:r>
              <a:rPr lang="en-US" sz="1600" dirty="0" smtClean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model)</a:t>
            </a:r>
          </a:p>
          <a:p>
            <a:r>
              <a:rPr lang="en-US" sz="1600" dirty="0" smtClean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{</a:t>
            </a:r>
            <a:endParaRPr lang="en-US" sz="1600" dirty="0">
              <a:solidFill>
                <a:srgbClr val="DCDCDC"/>
              </a:solidFill>
              <a:highlight>
                <a:srgbClr val="1E1E1E"/>
              </a:highlight>
              <a:latin typeface="Consolas" panose="020B0609020204030204" pitchFamily="49" charset="0"/>
            </a:endParaRPr>
          </a:p>
          <a:p>
            <a:r>
              <a:rPr lang="en-US" dirty="0" smtClean="0">
                <a:solidFill>
                  <a:srgbClr val="569CD6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return</a:t>
            </a:r>
            <a:r>
              <a:rPr lang="en-US" dirty="0" smtClean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569CD6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new</a:t>
            </a:r>
            <a:r>
              <a:rPr lang="en-US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solidFill>
                  <a:srgbClr val="4EC9B0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HtmlString</a:t>
            </a:r>
            <a:r>
              <a:rPr lang="en-US" dirty="0" smtClean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(</a:t>
            </a:r>
            <a:r>
              <a:rPr lang="en-US" dirty="0" err="1" smtClean="0">
                <a:solidFill>
                  <a:srgbClr val="4EC9B0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JsonConvert</a:t>
            </a:r>
            <a:r>
              <a:rPr lang="en-US" dirty="0" err="1" smtClean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.</a:t>
            </a:r>
            <a:r>
              <a:rPr lang="en-US" dirty="0" err="1" smtClean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SerializeObject</a:t>
            </a:r>
            <a:r>
              <a:rPr lang="en-US" dirty="0" smtClean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(model));</a:t>
            </a:r>
            <a:endParaRPr lang="en-US" dirty="0">
              <a:solidFill>
                <a:srgbClr val="DCDCDC"/>
              </a:solidFill>
              <a:highlight>
                <a:srgbClr val="1E1E1E"/>
              </a:highlight>
              <a:latin typeface="Consolas" panose="020B0609020204030204" pitchFamily="49" charset="0"/>
            </a:endParaRPr>
          </a:p>
          <a:p>
            <a:r>
              <a:rPr lang="en-US" sz="1600" dirty="0" smtClean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}</a:t>
            </a:r>
            <a:endParaRPr lang="en-US" sz="1600" dirty="0">
              <a:solidFill>
                <a:srgbClr val="000000"/>
              </a:solidFill>
              <a:highlight>
                <a:srgbClr val="FFFFB3"/>
              </a:highlight>
              <a:latin typeface="Consolas" panose="020B0609020204030204" pitchFamily="49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579145" y="4407319"/>
            <a:ext cx="4415178" cy="642214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rgbClr val="000000"/>
                </a:solidFill>
                <a:highlight>
                  <a:srgbClr val="FFFFB3"/>
                </a:highlight>
                <a:latin typeface="Consolas" panose="020B0609020204030204" pitchFamily="49" charset="0"/>
              </a:rPr>
              <a:t>@</a:t>
            </a:r>
            <a:r>
              <a:rPr lang="en-US" sz="2000" dirty="0" err="1" smtClean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Html</a:t>
            </a:r>
            <a:r>
              <a:rPr lang="en-US" sz="2000" dirty="0" err="1" smtClean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.</a:t>
            </a:r>
            <a:r>
              <a:rPr lang="en-US" sz="2000" dirty="0" err="1" smtClean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ToJson</a:t>
            </a:r>
            <a:r>
              <a:rPr lang="en-US" sz="2000" dirty="0" smtClean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(Model)</a:t>
            </a:r>
            <a:endParaRPr lang="en-US" dirty="0">
              <a:solidFill>
                <a:srgbClr val="000000"/>
              </a:solidFill>
              <a:highlight>
                <a:srgbClr val="FFFFB3"/>
              </a:highlight>
              <a:latin typeface="Consolas" panose="020B0609020204030204" pitchFamily="49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3468" y="5208104"/>
            <a:ext cx="3146262" cy="77664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smtClean="0"/>
              <a:t>JSON.NET</a:t>
            </a:r>
          </a:p>
          <a:p>
            <a:r>
              <a:rPr lang="en-US" sz="1600" dirty="0"/>
              <a:t>http://</a:t>
            </a:r>
            <a:r>
              <a:rPr lang="en-US" sz="1600" dirty="0" smtClean="0"/>
              <a:t>james.newtonking.com/json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971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LAYERING</a:t>
            </a:r>
            <a:br>
              <a:rPr lang="en-US" dirty="0" smtClean="0"/>
            </a:br>
            <a:r>
              <a:rPr lang="en-US" dirty="0" err="1" smtClean="0"/>
              <a:t>komodel</a:t>
            </a:r>
            <a:r>
              <a:rPr lang="en-US" dirty="0" smtClean="0"/>
              <a:t> #1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63468" y="5029200"/>
            <a:ext cx="3146262" cy="9555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smtClean="0"/>
              <a:t>KNOCKOUT VIEWMODEL</a:t>
            </a:r>
            <a:endParaRPr lang="en-US" dirty="0" smtClean="0"/>
          </a:p>
          <a:p>
            <a:r>
              <a:rPr lang="en-US" sz="1600" dirty="0"/>
              <a:t>http://</a:t>
            </a:r>
            <a:r>
              <a:rPr lang="en-US" sz="1600" dirty="0" smtClean="0"/>
              <a:t>coderenaissance.github.io/</a:t>
            </a:r>
            <a:br>
              <a:rPr lang="en-US" sz="1600" dirty="0" smtClean="0"/>
            </a:br>
            <a:r>
              <a:rPr lang="en-US" sz="1600" dirty="0" err="1" smtClean="0"/>
              <a:t>knockout.viewmodel</a:t>
            </a:r>
            <a:r>
              <a:rPr lang="en-US" sz="1600" dirty="0"/>
              <a:t>/</a:t>
            </a:r>
            <a:endParaRPr lang="en-US" sz="1600" i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US" dirty="0" smtClean="0"/>
              <a:t>knockout </a:t>
            </a:r>
            <a:r>
              <a:rPr lang="en-US" dirty="0" err="1" smtClean="0"/>
              <a:t>viewmodel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1"/>
            <a:endParaRPr lang="en-US" dirty="0" smtClean="0"/>
          </a:p>
          <a:p>
            <a:pPr marL="502920" lvl="1" indent="0">
              <a:buNone/>
            </a:pPr>
            <a:endParaRPr lang="en-US" dirty="0" smtClean="0"/>
          </a:p>
        </p:txBody>
      </p:sp>
      <p:sp>
        <p:nvSpPr>
          <p:cNvPr id="11" name="Rounded Rectangle 10"/>
          <p:cNvSpPr/>
          <p:nvPr/>
        </p:nvSpPr>
        <p:spPr>
          <a:xfrm>
            <a:off x="3597967" y="1342693"/>
            <a:ext cx="2482566" cy="1133062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{</a:t>
            </a:r>
            <a:endParaRPr lang="en-US" sz="1600" dirty="0">
              <a:solidFill>
                <a:srgbClr val="DCDCDC"/>
              </a:solidFill>
              <a:highlight>
                <a:srgbClr val="1E1E1E"/>
              </a:highlight>
              <a:latin typeface="Consolas" panose="020B0609020204030204" pitchFamily="49" charset="0"/>
            </a:endParaRPr>
          </a:p>
          <a:p>
            <a:r>
              <a:rPr lang="en-US" sz="1600" dirty="0" smtClean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 Name </a:t>
            </a:r>
            <a:r>
              <a:rPr lang="en-US" sz="16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:</a:t>
            </a:r>
            <a:r>
              <a:rPr lang="en-US" sz="16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D69D85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"</a:t>
            </a:r>
            <a:r>
              <a:rPr lang="en-US" sz="1600" dirty="0" err="1">
                <a:solidFill>
                  <a:srgbClr val="D69D85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Bartek</a:t>
            </a:r>
            <a:r>
              <a:rPr lang="en-US" sz="1600" dirty="0">
                <a:solidFill>
                  <a:srgbClr val="D69D85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"</a:t>
            </a:r>
            <a:endParaRPr lang="en-US" sz="1600" dirty="0">
              <a:solidFill>
                <a:srgbClr val="DCDCDC"/>
              </a:solidFill>
              <a:highlight>
                <a:srgbClr val="1E1E1E"/>
              </a:highlight>
              <a:latin typeface="Consolas" panose="020B0609020204030204" pitchFamily="49" charset="0"/>
            </a:endParaRPr>
          </a:p>
          <a:p>
            <a:r>
              <a:rPr lang="en-US" sz="1600" dirty="0" smtClean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}</a:t>
            </a:r>
            <a:endParaRPr lang="en-US" sz="1600" dirty="0">
              <a:solidFill>
                <a:srgbClr val="000000"/>
              </a:solidFill>
              <a:highlight>
                <a:srgbClr val="FFFFB3"/>
              </a:highlight>
              <a:latin typeface="Consolas" panose="020B0609020204030204" pitchFamily="49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003217" y="1342693"/>
            <a:ext cx="3774654" cy="1133062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{</a:t>
            </a:r>
            <a:endParaRPr lang="en-US" sz="1600" dirty="0">
              <a:solidFill>
                <a:srgbClr val="DCDCDC"/>
              </a:solidFill>
              <a:highlight>
                <a:srgbClr val="1E1E1E"/>
              </a:highlight>
              <a:latin typeface="Consolas" panose="020B0609020204030204" pitchFamily="49" charset="0"/>
            </a:endParaRPr>
          </a:p>
          <a:p>
            <a:r>
              <a:rPr lang="en-US" sz="1600" dirty="0" smtClean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 Name</a:t>
            </a:r>
            <a:r>
              <a:rPr lang="en-US" sz="16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:</a:t>
            </a:r>
            <a:r>
              <a:rPr lang="en-US" sz="16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ko</a:t>
            </a:r>
            <a:r>
              <a:rPr lang="en-US" sz="1600" dirty="0" err="1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observable</a:t>
            </a:r>
            <a:r>
              <a:rPr lang="en-US" sz="16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D69D85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"</a:t>
            </a:r>
            <a:r>
              <a:rPr lang="en-US" sz="1600" dirty="0" err="1">
                <a:solidFill>
                  <a:srgbClr val="D69D85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Bartek</a:t>
            </a:r>
            <a:r>
              <a:rPr lang="en-US" sz="1600" dirty="0">
                <a:solidFill>
                  <a:srgbClr val="D69D85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"</a:t>
            </a:r>
            <a:r>
              <a:rPr lang="en-US" sz="16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)</a:t>
            </a:r>
            <a:endParaRPr lang="en-US" sz="1600" dirty="0">
              <a:solidFill>
                <a:srgbClr val="DCDCDC"/>
              </a:solidFill>
              <a:highlight>
                <a:srgbClr val="1E1E1E"/>
              </a:highlight>
              <a:latin typeface="Consolas" panose="020B0609020204030204" pitchFamily="49" charset="0"/>
            </a:endParaRPr>
          </a:p>
          <a:p>
            <a:r>
              <a:rPr lang="en-US" sz="1600" dirty="0" smtClean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}</a:t>
            </a:r>
            <a:endParaRPr lang="en-US" sz="1600" dirty="0">
              <a:solidFill>
                <a:srgbClr val="000000"/>
              </a:solidFill>
              <a:highlight>
                <a:srgbClr val="FFFFB3"/>
              </a:highlight>
              <a:latin typeface="Consolas" panose="020B0609020204030204" pitchFamily="49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5989058" y="1755633"/>
            <a:ext cx="2121272" cy="307182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351834" y="1463017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 observable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3597967" y="2604052"/>
            <a:ext cx="8179904" cy="3380696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err="1">
                <a:solidFill>
                  <a:srgbClr val="569CD6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var</a:t>
            </a:r>
            <a:r>
              <a:rPr lang="en-US" sz="16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LoginKOModel</a:t>
            </a:r>
            <a:r>
              <a:rPr lang="en-US" sz="16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=</a:t>
            </a:r>
            <a:r>
              <a:rPr lang="en-US" sz="16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569CD6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function</a:t>
            </a:r>
            <a:r>
              <a:rPr lang="en-US" sz="16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()</a:t>
            </a:r>
            <a:r>
              <a:rPr lang="en-US" sz="16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{</a:t>
            </a:r>
            <a:endParaRPr lang="en-US" sz="1600" dirty="0">
              <a:solidFill>
                <a:srgbClr val="DCDCDC"/>
              </a:solidFill>
              <a:highlight>
                <a:srgbClr val="1E1E1E"/>
              </a:highlight>
              <a:latin typeface="Consolas" panose="020B0609020204030204" pitchFamily="49" charset="0"/>
            </a:endParaRPr>
          </a:p>
          <a:p>
            <a:r>
              <a:rPr lang="en-US" sz="16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       </a:t>
            </a:r>
            <a:r>
              <a:rPr lang="en-US" sz="1600" dirty="0">
                <a:solidFill>
                  <a:srgbClr val="569CD6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function</a:t>
            </a:r>
            <a:r>
              <a:rPr lang="en-US" sz="16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LoginKOModel</a:t>
            </a:r>
            <a:r>
              <a:rPr lang="en-US" sz="16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viewModel</a:t>
            </a:r>
            <a:r>
              <a:rPr lang="en-US" sz="16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)</a:t>
            </a:r>
            <a:r>
              <a:rPr lang="en-US" sz="16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{</a:t>
            </a:r>
            <a:endParaRPr lang="en-US" sz="1600" dirty="0">
              <a:solidFill>
                <a:srgbClr val="DCDCDC"/>
              </a:solidFill>
              <a:highlight>
                <a:srgbClr val="1E1E1E"/>
              </a:highlight>
              <a:latin typeface="Consolas" panose="020B0609020204030204" pitchFamily="49" charset="0"/>
            </a:endParaRPr>
          </a:p>
          <a:p>
            <a:r>
              <a:rPr lang="en-US" sz="16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           </a:t>
            </a:r>
            <a:r>
              <a:rPr lang="en-US" sz="1600" dirty="0" err="1">
                <a:solidFill>
                  <a:srgbClr val="569CD6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var</a:t>
            </a:r>
            <a:r>
              <a:rPr lang="en-US" sz="16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self </a:t>
            </a:r>
            <a:r>
              <a:rPr lang="en-US" sz="16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=</a:t>
            </a:r>
            <a:r>
              <a:rPr lang="en-US" sz="16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569CD6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this</a:t>
            </a:r>
            <a:r>
              <a:rPr lang="en-US" sz="16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;</a:t>
            </a:r>
            <a:endParaRPr lang="en-US" sz="1600" dirty="0">
              <a:solidFill>
                <a:srgbClr val="DCDCDC"/>
              </a:solidFill>
              <a:highlight>
                <a:srgbClr val="1E1E1E"/>
              </a:highlight>
              <a:latin typeface="Consolas" panose="020B0609020204030204" pitchFamily="49" charset="0"/>
            </a:endParaRPr>
          </a:p>
          <a:p>
            <a:endParaRPr lang="en-US" sz="1600" dirty="0">
              <a:solidFill>
                <a:srgbClr val="DCDCDC"/>
              </a:solidFill>
              <a:highlight>
                <a:srgbClr val="1E1E1E"/>
              </a:highlight>
              <a:latin typeface="Consolas" panose="020B0609020204030204" pitchFamily="49" charset="0"/>
            </a:endParaRPr>
          </a:p>
          <a:p>
            <a:r>
              <a:rPr lang="en-US" sz="16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           </a:t>
            </a:r>
            <a:r>
              <a:rPr lang="en-US" sz="1600" dirty="0" err="1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self</a:t>
            </a:r>
            <a:r>
              <a:rPr lang="en-US" sz="1600" dirty="0" err="1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Password</a:t>
            </a:r>
            <a:r>
              <a:rPr lang="en-US" sz="16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=</a:t>
            </a:r>
            <a:r>
              <a:rPr lang="en-US" sz="16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ko</a:t>
            </a:r>
            <a:r>
              <a:rPr lang="en-US" sz="1600" dirty="0" err="1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observable</a:t>
            </a:r>
            <a:r>
              <a:rPr lang="en-US" sz="16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viewModel</a:t>
            </a:r>
            <a:r>
              <a:rPr lang="en-US" sz="1600" dirty="0" err="1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Password</a:t>
            </a:r>
            <a:r>
              <a:rPr lang="en-US" sz="16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||</a:t>
            </a:r>
            <a:r>
              <a:rPr lang="en-US" sz="16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D69D85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""</a:t>
            </a:r>
            <a:r>
              <a:rPr lang="en-US" sz="16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);</a:t>
            </a:r>
            <a:endParaRPr lang="en-US" sz="1600" dirty="0">
              <a:solidFill>
                <a:srgbClr val="DCDCDC"/>
              </a:solidFill>
              <a:highlight>
                <a:srgbClr val="1E1E1E"/>
              </a:highlight>
              <a:latin typeface="Consolas" panose="020B0609020204030204" pitchFamily="49" charset="0"/>
            </a:endParaRPr>
          </a:p>
          <a:p>
            <a:r>
              <a:rPr lang="en-US" sz="16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           </a:t>
            </a:r>
            <a:r>
              <a:rPr lang="en-US" sz="1600" dirty="0" err="1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self</a:t>
            </a:r>
            <a:r>
              <a:rPr lang="en-US" sz="1600" dirty="0" err="1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PasswordStrenght</a:t>
            </a:r>
            <a:r>
              <a:rPr lang="en-US" sz="16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=</a:t>
            </a:r>
            <a:r>
              <a:rPr lang="en-US" sz="16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ko</a:t>
            </a:r>
            <a:r>
              <a:rPr lang="en-US" sz="1600" dirty="0" err="1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computed</a:t>
            </a:r>
            <a:r>
              <a:rPr lang="en-US" sz="16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569CD6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function</a:t>
            </a:r>
            <a:r>
              <a:rPr lang="en-US" sz="16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()</a:t>
            </a:r>
            <a:r>
              <a:rPr lang="en-US" sz="16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{</a:t>
            </a:r>
            <a:endParaRPr lang="en-US" sz="1600" dirty="0">
              <a:solidFill>
                <a:srgbClr val="DCDCDC"/>
              </a:solidFill>
              <a:highlight>
                <a:srgbClr val="1E1E1E"/>
              </a:highlight>
              <a:latin typeface="Consolas" panose="020B0609020204030204" pitchFamily="49" charset="0"/>
            </a:endParaRPr>
          </a:p>
          <a:p>
            <a:r>
              <a:rPr lang="en-US" sz="16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             </a:t>
            </a:r>
            <a:r>
              <a:rPr lang="en-US" sz="1600" dirty="0" smtClean="0">
                <a:solidFill>
                  <a:srgbClr val="569CD6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return</a:t>
            </a:r>
            <a:r>
              <a:rPr lang="en-US" sz="1600" dirty="0" smtClean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!!</a:t>
            </a:r>
            <a:r>
              <a:rPr lang="en-US" sz="1600" dirty="0" err="1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self</a:t>
            </a:r>
            <a:r>
              <a:rPr lang="en-US" sz="1600" dirty="0" err="1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Password</a:t>
            </a:r>
            <a:r>
              <a:rPr lang="en-US" sz="16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()</a:t>
            </a:r>
            <a:r>
              <a:rPr lang="en-US" sz="16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?</a:t>
            </a:r>
            <a:r>
              <a:rPr lang="en-US" sz="16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self</a:t>
            </a:r>
            <a:r>
              <a:rPr lang="en-US" sz="1600" dirty="0" err="1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Password</a:t>
            </a:r>
            <a:r>
              <a:rPr lang="en-US" sz="16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().</a:t>
            </a:r>
            <a:r>
              <a:rPr lang="en-US" sz="16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length </a:t>
            </a:r>
            <a:r>
              <a:rPr lang="en-US" sz="16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:</a:t>
            </a:r>
            <a:r>
              <a:rPr lang="en-US" sz="16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B5CEA8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0</a:t>
            </a:r>
            <a:r>
              <a:rPr lang="en-US" sz="16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;</a:t>
            </a:r>
            <a:endParaRPr lang="en-US" sz="1600" dirty="0">
              <a:solidFill>
                <a:srgbClr val="DCDCDC"/>
              </a:solidFill>
              <a:highlight>
                <a:srgbClr val="1E1E1E"/>
              </a:highlight>
              <a:latin typeface="Consolas" panose="020B0609020204030204" pitchFamily="49" charset="0"/>
            </a:endParaRPr>
          </a:p>
          <a:p>
            <a:r>
              <a:rPr lang="en-US" sz="16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           </a:t>
            </a:r>
            <a:r>
              <a:rPr lang="en-US" sz="16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},</a:t>
            </a:r>
            <a:r>
              <a:rPr lang="en-US" sz="16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self</a:t>
            </a:r>
            <a:r>
              <a:rPr lang="en-US" sz="16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);</a:t>
            </a:r>
            <a:endParaRPr lang="en-US" sz="1600" dirty="0">
              <a:solidFill>
                <a:srgbClr val="DCDCDC"/>
              </a:solidFill>
              <a:highlight>
                <a:srgbClr val="1E1E1E"/>
              </a:highlight>
              <a:latin typeface="Consolas" panose="020B0609020204030204" pitchFamily="49" charset="0"/>
            </a:endParaRPr>
          </a:p>
          <a:p>
            <a:r>
              <a:rPr lang="en-US" sz="16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       </a:t>
            </a:r>
            <a:r>
              <a:rPr lang="en-US" sz="16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}</a:t>
            </a:r>
            <a:endParaRPr lang="en-US" sz="1600" dirty="0">
              <a:solidFill>
                <a:srgbClr val="DCDCDC"/>
              </a:solidFill>
              <a:highlight>
                <a:srgbClr val="1E1E1E"/>
              </a:highlight>
              <a:latin typeface="Consolas" panose="020B0609020204030204" pitchFamily="49" charset="0"/>
            </a:endParaRPr>
          </a:p>
          <a:p>
            <a:endParaRPr lang="en-US" sz="1600" dirty="0">
              <a:solidFill>
                <a:srgbClr val="DCDCDC"/>
              </a:solidFill>
              <a:highlight>
                <a:srgbClr val="1E1E1E"/>
              </a:highlight>
              <a:latin typeface="Consolas" panose="020B0609020204030204" pitchFamily="49" charset="0"/>
            </a:endParaRPr>
          </a:p>
          <a:p>
            <a:r>
              <a:rPr lang="en-US" sz="16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       </a:t>
            </a:r>
            <a:r>
              <a:rPr lang="en-US" sz="1600" dirty="0">
                <a:solidFill>
                  <a:srgbClr val="569CD6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return</a:t>
            </a:r>
            <a:r>
              <a:rPr lang="en-US" sz="16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LoginKOModel</a:t>
            </a:r>
            <a:r>
              <a:rPr lang="en-US" sz="16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;</a:t>
            </a:r>
            <a:endParaRPr lang="en-US" sz="1600" dirty="0">
              <a:solidFill>
                <a:srgbClr val="DCDCDC"/>
              </a:solidFill>
              <a:highlight>
                <a:srgbClr val="1E1E1E"/>
              </a:highlight>
              <a:latin typeface="Consolas" panose="020B0609020204030204" pitchFamily="49" charset="0"/>
            </a:endParaRPr>
          </a:p>
          <a:p>
            <a:r>
              <a:rPr lang="en-US" sz="16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   </a:t>
            </a:r>
            <a:r>
              <a:rPr lang="en-US" sz="16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})();</a:t>
            </a:r>
            <a:endParaRPr lang="en-US" sz="1600" dirty="0">
              <a:solidFill>
                <a:srgbClr val="000000"/>
              </a:solidFill>
              <a:highlight>
                <a:srgbClr val="FFFFB3"/>
              </a:highlight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462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LAYERING</a:t>
            </a:r>
            <a:br>
              <a:rPr lang="en-US" dirty="0" smtClean="0"/>
            </a:br>
            <a:r>
              <a:rPr lang="en-US" dirty="0" err="1" smtClean="0"/>
              <a:t>komodel</a:t>
            </a:r>
            <a:r>
              <a:rPr lang="en-US" dirty="0" smtClean="0"/>
              <a:t> #2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63468" y="5029200"/>
            <a:ext cx="3146262" cy="9555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smtClean="0"/>
              <a:t>KNOCKOUT VIEWMODEL</a:t>
            </a:r>
            <a:endParaRPr lang="en-US" dirty="0" smtClean="0"/>
          </a:p>
          <a:p>
            <a:r>
              <a:rPr lang="en-US" sz="1600" dirty="0"/>
              <a:t>http://</a:t>
            </a:r>
            <a:r>
              <a:rPr lang="en-US" sz="1600" dirty="0" smtClean="0"/>
              <a:t>coderenaissance.github.io/</a:t>
            </a:r>
            <a:br>
              <a:rPr lang="en-US" sz="1600" dirty="0" smtClean="0"/>
            </a:br>
            <a:r>
              <a:rPr lang="en-US" sz="1600" dirty="0" err="1" smtClean="0"/>
              <a:t>knockout.viewmodel</a:t>
            </a:r>
            <a:r>
              <a:rPr lang="en-US" sz="1600" dirty="0"/>
              <a:t>/</a:t>
            </a:r>
            <a:endParaRPr lang="en-US" sz="1600" i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US" dirty="0" smtClean="0"/>
              <a:t>knockout </a:t>
            </a:r>
            <a:r>
              <a:rPr lang="en-US" dirty="0" err="1" smtClean="0"/>
              <a:t>viewmodel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1"/>
            <a:endParaRPr lang="en-US" dirty="0" smtClean="0"/>
          </a:p>
          <a:p>
            <a:pPr marL="502920" lvl="1" indent="0">
              <a:buNone/>
            </a:pPr>
            <a:endParaRPr lang="en-US" dirty="0" smtClean="0"/>
          </a:p>
          <a:p>
            <a:r>
              <a:rPr lang="en-US" dirty="0" smtClean="0"/>
              <a:t>also available:</a:t>
            </a:r>
          </a:p>
          <a:p>
            <a:pPr lvl="1"/>
            <a:r>
              <a:rPr lang="en-US" dirty="0" err="1" smtClean="0"/>
              <a:t>fromModel</a:t>
            </a:r>
            <a:endParaRPr lang="en-US" dirty="0" smtClean="0"/>
          </a:p>
          <a:p>
            <a:pPr lvl="1"/>
            <a:r>
              <a:rPr lang="en-US" dirty="0" err="1" smtClean="0"/>
              <a:t>toModel</a:t>
            </a:r>
            <a:endParaRPr lang="en-US" dirty="0" smtClean="0"/>
          </a:p>
          <a:p>
            <a:pPr lvl="1"/>
            <a:r>
              <a:rPr lang="en-US" dirty="0" err="1" smtClean="0"/>
              <a:t>updateFromModel</a:t>
            </a:r>
            <a:endParaRPr lang="en-US" dirty="0" smtClean="0"/>
          </a:p>
        </p:txBody>
      </p:sp>
      <p:sp>
        <p:nvSpPr>
          <p:cNvPr id="11" name="Rounded Rectangle 10"/>
          <p:cNvSpPr/>
          <p:nvPr/>
        </p:nvSpPr>
        <p:spPr>
          <a:xfrm>
            <a:off x="3597967" y="1342693"/>
            <a:ext cx="2482566" cy="1133062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{</a:t>
            </a:r>
            <a:endParaRPr lang="en-US" sz="1600" dirty="0">
              <a:solidFill>
                <a:srgbClr val="DCDCDC"/>
              </a:solidFill>
              <a:highlight>
                <a:srgbClr val="1E1E1E"/>
              </a:highlight>
              <a:latin typeface="Consolas" panose="020B0609020204030204" pitchFamily="49" charset="0"/>
            </a:endParaRPr>
          </a:p>
          <a:p>
            <a:r>
              <a:rPr lang="en-US" sz="1600" dirty="0" smtClean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 Name </a:t>
            </a:r>
            <a:r>
              <a:rPr lang="en-US" sz="16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:</a:t>
            </a:r>
            <a:r>
              <a:rPr lang="en-US" sz="16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D69D85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"</a:t>
            </a:r>
            <a:r>
              <a:rPr lang="en-US" sz="1600" dirty="0" err="1">
                <a:solidFill>
                  <a:srgbClr val="D69D85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Bartek</a:t>
            </a:r>
            <a:r>
              <a:rPr lang="en-US" sz="1600" dirty="0">
                <a:solidFill>
                  <a:srgbClr val="D69D85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"</a:t>
            </a:r>
            <a:endParaRPr lang="en-US" sz="1600" dirty="0">
              <a:solidFill>
                <a:srgbClr val="DCDCDC"/>
              </a:solidFill>
              <a:highlight>
                <a:srgbClr val="1E1E1E"/>
              </a:highlight>
              <a:latin typeface="Consolas" panose="020B0609020204030204" pitchFamily="49" charset="0"/>
            </a:endParaRPr>
          </a:p>
          <a:p>
            <a:r>
              <a:rPr lang="en-US" sz="1600" dirty="0" smtClean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}</a:t>
            </a:r>
            <a:endParaRPr lang="en-US" sz="1600" dirty="0">
              <a:solidFill>
                <a:srgbClr val="000000"/>
              </a:solidFill>
              <a:highlight>
                <a:srgbClr val="FFFFB3"/>
              </a:highlight>
              <a:latin typeface="Consolas" panose="020B0609020204030204" pitchFamily="49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003217" y="1342693"/>
            <a:ext cx="3774654" cy="1133062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{</a:t>
            </a:r>
            <a:endParaRPr lang="en-US" sz="1600" dirty="0">
              <a:solidFill>
                <a:srgbClr val="DCDCDC"/>
              </a:solidFill>
              <a:highlight>
                <a:srgbClr val="1E1E1E"/>
              </a:highlight>
              <a:latin typeface="Consolas" panose="020B0609020204030204" pitchFamily="49" charset="0"/>
            </a:endParaRPr>
          </a:p>
          <a:p>
            <a:r>
              <a:rPr lang="en-US" sz="1600" dirty="0" smtClean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 Name</a:t>
            </a:r>
            <a:r>
              <a:rPr lang="en-US" sz="16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:</a:t>
            </a:r>
            <a:r>
              <a:rPr lang="en-US" sz="16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ko</a:t>
            </a:r>
            <a:r>
              <a:rPr lang="en-US" sz="1600" dirty="0" err="1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observable</a:t>
            </a:r>
            <a:r>
              <a:rPr lang="en-US" sz="16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D69D85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"</a:t>
            </a:r>
            <a:r>
              <a:rPr lang="en-US" sz="1600" dirty="0" err="1">
                <a:solidFill>
                  <a:srgbClr val="D69D85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Bartek</a:t>
            </a:r>
            <a:r>
              <a:rPr lang="en-US" sz="1600" dirty="0">
                <a:solidFill>
                  <a:srgbClr val="D69D85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"</a:t>
            </a:r>
            <a:r>
              <a:rPr lang="en-US" sz="16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)</a:t>
            </a:r>
            <a:endParaRPr lang="en-US" sz="1600" dirty="0">
              <a:solidFill>
                <a:srgbClr val="DCDCDC"/>
              </a:solidFill>
              <a:highlight>
                <a:srgbClr val="1E1E1E"/>
              </a:highlight>
              <a:latin typeface="Consolas" panose="020B0609020204030204" pitchFamily="49" charset="0"/>
            </a:endParaRPr>
          </a:p>
          <a:p>
            <a:r>
              <a:rPr lang="en-US" sz="1600" dirty="0" smtClean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}</a:t>
            </a:r>
            <a:endParaRPr lang="en-US" sz="1600" dirty="0">
              <a:solidFill>
                <a:srgbClr val="000000"/>
              </a:solidFill>
              <a:highlight>
                <a:srgbClr val="FFFFB3"/>
              </a:highlight>
              <a:latin typeface="Consolas" panose="020B0609020204030204" pitchFamily="49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5989058" y="1755633"/>
            <a:ext cx="2121272" cy="307182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3597967" y="2853091"/>
            <a:ext cx="8179904" cy="1028378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rgbClr val="569CD6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var</a:t>
            </a:r>
            <a:r>
              <a:rPr lang="en-US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loginViewModel</a:t>
            </a:r>
            <a:r>
              <a:rPr lang="en-US" dirty="0" smtClean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=</a:t>
            </a:r>
            <a:r>
              <a:rPr lang="en-US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highlight>
                  <a:srgbClr val="FFFFB3"/>
                </a:highlight>
                <a:latin typeface="Consolas" panose="020B0609020204030204" pitchFamily="49" charset="0"/>
              </a:rPr>
              <a:t>@</a:t>
            </a:r>
            <a:r>
              <a:rPr lang="en-US" dirty="0" err="1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Html</a:t>
            </a:r>
            <a:r>
              <a:rPr lang="en-US" dirty="0" err="1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ToJson</a:t>
            </a:r>
            <a:r>
              <a:rPr lang="en-US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(Model</a:t>
            </a:r>
            <a:r>
              <a:rPr lang="en-US" dirty="0" smtClean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);</a:t>
            </a:r>
          </a:p>
          <a:p>
            <a:endParaRPr lang="en-US" dirty="0" smtClean="0">
              <a:solidFill>
                <a:srgbClr val="569CD6"/>
              </a:solidFill>
              <a:highlight>
                <a:srgbClr val="1E1E1E"/>
              </a:highlight>
              <a:latin typeface="Consolas" panose="020B0609020204030204" pitchFamily="49" charset="0"/>
            </a:endParaRPr>
          </a:p>
          <a:p>
            <a:r>
              <a:rPr lang="en-US" dirty="0" err="1" smtClean="0">
                <a:solidFill>
                  <a:srgbClr val="569CD6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var</a:t>
            </a:r>
            <a:r>
              <a:rPr lang="en-US" dirty="0" smtClean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loginKOModel</a:t>
            </a:r>
            <a:r>
              <a:rPr lang="en-US" dirty="0" smtClean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=</a:t>
            </a:r>
            <a:r>
              <a:rPr lang="en-US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ko</a:t>
            </a:r>
            <a:r>
              <a:rPr lang="en-US" dirty="0" err="1" smtClean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.</a:t>
            </a:r>
            <a:r>
              <a:rPr lang="en-US" dirty="0" err="1" smtClean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viewmodel</a:t>
            </a:r>
            <a:r>
              <a:rPr lang="en-US" dirty="0" err="1" smtClean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.</a:t>
            </a:r>
            <a:r>
              <a:rPr lang="en-US" dirty="0" err="1" smtClean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fromModel</a:t>
            </a:r>
            <a:r>
              <a:rPr lang="en-US" dirty="0" smtClean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loginViewModel</a:t>
            </a:r>
            <a:r>
              <a:rPr lang="en-US" dirty="0" smtClean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);</a:t>
            </a:r>
            <a:endParaRPr lang="en-US" dirty="0">
              <a:solidFill>
                <a:srgbClr val="000000"/>
              </a:solidFill>
              <a:highlight>
                <a:srgbClr val="FFFFB3"/>
              </a:highlight>
              <a:latin typeface="Consolas" panose="020B0609020204030204" pitchFamily="49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51834" y="1463017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 observable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69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LAYERING</a:t>
            </a:r>
            <a:br>
              <a:rPr lang="en-US" dirty="0" smtClean="0"/>
            </a:br>
            <a:r>
              <a:rPr lang="en-US" dirty="0" smtClean="0"/>
              <a:t>mapping options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499097" y="4607187"/>
            <a:ext cx="8239539" cy="1232453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rgbClr val="808080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&lt;</a:t>
            </a:r>
            <a:r>
              <a:rPr lang="en-US" sz="2000" dirty="0">
                <a:solidFill>
                  <a:srgbClr val="569CD6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input</a:t>
            </a:r>
            <a:r>
              <a:rPr lang="en-US" sz="20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9CDCFE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type</a:t>
            </a:r>
            <a:r>
              <a:rPr lang="en-US" sz="20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=</a:t>
            </a:r>
            <a:r>
              <a:rPr lang="en-US" sz="2000" dirty="0">
                <a:solidFill>
                  <a:srgbClr val="C8C8C8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"text"</a:t>
            </a:r>
            <a:r>
              <a:rPr lang="en-US" sz="20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9CDCFE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data-bind</a:t>
            </a:r>
            <a:r>
              <a:rPr lang="en-US" sz="20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=</a:t>
            </a:r>
            <a:r>
              <a:rPr lang="en-US" sz="2000" dirty="0">
                <a:solidFill>
                  <a:srgbClr val="C8C8C8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"value: Name"</a:t>
            </a:r>
            <a:r>
              <a:rPr lang="en-US" sz="20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808080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/&gt;</a:t>
            </a:r>
            <a:endParaRPr lang="en-US" sz="2000" dirty="0">
              <a:solidFill>
                <a:srgbClr val="DCDCDC"/>
              </a:solidFill>
              <a:highlight>
                <a:srgbClr val="1E1E1E"/>
              </a:highlight>
              <a:latin typeface="Consolas" panose="020B0609020204030204" pitchFamily="49" charset="0"/>
            </a:endParaRPr>
          </a:p>
          <a:p>
            <a:r>
              <a:rPr lang="en-US" sz="2000" dirty="0" smtClean="0">
                <a:solidFill>
                  <a:srgbClr val="808080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&lt;</a:t>
            </a:r>
            <a:r>
              <a:rPr lang="en-US" sz="2000" dirty="0">
                <a:solidFill>
                  <a:srgbClr val="569CD6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input</a:t>
            </a:r>
            <a:r>
              <a:rPr lang="en-US" sz="20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9CDCFE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type</a:t>
            </a:r>
            <a:r>
              <a:rPr lang="en-US" sz="20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=</a:t>
            </a:r>
            <a:r>
              <a:rPr lang="en-US" sz="2000" dirty="0">
                <a:solidFill>
                  <a:srgbClr val="C8C8C8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"password"</a:t>
            </a:r>
            <a:r>
              <a:rPr lang="en-US" sz="20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9CDCFE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data-bind</a:t>
            </a:r>
            <a:r>
              <a:rPr lang="en-US" sz="20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=</a:t>
            </a:r>
            <a:r>
              <a:rPr lang="en-US" sz="2000" dirty="0">
                <a:solidFill>
                  <a:srgbClr val="C8C8C8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"value: Password"</a:t>
            </a:r>
            <a:r>
              <a:rPr lang="en-US" sz="20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808080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/&gt;</a:t>
            </a:r>
            <a:endParaRPr lang="en-US" sz="2000" dirty="0">
              <a:solidFill>
                <a:srgbClr val="DCDCDC"/>
              </a:solidFill>
              <a:highlight>
                <a:srgbClr val="1E1E1E"/>
              </a:highlight>
              <a:latin typeface="Consolas" panose="020B0609020204030204" pitchFamily="49" charset="0"/>
            </a:endParaRPr>
          </a:p>
          <a:p>
            <a:r>
              <a:rPr lang="en-US" sz="2000" dirty="0" smtClean="0">
                <a:solidFill>
                  <a:srgbClr val="808080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&lt;</a:t>
            </a:r>
            <a:r>
              <a:rPr lang="en-US" sz="2000" dirty="0">
                <a:solidFill>
                  <a:srgbClr val="569CD6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span</a:t>
            </a:r>
            <a:r>
              <a:rPr lang="en-US" sz="20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9CDCFE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data-bind</a:t>
            </a:r>
            <a:r>
              <a:rPr lang="en-US" sz="20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=</a:t>
            </a:r>
            <a:r>
              <a:rPr lang="en-US" sz="2000" dirty="0">
                <a:solidFill>
                  <a:srgbClr val="C8C8C8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"text: </a:t>
            </a:r>
            <a:r>
              <a:rPr lang="en-US" sz="2000" dirty="0" err="1">
                <a:solidFill>
                  <a:srgbClr val="C8C8C8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PasswordStrength</a:t>
            </a:r>
            <a:r>
              <a:rPr lang="en-US" sz="2000" dirty="0">
                <a:solidFill>
                  <a:srgbClr val="C8C8C8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"</a:t>
            </a:r>
            <a:r>
              <a:rPr lang="en-US" sz="2000" dirty="0">
                <a:solidFill>
                  <a:srgbClr val="808080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&gt;&lt;/</a:t>
            </a:r>
            <a:r>
              <a:rPr lang="en-US" sz="2000" dirty="0">
                <a:solidFill>
                  <a:srgbClr val="569CD6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span</a:t>
            </a:r>
            <a:r>
              <a:rPr lang="en-US" sz="2000" dirty="0">
                <a:solidFill>
                  <a:srgbClr val="808080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&gt;</a:t>
            </a:r>
            <a:r>
              <a:rPr lang="en-US" sz="20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  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499098" y="758020"/>
            <a:ext cx="8239539" cy="2273415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rgbClr val="569CD6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var</a:t>
            </a:r>
            <a:r>
              <a:rPr lang="en-US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LoginMappingOptions</a:t>
            </a:r>
            <a:r>
              <a:rPr lang="en-US" dirty="0" smtClean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=</a:t>
            </a:r>
            <a:r>
              <a:rPr lang="en-US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{</a:t>
            </a:r>
            <a:endParaRPr lang="en-US" dirty="0">
              <a:solidFill>
                <a:srgbClr val="DCDCDC"/>
              </a:solidFill>
              <a:highlight>
                <a:srgbClr val="1E1E1E"/>
              </a:highlight>
              <a:latin typeface="Consolas" panose="020B0609020204030204" pitchFamily="49" charset="0"/>
            </a:endParaRPr>
          </a:p>
          <a:p>
            <a:pPr lvl="1"/>
            <a:r>
              <a:rPr lang="en-US" dirty="0" smtClean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extend</a:t>
            </a:r>
            <a:r>
              <a:rPr lang="en-US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:</a:t>
            </a:r>
            <a:r>
              <a:rPr lang="en-US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{</a:t>
            </a:r>
            <a:r>
              <a:rPr lang="en-US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D69D85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"{root}"</a:t>
            </a:r>
            <a:r>
              <a:rPr lang="en-US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:</a:t>
            </a:r>
            <a:r>
              <a:rPr lang="en-US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569CD6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function</a:t>
            </a:r>
            <a:r>
              <a:rPr lang="en-US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loginModel</a:t>
            </a:r>
            <a:r>
              <a:rPr lang="en-US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)</a:t>
            </a:r>
            <a:r>
              <a:rPr lang="en-US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{</a:t>
            </a:r>
            <a:endParaRPr lang="en-US" dirty="0">
              <a:solidFill>
                <a:srgbClr val="DCDCDC"/>
              </a:solidFill>
              <a:highlight>
                <a:srgbClr val="1E1E1E"/>
              </a:highlight>
              <a:latin typeface="Consolas" panose="020B0609020204030204" pitchFamily="49" charset="0"/>
            </a:endParaRPr>
          </a:p>
          <a:p>
            <a:r>
              <a:rPr lang="en-US" dirty="0" smtClean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	  </a:t>
            </a:r>
            <a:r>
              <a:rPr lang="en-US" dirty="0" err="1" smtClean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loginModel</a:t>
            </a:r>
            <a:r>
              <a:rPr lang="en-US" dirty="0" err="1" smtClean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.</a:t>
            </a:r>
            <a:r>
              <a:rPr lang="en-US" dirty="0" err="1" smtClean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PasswordStrength</a:t>
            </a:r>
            <a:r>
              <a:rPr lang="en-US" dirty="0" smtClean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=</a:t>
            </a:r>
            <a:r>
              <a:rPr lang="en-US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ko</a:t>
            </a:r>
            <a:r>
              <a:rPr lang="en-US" dirty="0" err="1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computed</a:t>
            </a:r>
            <a:r>
              <a:rPr lang="en-US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569CD6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function</a:t>
            </a:r>
            <a:r>
              <a:rPr lang="en-US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()</a:t>
            </a:r>
            <a:r>
              <a:rPr lang="en-US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{</a:t>
            </a:r>
            <a:endParaRPr lang="en-US" dirty="0">
              <a:solidFill>
                <a:srgbClr val="DCDCDC"/>
              </a:solidFill>
              <a:highlight>
                <a:srgbClr val="1E1E1E"/>
              </a:highlight>
              <a:latin typeface="Consolas" panose="020B0609020204030204" pitchFamily="49" charset="0"/>
            </a:endParaRPr>
          </a:p>
          <a:p>
            <a:r>
              <a:rPr lang="en-US" dirty="0" smtClean="0">
                <a:solidFill>
                  <a:srgbClr val="569CD6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		return</a:t>
            </a:r>
            <a:r>
              <a:rPr lang="en-US" dirty="0" smtClean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!!</a:t>
            </a:r>
            <a:r>
              <a:rPr lang="en-US" dirty="0" err="1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self</a:t>
            </a:r>
            <a:r>
              <a:rPr lang="en-US" dirty="0" err="1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Password</a:t>
            </a:r>
            <a:r>
              <a:rPr lang="en-US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()</a:t>
            </a:r>
            <a:r>
              <a:rPr lang="en-US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?</a:t>
            </a:r>
            <a:r>
              <a:rPr lang="en-US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self</a:t>
            </a:r>
            <a:r>
              <a:rPr lang="en-US" dirty="0" err="1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Password</a:t>
            </a:r>
            <a:r>
              <a:rPr lang="en-US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().</a:t>
            </a:r>
            <a:r>
              <a:rPr lang="en-US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length </a:t>
            </a:r>
            <a:r>
              <a:rPr lang="en-US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:</a:t>
            </a:r>
            <a:r>
              <a:rPr lang="en-US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B5CEA8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0</a:t>
            </a:r>
            <a:r>
              <a:rPr lang="en-US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;		</a:t>
            </a:r>
            <a:r>
              <a:rPr lang="en-US" dirty="0" smtClean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 },</a:t>
            </a:r>
            <a:r>
              <a:rPr lang="en-US" dirty="0" smtClean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loginModel</a:t>
            </a:r>
            <a:r>
              <a:rPr lang="en-US" dirty="0" smtClean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);</a:t>
            </a:r>
            <a:endParaRPr lang="en-US" dirty="0" smtClean="0">
              <a:solidFill>
                <a:srgbClr val="DCDCDC"/>
              </a:solidFill>
              <a:highlight>
                <a:srgbClr val="1E1E1E"/>
              </a:highlight>
              <a:latin typeface="Consolas" panose="020B0609020204030204" pitchFamily="49" charset="0"/>
            </a:endParaRPr>
          </a:p>
          <a:p>
            <a:r>
              <a:rPr lang="en-US" dirty="0" smtClean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	}}</a:t>
            </a:r>
            <a:endParaRPr lang="en-US" dirty="0">
              <a:solidFill>
                <a:srgbClr val="DCDCDC"/>
              </a:solidFill>
              <a:highlight>
                <a:srgbClr val="1E1E1E"/>
              </a:highlight>
              <a:latin typeface="Consolas" panose="020B0609020204030204" pitchFamily="49" charset="0"/>
            </a:endParaRPr>
          </a:p>
          <a:p>
            <a:r>
              <a:rPr lang="en-US" dirty="0" smtClean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};</a:t>
            </a:r>
            <a:endParaRPr lang="en-US" sz="2400" dirty="0">
              <a:solidFill>
                <a:srgbClr val="B4B4B4"/>
              </a:solidFill>
              <a:highlight>
                <a:srgbClr val="1E1E1E"/>
              </a:highlight>
              <a:latin typeface="Consolas" panose="020B0609020204030204" pitchFamily="49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499097" y="3126257"/>
            <a:ext cx="8239539" cy="1276777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rgbClr val="569CD6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var</a:t>
            </a:r>
            <a:r>
              <a:rPr lang="en-US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loginViewModel</a:t>
            </a:r>
            <a:r>
              <a:rPr lang="en-US" dirty="0" smtClean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=</a:t>
            </a:r>
            <a:r>
              <a:rPr lang="en-US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highlight>
                  <a:srgbClr val="FFFFB3"/>
                </a:highlight>
                <a:latin typeface="Consolas" panose="020B0609020204030204" pitchFamily="49" charset="0"/>
              </a:rPr>
              <a:t>@</a:t>
            </a:r>
            <a:r>
              <a:rPr lang="en-US" dirty="0" err="1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Html</a:t>
            </a:r>
            <a:r>
              <a:rPr lang="en-US" dirty="0" err="1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ToJson</a:t>
            </a:r>
            <a:r>
              <a:rPr lang="en-US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(Model</a:t>
            </a:r>
            <a:r>
              <a:rPr lang="en-US" dirty="0" smtClean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);</a:t>
            </a:r>
          </a:p>
          <a:p>
            <a:endParaRPr lang="en-US" dirty="0" smtClean="0">
              <a:solidFill>
                <a:srgbClr val="569CD6"/>
              </a:solidFill>
              <a:highlight>
                <a:srgbClr val="1E1E1E"/>
              </a:highlight>
              <a:latin typeface="Consolas" panose="020B0609020204030204" pitchFamily="49" charset="0"/>
            </a:endParaRPr>
          </a:p>
          <a:p>
            <a:r>
              <a:rPr lang="en-US" dirty="0" err="1" smtClean="0">
                <a:solidFill>
                  <a:srgbClr val="569CD6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var</a:t>
            </a:r>
            <a:r>
              <a:rPr lang="en-US" dirty="0" smtClean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loginKOModel</a:t>
            </a:r>
            <a:r>
              <a:rPr lang="en-US" dirty="0" smtClean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=</a:t>
            </a:r>
            <a:r>
              <a:rPr lang="en-US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endParaRPr lang="en-US" dirty="0" smtClean="0">
              <a:solidFill>
                <a:srgbClr val="DCDCDC"/>
              </a:solidFill>
              <a:highlight>
                <a:srgbClr val="1E1E1E"/>
              </a:highlight>
              <a:latin typeface="Consolas" panose="020B0609020204030204" pitchFamily="49" charset="0"/>
            </a:endParaRPr>
          </a:p>
          <a:p>
            <a:r>
              <a:rPr lang="en-US" dirty="0" err="1" smtClean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ko</a:t>
            </a:r>
            <a:r>
              <a:rPr lang="en-US" dirty="0" err="1" smtClean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.</a:t>
            </a:r>
            <a:r>
              <a:rPr lang="en-US" dirty="0" err="1" smtClean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viewmodel</a:t>
            </a:r>
            <a:r>
              <a:rPr lang="en-US" dirty="0" err="1" smtClean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.</a:t>
            </a:r>
            <a:r>
              <a:rPr lang="en-US" dirty="0" err="1" smtClean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fromModel</a:t>
            </a:r>
            <a:r>
              <a:rPr lang="en-US" dirty="0" smtClean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(</a:t>
            </a:r>
            <a:r>
              <a:rPr lang="en-US" dirty="0" err="1" smtClean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loginViewModel</a:t>
            </a:r>
            <a:r>
              <a:rPr lang="en-US" dirty="0" smtClean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, </a:t>
            </a:r>
            <a:r>
              <a:rPr lang="en-US" dirty="0" err="1" smtClean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LoginMappingOptions</a:t>
            </a:r>
            <a:r>
              <a:rPr lang="en-US" dirty="0" smtClean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);</a:t>
            </a:r>
            <a:endParaRPr lang="en-US" dirty="0">
              <a:solidFill>
                <a:srgbClr val="000000"/>
              </a:solidFill>
              <a:highlight>
                <a:srgbClr val="FFFFB3"/>
              </a:highlight>
              <a:latin typeface="Consolas" panose="020B0609020204030204" pitchFamily="49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2743723" y="1397688"/>
            <a:ext cx="1510747" cy="427383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Arrow 8"/>
          <p:cNvSpPr/>
          <p:nvPr/>
        </p:nvSpPr>
        <p:spPr>
          <a:xfrm rot="16200000">
            <a:off x="8938224" y="3021896"/>
            <a:ext cx="1510747" cy="427383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Arrow 10"/>
          <p:cNvSpPr/>
          <p:nvPr/>
        </p:nvSpPr>
        <p:spPr>
          <a:xfrm>
            <a:off x="9326218" y="5307135"/>
            <a:ext cx="1510747" cy="427383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709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LAYERING</a:t>
            </a:r>
            <a:br>
              <a:rPr lang="en-US" dirty="0" smtClean="0"/>
            </a:br>
            <a:r>
              <a:rPr lang="en-US" dirty="0" smtClean="0"/>
              <a:t>mapping options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3869268" y="1474840"/>
            <a:ext cx="7750629" cy="2172822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D69D85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"{root</a:t>
            </a:r>
            <a:r>
              <a:rPr lang="en-US" sz="2000" dirty="0" smtClean="0">
                <a:solidFill>
                  <a:srgbClr val="D69D85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}.Days[</a:t>
            </a:r>
            <a:r>
              <a:rPr lang="en-US" sz="2000" dirty="0" err="1" smtClean="0">
                <a:solidFill>
                  <a:srgbClr val="D69D85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i</a:t>
            </a:r>
            <a:r>
              <a:rPr lang="en-US" sz="2000" dirty="0">
                <a:solidFill>
                  <a:srgbClr val="D69D85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]"</a:t>
            </a:r>
            <a:r>
              <a:rPr lang="en-US" sz="20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:</a:t>
            </a:r>
            <a:r>
              <a:rPr lang="en-US" sz="20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 smtClean="0">
                <a:solidFill>
                  <a:srgbClr val="569CD6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function</a:t>
            </a:r>
            <a:r>
              <a:rPr lang="en-US" sz="2000" dirty="0" smtClean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(</a:t>
            </a:r>
            <a:r>
              <a:rPr lang="en-US" sz="20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day</a:t>
            </a:r>
            <a:r>
              <a:rPr lang="en-US" sz="20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)</a:t>
            </a:r>
            <a:r>
              <a:rPr lang="en-US" sz="20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 smtClean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{</a:t>
            </a:r>
          </a:p>
          <a:p>
            <a:r>
              <a:rPr lang="en-US" sz="2000" dirty="0" smtClean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	// ...</a:t>
            </a:r>
            <a:endParaRPr lang="en-US" sz="2000" dirty="0">
              <a:solidFill>
                <a:srgbClr val="DCDCDC"/>
              </a:solidFill>
              <a:highlight>
                <a:srgbClr val="1E1E1E"/>
              </a:highlight>
              <a:latin typeface="Consolas" panose="020B0609020204030204" pitchFamily="49" charset="0"/>
            </a:endParaRPr>
          </a:p>
          <a:p>
            <a:r>
              <a:rPr lang="en-US" sz="2000" dirty="0" smtClean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},</a:t>
            </a:r>
          </a:p>
          <a:p>
            <a:r>
              <a:rPr lang="en-US" sz="2000" dirty="0" smtClean="0">
                <a:solidFill>
                  <a:srgbClr val="D69D85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"{</a:t>
            </a:r>
            <a:r>
              <a:rPr lang="en-US" sz="2000" dirty="0">
                <a:solidFill>
                  <a:srgbClr val="D69D85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root}.Days[</a:t>
            </a:r>
            <a:r>
              <a:rPr lang="en-US" sz="2000" dirty="0" err="1">
                <a:solidFill>
                  <a:srgbClr val="D69D85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i</a:t>
            </a:r>
            <a:r>
              <a:rPr lang="en-US" sz="2000" dirty="0" smtClean="0">
                <a:solidFill>
                  <a:srgbClr val="D69D85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].Hours[</a:t>
            </a:r>
            <a:r>
              <a:rPr lang="en-US" sz="2000" dirty="0" err="1" smtClean="0">
                <a:solidFill>
                  <a:srgbClr val="D69D85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i</a:t>
            </a:r>
            <a:r>
              <a:rPr lang="en-US" sz="2000" dirty="0">
                <a:solidFill>
                  <a:srgbClr val="D69D85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]"</a:t>
            </a:r>
            <a:r>
              <a:rPr lang="en-US" sz="20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:</a:t>
            </a:r>
            <a:r>
              <a:rPr lang="en-US" sz="20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569CD6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function</a:t>
            </a:r>
            <a:r>
              <a:rPr lang="en-US" sz="20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 smtClean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(</a:t>
            </a:r>
            <a:r>
              <a:rPr lang="en-US" sz="2000" dirty="0" smtClean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hour</a:t>
            </a:r>
            <a:r>
              <a:rPr lang="en-US" sz="2000" dirty="0" smtClean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)</a:t>
            </a:r>
            <a:r>
              <a:rPr lang="en-US" sz="2000" dirty="0" smtClean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{</a:t>
            </a:r>
            <a:endParaRPr lang="en-US" sz="2000" dirty="0">
              <a:solidFill>
                <a:srgbClr val="DCDCDC"/>
              </a:solidFill>
              <a:highlight>
                <a:srgbClr val="1E1E1E"/>
              </a:highlight>
              <a:latin typeface="Consolas" panose="020B0609020204030204" pitchFamily="49" charset="0"/>
            </a:endParaRPr>
          </a:p>
          <a:p>
            <a:r>
              <a:rPr lang="en-US" sz="20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   </a:t>
            </a:r>
            <a:r>
              <a:rPr lang="en-US" sz="2000" dirty="0" smtClean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// ...</a:t>
            </a:r>
            <a:endParaRPr lang="en-US" sz="2000" dirty="0">
              <a:solidFill>
                <a:srgbClr val="DCDCDC"/>
              </a:solidFill>
              <a:highlight>
                <a:srgbClr val="1E1E1E"/>
              </a:highlight>
              <a:latin typeface="Consolas" panose="020B0609020204030204" pitchFamily="49" charset="0"/>
            </a:endParaRPr>
          </a:p>
          <a:p>
            <a:r>
              <a:rPr lang="en-US" sz="2000" dirty="0" smtClean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}</a:t>
            </a:r>
            <a:endParaRPr lang="en-US" sz="2800" dirty="0">
              <a:solidFill>
                <a:srgbClr val="B4B4B4"/>
              </a:solidFill>
              <a:highlight>
                <a:srgbClr val="1E1E1E"/>
              </a:highlight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LAYERING</a:t>
            </a:r>
            <a:br>
              <a:rPr lang="en-US" dirty="0" smtClean="0"/>
            </a:br>
            <a:r>
              <a:rPr lang="en-US" dirty="0" smtClean="0"/>
              <a:t>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marL="0" indent="0">
              <a:buNone/>
            </a:pPr>
            <a:endParaRPr lang="en-US" dirty="0" smtClean="0"/>
          </a:p>
          <a:p>
            <a:pPr marL="457200" indent="-457200">
              <a:buFont typeface="+mj-lt"/>
              <a:buAutoNum type="arabicPeriod" startAt="5"/>
            </a:pPr>
            <a:endParaRPr lang="en-US" dirty="0"/>
          </a:p>
          <a:p>
            <a:pPr marL="457200" indent="-457200">
              <a:buFont typeface="+mj-lt"/>
              <a:buAutoNum type="arabicPeriod" startAt="5"/>
            </a:pPr>
            <a:endParaRPr lang="en-US" dirty="0" smtClean="0"/>
          </a:p>
          <a:p>
            <a:pPr marL="457200" indent="-457200">
              <a:buFont typeface="+mj-lt"/>
              <a:buAutoNum type="arabicPeriod" startAt="5"/>
            </a:pPr>
            <a:endParaRPr lang="en-US" dirty="0" smtClean="0"/>
          </a:p>
        </p:txBody>
      </p:sp>
      <p:sp>
        <p:nvSpPr>
          <p:cNvPr id="8" name="Rounded Rectangle 7"/>
          <p:cNvSpPr/>
          <p:nvPr/>
        </p:nvSpPr>
        <p:spPr>
          <a:xfrm>
            <a:off x="3651553" y="1241141"/>
            <a:ext cx="7750629" cy="4483879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808080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569CD6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div</a:t>
            </a:r>
            <a:r>
              <a:rPr lang="en-US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9CDCFE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data-bind</a:t>
            </a:r>
            <a:r>
              <a:rPr lang="en-US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=</a:t>
            </a:r>
            <a:r>
              <a:rPr lang="en-US" dirty="0">
                <a:solidFill>
                  <a:srgbClr val="C8C8C8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"with: </a:t>
            </a:r>
            <a:r>
              <a:rPr lang="en-US" dirty="0" err="1">
                <a:solidFill>
                  <a:srgbClr val="C8C8C8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LoginModel</a:t>
            </a:r>
            <a:r>
              <a:rPr lang="en-US" dirty="0" smtClean="0">
                <a:solidFill>
                  <a:srgbClr val="C8C8C8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"</a:t>
            </a:r>
            <a:r>
              <a:rPr lang="en-US" dirty="0" smtClean="0">
                <a:solidFill>
                  <a:srgbClr val="808080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&gt;</a:t>
            </a:r>
          </a:p>
          <a:p>
            <a:endParaRPr lang="en-US" dirty="0">
              <a:solidFill>
                <a:srgbClr val="DCDCDC"/>
              </a:solidFill>
              <a:highlight>
                <a:srgbClr val="1E1E1E"/>
              </a:highlight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808080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569CD6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input</a:t>
            </a:r>
            <a:r>
              <a:rPr lang="en-US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9CDCFE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type</a:t>
            </a:r>
            <a:r>
              <a:rPr lang="en-US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=</a:t>
            </a:r>
            <a:r>
              <a:rPr lang="en-US" dirty="0">
                <a:solidFill>
                  <a:srgbClr val="C8C8C8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"text"</a:t>
            </a:r>
            <a:r>
              <a:rPr lang="en-US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9CDCFE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data-bind</a:t>
            </a:r>
            <a:r>
              <a:rPr lang="en-US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=</a:t>
            </a:r>
            <a:r>
              <a:rPr lang="en-US" dirty="0">
                <a:solidFill>
                  <a:srgbClr val="C8C8C8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"value: Name"</a:t>
            </a:r>
            <a:r>
              <a:rPr lang="en-US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808080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/&gt;</a:t>
            </a:r>
          </a:p>
          <a:p>
            <a:endParaRPr lang="en-US" dirty="0">
              <a:solidFill>
                <a:srgbClr val="DCDCDC"/>
              </a:solidFill>
              <a:highlight>
                <a:srgbClr val="1E1E1E"/>
              </a:highlight>
              <a:latin typeface="Consolas" panose="020B0609020204030204" pitchFamily="49" charset="0"/>
            </a:endParaRPr>
          </a:p>
          <a:p>
            <a:r>
              <a:rPr lang="en-US" dirty="0" smtClean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 </a:t>
            </a:r>
            <a:r>
              <a:rPr lang="en-US" dirty="0" smtClean="0">
                <a:solidFill>
                  <a:srgbClr val="808080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569CD6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input</a:t>
            </a:r>
            <a:r>
              <a:rPr lang="en-US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9CDCFE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type</a:t>
            </a:r>
            <a:r>
              <a:rPr lang="en-US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=</a:t>
            </a:r>
            <a:r>
              <a:rPr lang="en-US" dirty="0">
                <a:solidFill>
                  <a:srgbClr val="C8C8C8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"password"</a:t>
            </a:r>
            <a:r>
              <a:rPr lang="en-US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9CDCFE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data-bind</a:t>
            </a:r>
            <a:r>
              <a:rPr lang="en-US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=</a:t>
            </a:r>
            <a:r>
              <a:rPr lang="en-US" dirty="0">
                <a:solidFill>
                  <a:srgbClr val="C8C8C8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"value: Password"</a:t>
            </a:r>
            <a:r>
              <a:rPr lang="en-US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808080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/&gt;</a:t>
            </a:r>
          </a:p>
          <a:p>
            <a:endParaRPr lang="en-US" dirty="0">
              <a:solidFill>
                <a:srgbClr val="DCDCDC"/>
              </a:solidFill>
              <a:highlight>
                <a:srgbClr val="1E1E1E"/>
              </a:highlight>
              <a:latin typeface="Consolas" panose="020B0609020204030204" pitchFamily="49" charset="0"/>
            </a:endParaRPr>
          </a:p>
          <a:p>
            <a:r>
              <a:rPr lang="en-US" dirty="0" smtClean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 	</a:t>
            </a:r>
            <a:r>
              <a:rPr lang="en-US" dirty="0" smtClean="0">
                <a:solidFill>
                  <a:srgbClr val="808080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569CD6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select</a:t>
            </a:r>
            <a:r>
              <a:rPr lang="en-US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9CDCFE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data-bind</a:t>
            </a:r>
            <a:r>
              <a:rPr lang="en-US" dirty="0" smtClean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=</a:t>
            </a:r>
            <a:r>
              <a:rPr lang="en-US" dirty="0" smtClean="0">
                <a:solidFill>
                  <a:srgbClr val="C8C8C8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"</a:t>
            </a:r>
          </a:p>
          <a:p>
            <a:r>
              <a:rPr lang="en-US" dirty="0" smtClean="0">
                <a:solidFill>
                  <a:srgbClr val="C8C8C8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						value</a:t>
            </a:r>
            <a:r>
              <a:rPr lang="en-US" dirty="0">
                <a:solidFill>
                  <a:srgbClr val="C8C8C8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: </a:t>
            </a:r>
            <a:r>
              <a:rPr lang="en-US" dirty="0" err="1">
                <a:solidFill>
                  <a:srgbClr val="C8C8C8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CountryId</a:t>
            </a:r>
            <a:r>
              <a:rPr lang="en-US" dirty="0">
                <a:solidFill>
                  <a:srgbClr val="C8C8C8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, </a:t>
            </a:r>
            <a:endParaRPr lang="en-US" dirty="0" smtClean="0">
              <a:solidFill>
                <a:srgbClr val="C8C8C8"/>
              </a:solidFill>
              <a:highlight>
                <a:srgbClr val="1E1E1E"/>
              </a:highlight>
              <a:latin typeface="Consolas" panose="020B0609020204030204" pitchFamily="49" charset="0"/>
            </a:endParaRPr>
          </a:p>
          <a:p>
            <a:r>
              <a:rPr lang="en-US" dirty="0" smtClean="0">
                <a:solidFill>
                  <a:srgbClr val="C8C8C8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						options</a:t>
            </a:r>
            <a:r>
              <a:rPr lang="en-US" dirty="0">
                <a:solidFill>
                  <a:srgbClr val="C8C8C8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: </a:t>
            </a:r>
            <a:r>
              <a:rPr lang="en-US" dirty="0" smtClean="0">
                <a:solidFill>
                  <a:srgbClr val="C8C8C8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$</a:t>
            </a:r>
            <a:r>
              <a:rPr lang="en-US" dirty="0" err="1" smtClean="0">
                <a:solidFill>
                  <a:srgbClr val="C8C8C8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root.Countries</a:t>
            </a:r>
            <a:r>
              <a:rPr lang="en-US" dirty="0" smtClean="0">
                <a:solidFill>
                  <a:srgbClr val="C8C8C8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, </a:t>
            </a:r>
          </a:p>
          <a:p>
            <a:r>
              <a:rPr lang="en-US" dirty="0" smtClean="0">
                <a:solidFill>
                  <a:srgbClr val="C8C8C8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						</a:t>
            </a:r>
            <a:r>
              <a:rPr lang="en-US" dirty="0" err="1" smtClean="0">
                <a:solidFill>
                  <a:srgbClr val="C8C8C8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optionsValue</a:t>
            </a:r>
            <a:r>
              <a:rPr lang="en-US" dirty="0">
                <a:solidFill>
                  <a:srgbClr val="C8C8C8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: 'Value', </a:t>
            </a:r>
            <a:endParaRPr lang="en-US" dirty="0" smtClean="0">
              <a:solidFill>
                <a:srgbClr val="C8C8C8"/>
              </a:solidFill>
              <a:highlight>
                <a:srgbClr val="1E1E1E"/>
              </a:highlight>
              <a:latin typeface="Consolas" panose="020B0609020204030204" pitchFamily="49" charset="0"/>
            </a:endParaRPr>
          </a:p>
          <a:p>
            <a:r>
              <a:rPr lang="en-US" dirty="0" smtClean="0">
                <a:solidFill>
                  <a:srgbClr val="C8C8C8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						</a:t>
            </a:r>
            <a:r>
              <a:rPr lang="en-US" dirty="0" err="1" smtClean="0">
                <a:solidFill>
                  <a:srgbClr val="C8C8C8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optionsText</a:t>
            </a:r>
            <a:r>
              <a:rPr lang="en-US" dirty="0">
                <a:solidFill>
                  <a:srgbClr val="C8C8C8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: 'Text</a:t>
            </a:r>
            <a:r>
              <a:rPr lang="en-US" dirty="0" smtClean="0">
                <a:solidFill>
                  <a:srgbClr val="C8C8C8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'"</a:t>
            </a:r>
            <a:r>
              <a:rPr lang="en-US" dirty="0" smtClean="0">
                <a:solidFill>
                  <a:srgbClr val="808080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&gt;</a:t>
            </a:r>
          </a:p>
          <a:p>
            <a:r>
              <a:rPr lang="en-US" dirty="0">
                <a:solidFill>
                  <a:srgbClr val="808080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	</a:t>
            </a:r>
            <a:r>
              <a:rPr lang="en-US" dirty="0" smtClean="0">
                <a:solidFill>
                  <a:srgbClr val="808080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&lt;/</a:t>
            </a:r>
            <a:r>
              <a:rPr lang="en-US" dirty="0">
                <a:solidFill>
                  <a:srgbClr val="569CD6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select</a:t>
            </a:r>
            <a:r>
              <a:rPr lang="en-US" dirty="0" smtClean="0">
                <a:solidFill>
                  <a:srgbClr val="808080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&gt;</a:t>
            </a:r>
          </a:p>
          <a:p>
            <a:endParaRPr lang="en-US" dirty="0">
              <a:solidFill>
                <a:srgbClr val="DCDCDC"/>
              </a:solidFill>
              <a:highlight>
                <a:srgbClr val="1E1E1E"/>
              </a:highlight>
              <a:latin typeface="Consolas" panose="020B0609020204030204" pitchFamily="49" charset="0"/>
            </a:endParaRPr>
          </a:p>
          <a:p>
            <a:r>
              <a:rPr lang="en-US" dirty="0" smtClean="0">
                <a:solidFill>
                  <a:srgbClr val="808080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&lt;/</a:t>
            </a:r>
            <a:r>
              <a:rPr lang="en-US" dirty="0">
                <a:solidFill>
                  <a:srgbClr val="569CD6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div</a:t>
            </a:r>
            <a:r>
              <a:rPr lang="en-US" dirty="0" smtClean="0">
                <a:solidFill>
                  <a:srgbClr val="808080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&gt;</a:t>
            </a:r>
            <a:endParaRPr lang="en-US" dirty="0">
              <a:solidFill>
                <a:srgbClr val="DCDCDC"/>
              </a:solidFill>
              <a:highlight>
                <a:srgbClr val="1E1E1E"/>
              </a:highlight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63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LAYERING </a:t>
            </a:r>
            <a:r>
              <a:rPr lang="en-US" dirty="0" err="1" smtClean="0"/>
              <a:t>reusage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62060" y="2609420"/>
            <a:ext cx="2365513" cy="19282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US" dirty="0" smtClean="0"/>
              <a:t>Cache</a:t>
            </a:r>
            <a:endParaRPr lang="en-US" dirty="0"/>
          </a:p>
        </p:txBody>
      </p:sp>
      <p:sp>
        <p:nvSpPr>
          <p:cNvPr id="11" name="Vertical Scroll 10"/>
          <p:cNvSpPr/>
          <p:nvPr/>
        </p:nvSpPr>
        <p:spPr>
          <a:xfrm>
            <a:off x="8935277" y="1618587"/>
            <a:ext cx="1908313" cy="1048181"/>
          </a:xfrm>
          <a:prstGeom prst="vertic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Login</a:t>
            </a:r>
          </a:p>
          <a:p>
            <a:pPr algn="ctr"/>
            <a:r>
              <a:rPr lang="en-US" i="1" dirty="0" smtClean="0"/>
              <a:t>- </a:t>
            </a:r>
            <a:r>
              <a:rPr lang="en-US" sz="1400" i="1" dirty="0" err="1" smtClean="0"/>
              <a:t>CountryId</a:t>
            </a:r>
            <a:endParaRPr lang="en-US" sz="1400" i="1" dirty="0"/>
          </a:p>
        </p:txBody>
      </p:sp>
      <p:sp>
        <p:nvSpPr>
          <p:cNvPr id="12" name="Vertical Scroll 11"/>
          <p:cNvSpPr/>
          <p:nvPr/>
        </p:nvSpPr>
        <p:spPr>
          <a:xfrm>
            <a:off x="8935277" y="3209421"/>
            <a:ext cx="1908313" cy="1048181"/>
          </a:xfrm>
          <a:prstGeom prst="vertic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Settings</a:t>
            </a:r>
          </a:p>
          <a:p>
            <a:pPr algn="ctr"/>
            <a:r>
              <a:rPr lang="en-US" i="1" dirty="0"/>
              <a:t>- </a:t>
            </a:r>
            <a:r>
              <a:rPr lang="en-US" sz="1400" i="1" dirty="0" err="1" smtClean="0"/>
              <a:t>CountryId</a:t>
            </a:r>
            <a:endParaRPr lang="en-US" sz="1400" i="1" dirty="0"/>
          </a:p>
        </p:txBody>
      </p:sp>
      <p:sp>
        <p:nvSpPr>
          <p:cNvPr id="13" name="Vertical Scroll 12"/>
          <p:cNvSpPr/>
          <p:nvPr/>
        </p:nvSpPr>
        <p:spPr>
          <a:xfrm>
            <a:off x="8935276" y="4719149"/>
            <a:ext cx="1908313" cy="1048181"/>
          </a:xfrm>
          <a:prstGeom prst="vertic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Profile</a:t>
            </a:r>
          </a:p>
          <a:p>
            <a:pPr algn="ctr"/>
            <a:r>
              <a:rPr lang="en-US" i="1" dirty="0"/>
              <a:t>- </a:t>
            </a:r>
            <a:r>
              <a:rPr lang="en-US" sz="1400" i="1" dirty="0" err="1" smtClean="0"/>
              <a:t>CountryId</a:t>
            </a:r>
            <a:endParaRPr lang="en-US" sz="1400" i="1" dirty="0"/>
          </a:p>
        </p:txBody>
      </p:sp>
      <p:sp>
        <p:nvSpPr>
          <p:cNvPr id="14" name="Rectangle 13"/>
          <p:cNvSpPr/>
          <p:nvPr/>
        </p:nvSpPr>
        <p:spPr>
          <a:xfrm>
            <a:off x="5163378" y="3228706"/>
            <a:ext cx="1262269" cy="5757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Countries</a:t>
            </a:r>
            <a:endParaRPr lang="en-US" dirty="0"/>
          </a:p>
        </p:txBody>
      </p:sp>
      <p:sp>
        <p:nvSpPr>
          <p:cNvPr id="15" name="Down Arrow 14"/>
          <p:cNvSpPr/>
          <p:nvPr/>
        </p:nvSpPr>
        <p:spPr>
          <a:xfrm>
            <a:off x="5526155" y="1260758"/>
            <a:ext cx="536714" cy="1967948"/>
          </a:xfrm>
          <a:prstGeom prst="downArrow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Elbow Connector 25"/>
          <p:cNvCxnSpPr/>
          <p:nvPr/>
        </p:nvCxnSpPr>
        <p:spPr>
          <a:xfrm flipV="1">
            <a:off x="6927573" y="2305782"/>
            <a:ext cx="2425149" cy="536811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31"/>
          <p:cNvCxnSpPr/>
          <p:nvPr/>
        </p:nvCxnSpPr>
        <p:spPr>
          <a:xfrm>
            <a:off x="6927572" y="3644430"/>
            <a:ext cx="2425150" cy="257107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lbow Connector 36"/>
          <p:cNvCxnSpPr/>
          <p:nvPr/>
        </p:nvCxnSpPr>
        <p:spPr>
          <a:xfrm>
            <a:off x="6927572" y="4363084"/>
            <a:ext cx="2425150" cy="1073620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Double Wave 41"/>
          <p:cNvSpPr/>
          <p:nvPr/>
        </p:nvSpPr>
        <p:spPr>
          <a:xfrm>
            <a:off x="4342937" y="859171"/>
            <a:ext cx="2903150" cy="529331"/>
          </a:xfrm>
          <a:prstGeom prst="doubleWav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Server-side layers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56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SPA</a:t>
            </a:r>
            <a:br>
              <a:rPr lang="en-US" dirty="0" smtClean="0"/>
            </a:br>
            <a:r>
              <a:rPr lang="en-US" dirty="0" smtClean="0"/>
              <a:t>"</a:t>
            </a:r>
            <a:r>
              <a:rPr lang="en-US" dirty="0" err="1" smtClean="0"/>
              <a:t>kocontroller</a:t>
            </a:r>
            <a:r>
              <a:rPr lang="en-US" dirty="0" smtClean="0"/>
              <a:t>"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Cached:</a:t>
            </a:r>
          </a:p>
          <a:p>
            <a:pPr lvl="1"/>
            <a:r>
              <a:rPr lang="en-US" dirty="0" smtClean="0"/>
              <a:t>templates</a:t>
            </a:r>
            <a:endParaRPr lang="en-US" dirty="0" smtClean="0"/>
          </a:p>
          <a:p>
            <a:pPr lvl="1"/>
            <a:r>
              <a:rPr lang="en-US" dirty="0" err="1" smtClean="0"/>
              <a:t>komodels</a:t>
            </a:r>
            <a:endParaRPr lang="en-US" dirty="0" smtClean="0"/>
          </a:p>
          <a:p>
            <a:pPr lvl="1"/>
            <a:r>
              <a:rPr lang="en-US" dirty="0" smtClean="0"/>
              <a:t>settings</a:t>
            </a:r>
          </a:p>
          <a:p>
            <a:pPr lvl="1"/>
            <a:r>
              <a:rPr lang="en-US" dirty="0" smtClean="0"/>
              <a:t>dictionaries</a:t>
            </a:r>
          </a:p>
          <a:p>
            <a:pPr lvl="1"/>
            <a:r>
              <a:rPr lang="en-US" dirty="0" smtClean="0"/>
              <a:t>phrases</a:t>
            </a:r>
          </a:p>
          <a:p>
            <a:r>
              <a:rPr lang="en-US" dirty="0" smtClean="0"/>
              <a:t>Role:</a:t>
            </a:r>
          </a:p>
          <a:p>
            <a:pPr lvl="1"/>
            <a:r>
              <a:rPr lang="en-US" dirty="0" smtClean="0"/>
              <a:t>delivering cached stuff</a:t>
            </a:r>
          </a:p>
          <a:p>
            <a:pPr lvl="1"/>
            <a:r>
              <a:rPr lang="en-US" dirty="0" smtClean="0"/>
              <a:t>interaction between </a:t>
            </a:r>
            <a:r>
              <a:rPr lang="en-US" dirty="0" err="1" smtClean="0"/>
              <a:t>komodels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1778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WEB VIEW</a:t>
            </a:r>
            <a:br>
              <a:rPr lang="en-US" dirty="0" smtClean="0"/>
            </a:br>
            <a:r>
              <a:rPr lang="en-US" dirty="0" smtClean="0"/>
              <a:t>standard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couple of </a:t>
            </a:r>
            <a:r>
              <a:rPr lang="en-US" dirty="0" err="1" smtClean="0"/>
              <a:t>usings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model declaration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html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script tag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js</a:t>
            </a:r>
            <a:r>
              <a:rPr lang="en-US" dirty="0" smtClean="0"/>
              <a:t> code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immortal </a:t>
            </a:r>
            <a:br>
              <a:rPr lang="en-US" dirty="0" smtClean="0"/>
            </a:br>
            <a:r>
              <a:rPr lang="en-US" dirty="0" smtClean="0"/>
              <a:t>"document ready"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7087" y="864108"/>
            <a:ext cx="4827114" cy="5093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059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STAGE</a:t>
            </a:r>
            <a:br>
              <a:rPr lang="en-US" dirty="0" smtClean="0"/>
            </a:br>
            <a:r>
              <a:rPr lang="en-US" dirty="0" err="1" smtClean="0"/>
              <a:t>komodel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3869268" y="864109"/>
            <a:ext cx="7750629" cy="5120639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569CD6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function</a:t>
            </a:r>
            <a:r>
              <a:rPr lang="en-US" sz="24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RootContentKOModel</a:t>
            </a:r>
            <a:r>
              <a:rPr lang="en-US" sz="24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()</a:t>
            </a:r>
            <a:r>
              <a:rPr lang="en-US" sz="24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{</a:t>
            </a:r>
            <a:endParaRPr lang="en-US" sz="2400" dirty="0">
              <a:solidFill>
                <a:srgbClr val="DCDCDC"/>
              </a:solidFill>
              <a:highlight>
                <a:srgbClr val="1E1E1E"/>
              </a:highlight>
              <a:latin typeface="Consolas" panose="020B0609020204030204" pitchFamily="49" charset="0"/>
            </a:endParaRPr>
          </a:p>
          <a:p>
            <a:r>
              <a:rPr lang="en-US" sz="24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       </a:t>
            </a:r>
            <a:r>
              <a:rPr lang="en-US" sz="2400" dirty="0" err="1">
                <a:solidFill>
                  <a:srgbClr val="569CD6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var</a:t>
            </a:r>
            <a:r>
              <a:rPr lang="en-US" sz="24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self </a:t>
            </a:r>
            <a:r>
              <a:rPr lang="en-US" sz="24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=</a:t>
            </a:r>
            <a:r>
              <a:rPr lang="en-US" sz="24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569CD6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this</a:t>
            </a:r>
            <a:r>
              <a:rPr lang="en-US" sz="2400" dirty="0" smtClean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;</a:t>
            </a:r>
            <a:endParaRPr lang="en-US" sz="2400" dirty="0">
              <a:solidFill>
                <a:srgbClr val="DCDCDC"/>
              </a:solidFill>
              <a:highlight>
                <a:srgbClr val="1E1E1E"/>
              </a:highlight>
              <a:latin typeface="Consolas" panose="020B0609020204030204" pitchFamily="49" charset="0"/>
            </a:endParaRPr>
          </a:p>
          <a:p>
            <a:r>
              <a:rPr lang="en-US" sz="24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       </a:t>
            </a:r>
            <a:r>
              <a:rPr lang="en-US" sz="2400" dirty="0" err="1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self</a:t>
            </a:r>
            <a:r>
              <a:rPr lang="en-US" sz="2400" dirty="0" err="1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.</a:t>
            </a:r>
            <a:r>
              <a:rPr lang="en-US" sz="2400" dirty="0" err="1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PreRender</a:t>
            </a:r>
            <a:r>
              <a:rPr lang="en-US" sz="24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=</a:t>
            </a:r>
            <a:r>
              <a:rPr lang="en-US" sz="24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569CD6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function</a:t>
            </a:r>
            <a:r>
              <a:rPr lang="en-US" sz="24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()</a:t>
            </a:r>
            <a:r>
              <a:rPr lang="en-US" sz="24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{</a:t>
            </a:r>
            <a:endParaRPr lang="en-US" sz="2400" dirty="0">
              <a:solidFill>
                <a:srgbClr val="DCDCDC"/>
              </a:solidFill>
              <a:highlight>
                <a:srgbClr val="1E1E1E"/>
              </a:highlight>
              <a:latin typeface="Consolas" panose="020B0609020204030204" pitchFamily="49" charset="0"/>
            </a:endParaRPr>
          </a:p>
          <a:p>
            <a:r>
              <a:rPr lang="en-US" sz="24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           </a:t>
            </a:r>
            <a:r>
              <a:rPr lang="en-US" sz="2400" dirty="0">
                <a:solidFill>
                  <a:srgbClr val="57A64A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// get data </a:t>
            </a:r>
            <a:r>
              <a:rPr lang="en-US" sz="2400" dirty="0" smtClean="0">
                <a:solidFill>
                  <a:srgbClr val="57A64A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&amp; </a:t>
            </a:r>
            <a:r>
              <a:rPr lang="en-US" sz="2400" dirty="0" err="1" smtClean="0">
                <a:solidFill>
                  <a:srgbClr val="57A64A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init</a:t>
            </a:r>
            <a:r>
              <a:rPr lang="en-US" sz="2400" dirty="0" smtClean="0">
                <a:solidFill>
                  <a:srgbClr val="57A64A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variables</a:t>
            </a:r>
          </a:p>
          <a:p>
            <a:r>
              <a:rPr lang="en-US" sz="2400" dirty="0" smtClean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       </a:t>
            </a:r>
            <a:r>
              <a:rPr lang="en-US" sz="2400" dirty="0" smtClean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};</a:t>
            </a:r>
            <a:endParaRPr lang="en-US" sz="2400" dirty="0">
              <a:solidFill>
                <a:srgbClr val="DCDCDC"/>
              </a:solidFill>
              <a:highlight>
                <a:srgbClr val="1E1E1E"/>
              </a:highlight>
              <a:latin typeface="Consolas" panose="020B0609020204030204" pitchFamily="49" charset="0"/>
            </a:endParaRPr>
          </a:p>
          <a:p>
            <a:r>
              <a:rPr lang="en-US" sz="24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       </a:t>
            </a:r>
            <a:r>
              <a:rPr lang="en-US" sz="2400" dirty="0" err="1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self</a:t>
            </a:r>
            <a:r>
              <a:rPr lang="en-US" sz="2400" dirty="0" err="1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.</a:t>
            </a:r>
            <a:r>
              <a:rPr lang="en-US" sz="2400" dirty="0" err="1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PostRender</a:t>
            </a:r>
            <a:r>
              <a:rPr lang="en-US" sz="24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=</a:t>
            </a:r>
            <a:r>
              <a:rPr lang="en-US" sz="24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569CD6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function</a:t>
            </a:r>
            <a:r>
              <a:rPr lang="en-US" sz="24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()</a:t>
            </a:r>
            <a:r>
              <a:rPr lang="en-US" sz="24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{</a:t>
            </a:r>
            <a:endParaRPr lang="en-US" sz="2400" dirty="0">
              <a:solidFill>
                <a:srgbClr val="DCDCDC"/>
              </a:solidFill>
              <a:highlight>
                <a:srgbClr val="1E1E1E"/>
              </a:highlight>
              <a:latin typeface="Consolas" panose="020B0609020204030204" pitchFamily="49" charset="0"/>
            </a:endParaRPr>
          </a:p>
          <a:p>
            <a:r>
              <a:rPr lang="en-US" sz="24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          </a:t>
            </a:r>
            <a:r>
              <a:rPr lang="en-US" sz="2400" dirty="0">
                <a:solidFill>
                  <a:srgbClr val="57A64A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// do </a:t>
            </a:r>
            <a:r>
              <a:rPr lang="en-US" sz="2400" dirty="0" err="1">
                <a:solidFill>
                  <a:srgbClr val="57A64A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jquery</a:t>
            </a:r>
            <a:r>
              <a:rPr lang="en-US" sz="2400" dirty="0">
                <a:solidFill>
                  <a:srgbClr val="57A64A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stuff</a:t>
            </a:r>
            <a:endParaRPr lang="en-US" sz="2400" dirty="0">
              <a:solidFill>
                <a:srgbClr val="DCDCDC"/>
              </a:solidFill>
              <a:highlight>
                <a:srgbClr val="1E1E1E"/>
              </a:highlight>
              <a:latin typeface="Consolas" panose="020B0609020204030204" pitchFamily="49" charset="0"/>
            </a:endParaRPr>
          </a:p>
          <a:p>
            <a:r>
              <a:rPr lang="en-US" sz="24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       </a:t>
            </a:r>
            <a:r>
              <a:rPr lang="en-US" sz="2400" dirty="0" smtClean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};</a:t>
            </a:r>
            <a:endParaRPr lang="en-US" sz="2400" dirty="0">
              <a:solidFill>
                <a:srgbClr val="DCDCDC"/>
              </a:solidFill>
              <a:highlight>
                <a:srgbClr val="1E1E1E"/>
              </a:highlight>
              <a:latin typeface="Consolas" panose="020B0609020204030204" pitchFamily="49" charset="0"/>
            </a:endParaRPr>
          </a:p>
          <a:p>
            <a:r>
              <a:rPr lang="en-US" sz="24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       </a:t>
            </a:r>
            <a:r>
              <a:rPr lang="en-US" sz="2400" dirty="0" err="1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self</a:t>
            </a:r>
            <a:r>
              <a:rPr lang="en-US" sz="2400" dirty="0" err="1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.</a:t>
            </a:r>
            <a:r>
              <a:rPr lang="en-US" sz="2400" dirty="0" err="1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PreDelete</a:t>
            </a:r>
            <a:r>
              <a:rPr lang="en-US" sz="24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=</a:t>
            </a:r>
            <a:r>
              <a:rPr lang="en-US" sz="24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569CD6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function</a:t>
            </a:r>
            <a:r>
              <a:rPr lang="en-US" sz="24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()</a:t>
            </a:r>
            <a:r>
              <a:rPr lang="en-US" sz="24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{</a:t>
            </a:r>
            <a:endParaRPr lang="en-US" sz="2400" dirty="0">
              <a:solidFill>
                <a:srgbClr val="DCDCDC"/>
              </a:solidFill>
              <a:highlight>
                <a:srgbClr val="1E1E1E"/>
              </a:highlight>
              <a:latin typeface="Consolas" panose="020B0609020204030204" pitchFamily="49" charset="0"/>
            </a:endParaRPr>
          </a:p>
          <a:p>
            <a:r>
              <a:rPr lang="en-US" sz="24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           </a:t>
            </a:r>
            <a:r>
              <a:rPr lang="en-US" sz="2400" dirty="0">
                <a:solidFill>
                  <a:srgbClr val="57A64A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// clean &amp; save progress</a:t>
            </a:r>
            <a:endParaRPr lang="en-US" sz="2400" dirty="0">
              <a:solidFill>
                <a:srgbClr val="DCDCDC"/>
              </a:solidFill>
              <a:highlight>
                <a:srgbClr val="1E1E1E"/>
              </a:highlight>
              <a:latin typeface="Consolas" panose="020B0609020204030204" pitchFamily="49" charset="0"/>
            </a:endParaRPr>
          </a:p>
          <a:p>
            <a:r>
              <a:rPr lang="en-US" sz="24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       </a:t>
            </a:r>
            <a:r>
              <a:rPr lang="en-US" sz="24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};</a:t>
            </a:r>
            <a:endParaRPr lang="en-US" sz="2400" dirty="0">
              <a:solidFill>
                <a:srgbClr val="DCDCDC"/>
              </a:solidFill>
              <a:highlight>
                <a:srgbClr val="1E1E1E"/>
              </a:highlight>
              <a:latin typeface="Consolas" panose="020B0609020204030204" pitchFamily="49" charset="0"/>
            </a:endParaRPr>
          </a:p>
          <a:p>
            <a:r>
              <a:rPr lang="en-US" sz="24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   </a:t>
            </a:r>
            <a:r>
              <a:rPr lang="en-US" sz="24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};</a:t>
            </a:r>
            <a:endParaRPr lang="en-US" sz="2400" dirty="0">
              <a:solidFill>
                <a:srgbClr val="000000"/>
              </a:solidFill>
              <a:highlight>
                <a:srgbClr val="FFFFB3"/>
              </a:highlight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366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STAGE</a:t>
            </a:r>
            <a:br>
              <a:rPr lang="en-US" dirty="0" smtClean="0"/>
            </a:br>
            <a:r>
              <a:rPr lang="en-US" dirty="0" smtClean="0"/>
              <a:t>"</a:t>
            </a:r>
            <a:r>
              <a:rPr lang="en-US" dirty="0" err="1" smtClean="0"/>
              <a:t>kocontroller</a:t>
            </a:r>
            <a:r>
              <a:rPr lang="en-US" dirty="0" smtClean="0"/>
              <a:t>"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3657600" y="864109"/>
            <a:ext cx="7962297" cy="512064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rgbClr val="569CD6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function</a:t>
            </a:r>
            <a:r>
              <a:rPr lang="en-US" sz="2400" dirty="0" smtClean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 err="1" smtClean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MainPageKOModel</a:t>
            </a:r>
            <a:r>
              <a:rPr lang="en-US" sz="2400" dirty="0" smtClean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()</a:t>
            </a:r>
            <a:r>
              <a:rPr lang="en-US" sz="2400" dirty="0" smtClean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 smtClean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{</a:t>
            </a:r>
            <a:endParaRPr lang="en-US" sz="2400" dirty="0" smtClean="0">
              <a:solidFill>
                <a:srgbClr val="DCDCDC"/>
              </a:solidFill>
              <a:highlight>
                <a:srgbClr val="1E1E1E"/>
              </a:highlight>
              <a:latin typeface="Consolas" panose="020B0609020204030204" pitchFamily="49" charset="0"/>
            </a:endParaRPr>
          </a:p>
          <a:p>
            <a:r>
              <a:rPr lang="en-US" sz="2400" dirty="0" smtClean="0">
                <a:solidFill>
                  <a:srgbClr val="569CD6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	</a:t>
            </a:r>
            <a:r>
              <a:rPr lang="en-US" sz="2400" dirty="0" err="1" smtClean="0">
                <a:solidFill>
                  <a:srgbClr val="569CD6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var</a:t>
            </a:r>
            <a:r>
              <a:rPr lang="en-US" sz="2400" dirty="0" smtClean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self </a:t>
            </a:r>
            <a:r>
              <a:rPr lang="en-US" sz="2400" dirty="0" smtClean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=</a:t>
            </a:r>
            <a:r>
              <a:rPr lang="en-US" sz="2400" dirty="0" smtClean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 smtClean="0">
                <a:solidFill>
                  <a:srgbClr val="569CD6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this</a:t>
            </a:r>
            <a:r>
              <a:rPr lang="en-US" sz="2400" dirty="0" smtClean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;</a:t>
            </a:r>
          </a:p>
          <a:p>
            <a:endParaRPr lang="en-US" sz="2400" dirty="0" smtClean="0">
              <a:solidFill>
                <a:srgbClr val="B4B4B4"/>
              </a:solidFill>
              <a:highlight>
                <a:srgbClr val="1E1E1E"/>
              </a:highlight>
              <a:latin typeface="Consolas" panose="020B0609020204030204" pitchFamily="49" charset="0"/>
            </a:endParaRPr>
          </a:p>
          <a:p>
            <a:r>
              <a:rPr lang="en-US" sz="2400" dirty="0" smtClean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	</a:t>
            </a:r>
            <a:r>
              <a:rPr lang="en-US" sz="2400" dirty="0" err="1" smtClean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self</a:t>
            </a:r>
            <a:r>
              <a:rPr lang="en-US" sz="2400" dirty="0" err="1" smtClean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.</a:t>
            </a:r>
            <a:r>
              <a:rPr lang="en-US" sz="2400" dirty="0" err="1" smtClean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ActiveModel</a:t>
            </a:r>
            <a:r>
              <a:rPr lang="en-US" sz="2400" dirty="0" smtClean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=</a:t>
            </a:r>
            <a:r>
              <a:rPr lang="en-US" sz="24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 err="1" smtClean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ko</a:t>
            </a:r>
            <a:r>
              <a:rPr lang="en-US" sz="2400" dirty="0" err="1" smtClean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.</a:t>
            </a:r>
            <a:r>
              <a:rPr lang="en-US" sz="2400" dirty="0" err="1" smtClean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observableArray</a:t>
            </a:r>
            <a:r>
              <a:rPr lang="en-US" sz="2400" dirty="0" smtClean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();</a:t>
            </a:r>
          </a:p>
          <a:p>
            <a:endParaRPr lang="en-US" sz="2400" dirty="0" smtClean="0">
              <a:solidFill>
                <a:srgbClr val="B4B4B4"/>
              </a:solidFill>
              <a:highlight>
                <a:srgbClr val="1E1E1E"/>
              </a:highlight>
              <a:latin typeface="Consolas" panose="020B0609020204030204" pitchFamily="49" charset="0"/>
            </a:endParaRPr>
          </a:p>
          <a:p>
            <a:r>
              <a:rPr lang="en-US" sz="24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	</a:t>
            </a:r>
            <a:r>
              <a:rPr lang="en-US" sz="2400" dirty="0" err="1" smtClean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self</a:t>
            </a:r>
            <a:r>
              <a:rPr lang="en-US" sz="2400" dirty="0" err="1" smtClean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.</a:t>
            </a:r>
            <a:r>
              <a:rPr lang="en-US" sz="2400" dirty="0" err="1" smtClean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ActiveTemplate</a:t>
            </a:r>
            <a:r>
              <a:rPr lang="en-US" sz="2400" dirty="0" smtClean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 smtClean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=</a:t>
            </a:r>
            <a:r>
              <a:rPr lang="en-US" sz="2400" dirty="0" smtClean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ko</a:t>
            </a:r>
            <a:r>
              <a:rPr lang="en-US" sz="2400" dirty="0" err="1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.</a:t>
            </a:r>
            <a:r>
              <a:rPr lang="en-US" sz="2400" dirty="0" err="1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observable</a:t>
            </a:r>
            <a:r>
              <a:rPr lang="en-US" sz="2400" dirty="0" smtClean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(</a:t>
            </a:r>
            <a:r>
              <a:rPr lang="en-US" sz="2400" dirty="0" smtClean="0">
                <a:solidFill>
                  <a:srgbClr val="D69D85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""</a:t>
            </a:r>
            <a:r>
              <a:rPr lang="en-US" sz="2400" dirty="0" smtClean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);</a:t>
            </a:r>
          </a:p>
          <a:p>
            <a:endParaRPr lang="en-US" sz="2400" dirty="0" smtClean="0">
              <a:solidFill>
                <a:srgbClr val="B4B4B4"/>
              </a:solidFill>
              <a:highlight>
                <a:srgbClr val="1E1E1E"/>
              </a:highlight>
              <a:latin typeface="Consolas" panose="020B0609020204030204" pitchFamily="49" charset="0"/>
            </a:endParaRPr>
          </a:p>
          <a:p>
            <a:r>
              <a:rPr lang="en-US" sz="2400" dirty="0" smtClean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	</a:t>
            </a:r>
            <a:r>
              <a:rPr lang="en-US" sz="2400" dirty="0" err="1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self</a:t>
            </a:r>
            <a:r>
              <a:rPr lang="en-US" sz="2400" dirty="0" err="1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.</a:t>
            </a:r>
            <a:r>
              <a:rPr lang="en-US" sz="2400" dirty="0" err="1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ActiveAfterRender</a:t>
            </a:r>
            <a:r>
              <a:rPr lang="en-US" sz="24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=</a:t>
            </a:r>
            <a:r>
              <a:rPr lang="en-US" sz="24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569CD6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function</a:t>
            </a:r>
            <a:r>
              <a:rPr lang="en-US" sz="24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()</a:t>
            </a:r>
            <a:r>
              <a:rPr lang="en-US" sz="24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 smtClean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{</a:t>
            </a:r>
            <a:endParaRPr lang="en-US" sz="2400" dirty="0">
              <a:solidFill>
                <a:srgbClr val="DCDCDC"/>
              </a:solidFill>
              <a:highlight>
                <a:srgbClr val="1E1E1E"/>
              </a:highlight>
              <a:latin typeface="Consolas" panose="020B0609020204030204" pitchFamily="49" charset="0"/>
            </a:endParaRPr>
          </a:p>
          <a:p>
            <a:r>
              <a:rPr lang="en-US" sz="2400" dirty="0" smtClean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	   </a:t>
            </a:r>
            <a:r>
              <a:rPr lang="en-US" sz="2400" dirty="0" err="1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self</a:t>
            </a:r>
            <a:r>
              <a:rPr lang="en-US" sz="2400" dirty="0" err="1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.</a:t>
            </a:r>
            <a:r>
              <a:rPr lang="en-US" sz="2400" dirty="0" err="1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ActiveModel</a:t>
            </a:r>
            <a:r>
              <a:rPr lang="en-US" sz="24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()[</a:t>
            </a:r>
            <a:r>
              <a:rPr lang="en-US" sz="2400" dirty="0">
                <a:solidFill>
                  <a:srgbClr val="B5CEA8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0</a:t>
            </a:r>
            <a:r>
              <a:rPr lang="en-US" sz="24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].</a:t>
            </a:r>
            <a:r>
              <a:rPr lang="en-US" sz="2400" dirty="0" err="1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PostRender</a:t>
            </a:r>
            <a:r>
              <a:rPr lang="en-US" sz="2400" dirty="0" smtClean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smtClean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   </a:t>
            </a:r>
            <a:r>
              <a:rPr lang="en-US" sz="2400" dirty="0" smtClean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};</a:t>
            </a:r>
            <a:endParaRPr lang="en-US" sz="2400" dirty="0" smtClean="0">
              <a:solidFill>
                <a:srgbClr val="DCDCDC"/>
              </a:solidFill>
              <a:highlight>
                <a:srgbClr val="1E1E1E"/>
              </a:highlight>
              <a:latin typeface="Consolas" panose="020B0609020204030204" pitchFamily="49" charset="0"/>
            </a:endParaRPr>
          </a:p>
          <a:p>
            <a:r>
              <a:rPr lang="en-US" sz="2400" dirty="0" smtClean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};</a:t>
            </a:r>
            <a:endParaRPr lang="en-US" sz="2400" dirty="0">
              <a:solidFill>
                <a:srgbClr val="000000"/>
              </a:solidFill>
              <a:highlight>
                <a:srgbClr val="FFFFB3"/>
              </a:highlight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76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STAGE</a:t>
            </a:r>
            <a:br>
              <a:rPr lang="en-US" dirty="0" smtClean="0"/>
            </a:br>
            <a:r>
              <a:rPr lang="en-US" dirty="0" smtClean="0"/>
              <a:t>view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US" dirty="0" smtClean="0"/>
              <a:t>Template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Binding: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3869268" y="3774385"/>
            <a:ext cx="7750629" cy="2210363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808080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&lt;</a:t>
            </a:r>
            <a:r>
              <a:rPr lang="en-US" sz="2000" dirty="0">
                <a:solidFill>
                  <a:srgbClr val="569CD6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div</a:t>
            </a:r>
            <a:r>
              <a:rPr lang="en-US" sz="20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 smtClean="0">
                <a:solidFill>
                  <a:srgbClr val="9CDCFE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data-bind</a:t>
            </a:r>
            <a:r>
              <a:rPr lang="en-US" sz="20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=</a:t>
            </a:r>
            <a:r>
              <a:rPr lang="en-US" sz="2000" dirty="0">
                <a:solidFill>
                  <a:srgbClr val="C8C8C8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'template: { </a:t>
            </a:r>
            <a:endParaRPr lang="en-US" sz="2000" dirty="0" smtClean="0">
              <a:solidFill>
                <a:srgbClr val="C8C8C8"/>
              </a:solidFill>
              <a:highlight>
                <a:srgbClr val="1E1E1E"/>
              </a:highlight>
              <a:latin typeface="Consolas" panose="020B0609020204030204" pitchFamily="49" charset="0"/>
            </a:endParaRPr>
          </a:p>
          <a:p>
            <a:r>
              <a:rPr lang="en-US" sz="2000" dirty="0">
                <a:solidFill>
                  <a:srgbClr val="C8C8C8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	</a:t>
            </a:r>
            <a:r>
              <a:rPr lang="en-US" sz="2000" dirty="0" smtClean="0">
                <a:solidFill>
                  <a:srgbClr val="C8C8C8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				name</a:t>
            </a:r>
            <a:r>
              <a:rPr lang="en-US" sz="2000" dirty="0">
                <a:solidFill>
                  <a:srgbClr val="C8C8C8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: </a:t>
            </a:r>
            <a:r>
              <a:rPr lang="en-US" sz="2000" dirty="0" err="1">
                <a:solidFill>
                  <a:srgbClr val="C8C8C8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ActiveTemplate</a:t>
            </a:r>
            <a:r>
              <a:rPr lang="en-US" sz="2000" dirty="0">
                <a:solidFill>
                  <a:srgbClr val="C8C8C8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, </a:t>
            </a:r>
            <a:endParaRPr lang="en-US" sz="2000" dirty="0" smtClean="0">
              <a:solidFill>
                <a:srgbClr val="C8C8C8"/>
              </a:solidFill>
              <a:highlight>
                <a:srgbClr val="1E1E1E"/>
              </a:highlight>
              <a:latin typeface="Consolas" panose="020B0609020204030204" pitchFamily="49" charset="0"/>
            </a:endParaRPr>
          </a:p>
          <a:p>
            <a:r>
              <a:rPr lang="en-US" sz="2000" dirty="0" smtClean="0">
                <a:solidFill>
                  <a:srgbClr val="C8C8C8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					</a:t>
            </a:r>
            <a:r>
              <a:rPr lang="en-US" sz="2000" dirty="0" err="1" smtClean="0">
                <a:solidFill>
                  <a:srgbClr val="C8C8C8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foreach</a:t>
            </a:r>
            <a:r>
              <a:rPr lang="en-US" sz="2000" dirty="0">
                <a:solidFill>
                  <a:srgbClr val="C8C8C8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: </a:t>
            </a:r>
            <a:r>
              <a:rPr lang="en-US" sz="2000" dirty="0" err="1">
                <a:solidFill>
                  <a:srgbClr val="C8C8C8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ActiveModel</a:t>
            </a:r>
            <a:r>
              <a:rPr lang="en-US" sz="2000" dirty="0">
                <a:solidFill>
                  <a:srgbClr val="C8C8C8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, </a:t>
            </a:r>
            <a:endParaRPr lang="en-US" sz="2000" dirty="0" smtClean="0">
              <a:solidFill>
                <a:srgbClr val="C8C8C8"/>
              </a:solidFill>
              <a:highlight>
                <a:srgbClr val="1E1E1E"/>
              </a:highlight>
              <a:latin typeface="Consolas" panose="020B0609020204030204" pitchFamily="49" charset="0"/>
            </a:endParaRPr>
          </a:p>
          <a:p>
            <a:r>
              <a:rPr lang="en-US" sz="2000" dirty="0" smtClean="0">
                <a:solidFill>
                  <a:srgbClr val="C8C8C8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					</a:t>
            </a:r>
            <a:r>
              <a:rPr lang="en-US" sz="2000" dirty="0" err="1" smtClean="0">
                <a:solidFill>
                  <a:srgbClr val="C8C8C8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afterRender</a:t>
            </a:r>
            <a:r>
              <a:rPr lang="en-US" sz="2000" dirty="0">
                <a:solidFill>
                  <a:srgbClr val="C8C8C8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: </a:t>
            </a:r>
            <a:r>
              <a:rPr lang="en-US" sz="2000" dirty="0" err="1">
                <a:solidFill>
                  <a:srgbClr val="C8C8C8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ActiveAfterRender</a:t>
            </a:r>
            <a:r>
              <a:rPr lang="en-US" sz="2000" dirty="0">
                <a:solidFill>
                  <a:srgbClr val="C8C8C8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 smtClean="0">
                <a:solidFill>
                  <a:srgbClr val="C8C8C8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}'</a:t>
            </a:r>
            <a:r>
              <a:rPr lang="en-US" sz="2000" dirty="0" smtClean="0">
                <a:solidFill>
                  <a:srgbClr val="808080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&gt;</a:t>
            </a:r>
            <a:endParaRPr lang="en-US" sz="2000" dirty="0">
              <a:solidFill>
                <a:srgbClr val="DCDCDC"/>
              </a:solidFill>
              <a:highlight>
                <a:srgbClr val="1E1E1E"/>
              </a:highlight>
              <a:latin typeface="Consolas" panose="020B0609020204030204" pitchFamily="49" charset="0"/>
            </a:endParaRPr>
          </a:p>
          <a:p>
            <a:r>
              <a:rPr lang="en-US" sz="2000" dirty="0">
                <a:solidFill>
                  <a:srgbClr val="808080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&lt;/</a:t>
            </a:r>
            <a:r>
              <a:rPr lang="en-US" sz="2000" dirty="0">
                <a:solidFill>
                  <a:srgbClr val="569CD6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div</a:t>
            </a:r>
            <a:r>
              <a:rPr lang="en-US" sz="2000" dirty="0">
                <a:solidFill>
                  <a:srgbClr val="808080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&gt;</a:t>
            </a:r>
            <a:endParaRPr lang="en-US" sz="2000" dirty="0">
              <a:solidFill>
                <a:srgbClr val="000000"/>
              </a:solidFill>
              <a:highlight>
                <a:srgbClr val="FFFFB3"/>
              </a:highlight>
              <a:latin typeface="Consolas" panose="020B0609020204030204" pitchFamily="49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823154" y="1325023"/>
            <a:ext cx="7750629" cy="1988447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808080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&lt;</a:t>
            </a:r>
            <a:r>
              <a:rPr lang="en-US" sz="2400" dirty="0">
                <a:solidFill>
                  <a:srgbClr val="569CD6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script</a:t>
            </a:r>
            <a:r>
              <a:rPr lang="en-US" sz="24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 smtClean="0">
                <a:solidFill>
                  <a:srgbClr val="9CDCFE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type</a:t>
            </a:r>
            <a:r>
              <a:rPr lang="en-US" sz="24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=</a:t>
            </a:r>
            <a:r>
              <a:rPr lang="en-US" sz="2400" dirty="0">
                <a:solidFill>
                  <a:srgbClr val="C8C8C8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"text/html"</a:t>
            </a:r>
            <a:r>
              <a:rPr lang="en-US" sz="24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endParaRPr lang="en-US" sz="2400" dirty="0" smtClean="0">
              <a:solidFill>
                <a:srgbClr val="DCDCDC"/>
              </a:solidFill>
              <a:highlight>
                <a:srgbClr val="1E1E1E"/>
              </a:highlight>
              <a:latin typeface="Consolas" panose="020B0609020204030204" pitchFamily="49" charset="0"/>
            </a:endParaRPr>
          </a:p>
          <a:p>
            <a:r>
              <a:rPr lang="en-US" sz="24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	</a:t>
            </a:r>
            <a:r>
              <a:rPr lang="en-US" sz="2400" dirty="0" smtClean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		</a:t>
            </a:r>
            <a:r>
              <a:rPr lang="en-US" sz="2400" dirty="0" smtClean="0">
                <a:solidFill>
                  <a:srgbClr val="9CDCFE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id</a:t>
            </a:r>
            <a:r>
              <a:rPr lang="en-US" sz="2400" dirty="0" smtClean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=</a:t>
            </a:r>
            <a:r>
              <a:rPr lang="en-US" sz="2400" dirty="0" smtClean="0">
                <a:solidFill>
                  <a:srgbClr val="C8C8C8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"</a:t>
            </a:r>
            <a:r>
              <a:rPr lang="en-US" sz="2400" dirty="0" err="1" smtClean="0">
                <a:solidFill>
                  <a:srgbClr val="C8C8C8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EditArticleKOTemplate</a:t>
            </a:r>
            <a:r>
              <a:rPr lang="en-US" sz="2400" dirty="0" smtClean="0">
                <a:solidFill>
                  <a:srgbClr val="C8C8C8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"</a:t>
            </a:r>
            <a:r>
              <a:rPr lang="en-US" sz="2400" dirty="0" smtClean="0">
                <a:solidFill>
                  <a:srgbClr val="808080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&gt;</a:t>
            </a:r>
          </a:p>
          <a:p>
            <a:r>
              <a:rPr lang="en-US" sz="2400" dirty="0">
                <a:solidFill>
                  <a:srgbClr val="808080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	</a:t>
            </a:r>
            <a:endParaRPr lang="en-US" sz="2400" dirty="0" smtClean="0">
              <a:solidFill>
                <a:srgbClr val="DCDCDC"/>
              </a:solidFill>
              <a:highlight>
                <a:srgbClr val="1E1E1E"/>
              </a:highlight>
              <a:latin typeface="Consolas" panose="020B0609020204030204" pitchFamily="49" charset="0"/>
            </a:endParaRPr>
          </a:p>
          <a:p>
            <a:r>
              <a:rPr lang="en-US" sz="2400" dirty="0" smtClean="0">
                <a:solidFill>
                  <a:srgbClr val="808080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&lt;/</a:t>
            </a:r>
            <a:r>
              <a:rPr lang="en-US" sz="2400" dirty="0" smtClean="0">
                <a:solidFill>
                  <a:srgbClr val="569CD6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script</a:t>
            </a:r>
            <a:r>
              <a:rPr lang="en-US" sz="2400" dirty="0" smtClean="0">
                <a:solidFill>
                  <a:srgbClr val="808080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&gt;</a:t>
            </a:r>
            <a:endParaRPr lang="en-US" sz="2400" dirty="0">
              <a:solidFill>
                <a:srgbClr val="000000"/>
              </a:solidFill>
              <a:highlight>
                <a:srgbClr val="FFFFB3"/>
              </a:highlight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452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5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STAGE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hack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3869268" y="1123837"/>
            <a:ext cx="7750629" cy="4588315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rgbClr val="569CD6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function</a:t>
            </a:r>
            <a:r>
              <a:rPr lang="en-US" sz="2000" dirty="0" smtClean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 err="1" smtClean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MainPageKOModel</a:t>
            </a:r>
            <a:r>
              <a:rPr lang="en-US" sz="2000" dirty="0" smtClean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()</a:t>
            </a:r>
            <a:r>
              <a:rPr lang="en-US" sz="2000" dirty="0" smtClean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 smtClean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{</a:t>
            </a:r>
            <a:endParaRPr lang="en-US" sz="2000" dirty="0" smtClean="0">
              <a:solidFill>
                <a:srgbClr val="DCDCDC"/>
              </a:solidFill>
              <a:highlight>
                <a:srgbClr val="1E1E1E"/>
              </a:highlight>
              <a:latin typeface="Consolas" panose="020B0609020204030204" pitchFamily="49" charset="0"/>
            </a:endParaRPr>
          </a:p>
          <a:p>
            <a:endParaRPr lang="en-US" sz="2000" dirty="0" smtClean="0">
              <a:solidFill>
                <a:srgbClr val="DCDCDC"/>
              </a:solidFill>
              <a:highlight>
                <a:srgbClr val="1E1E1E"/>
              </a:highlight>
              <a:latin typeface="Consolas" panose="020B0609020204030204" pitchFamily="49" charset="0"/>
            </a:endParaRPr>
          </a:p>
          <a:p>
            <a:r>
              <a:rPr lang="en-US" sz="2000" dirty="0" smtClean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	</a:t>
            </a:r>
            <a:r>
              <a:rPr lang="en-US" sz="2000" dirty="0" err="1" smtClean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self</a:t>
            </a:r>
            <a:r>
              <a:rPr lang="en-US" sz="2000" dirty="0" err="1" smtClean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.</a:t>
            </a:r>
            <a:r>
              <a:rPr lang="en-US" sz="2000" dirty="0" err="1" smtClean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ToStage</a:t>
            </a:r>
            <a:r>
              <a:rPr lang="en-US" sz="2000" dirty="0" smtClean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 smtClean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=</a:t>
            </a:r>
            <a:r>
              <a:rPr lang="en-US" sz="2000" dirty="0" smtClean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 smtClean="0">
                <a:solidFill>
                  <a:srgbClr val="569CD6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function</a:t>
            </a:r>
            <a:r>
              <a:rPr lang="en-US" sz="2000" dirty="0" smtClean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 smtClean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(</a:t>
            </a:r>
            <a:r>
              <a:rPr lang="en-US" sz="2000" dirty="0" smtClean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model</a:t>
            </a:r>
            <a:r>
              <a:rPr lang="en-US" sz="2000" dirty="0" smtClean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,</a:t>
            </a:r>
            <a:r>
              <a:rPr lang="en-US" sz="2000" dirty="0" smtClean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template</a:t>
            </a:r>
            <a:r>
              <a:rPr lang="en-US" sz="2000" dirty="0" smtClean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)</a:t>
            </a:r>
            <a:r>
              <a:rPr lang="en-US" sz="2000" dirty="0" smtClean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 smtClean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{</a:t>
            </a:r>
            <a:endParaRPr lang="en-US" sz="2000" dirty="0" smtClean="0">
              <a:solidFill>
                <a:srgbClr val="DCDCDC"/>
              </a:solidFill>
              <a:highlight>
                <a:srgbClr val="1E1E1E"/>
              </a:highlight>
              <a:latin typeface="Consolas" panose="020B0609020204030204" pitchFamily="49" charset="0"/>
            </a:endParaRPr>
          </a:p>
          <a:p>
            <a:r>
              <a:rPr lang="en-US" sz="2000" dirty="0" smtClean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       	</a:t>
            </a:r>
            <a:r>
              <a:rPr lang="en-US" sz="2000" dirty="0" err="1" smtClean="0">
                <a:solidFill>
                  <a:srgbClr val="569CD6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var</a:t>
            </a:r>
            <a:r>
              <a:rPr lang="en-US" sz="2000" dirty="0" smtClean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self </a:t>
            </a:r>
            <a:r>
              <a:rPr lang="en-US" sz="2000" dirty="0" smtClean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=</a:t>
            </a:r>
            <a:r>
              <a:rPr lang="en-US" sz="2000" dirty="0" smtClean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 smtClean="0">
                <a:solidFill>
                  <a:srgbClr val="569CD6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this</a:t>
            </a:r>
            <a:r>
              <a:rPr lang="en-US" sz="2000" dirty="0" smtClean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;</a:t>
            </a:r>
          </a:p>
          <a:p>
            <a:endParaRPr lang="en-US" sz="2000" dirty="0" smtClean="0">
              <a:solidFill>
                <a:srgbClr val="B4B4B4"/>
              </a:solidFill>
              <a:highlight>
                <a:srgbClr val="1E1E1E"/>
              </a:highlight>
              <a:latin typeface="Consolas" panose="020B0609020204030204" pitchFamily="49" charset="0"/>
            </a:endParaRPr>
          </a:p>
          <a:p>
            <a:r>
              <a:rPr lang="en-US" sz="2000" dirty="0" smtClean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			</a:t>
            </a:r>
            <a:r>
              <a:rPr lang="en-US" sz="2000" dirty="0" err="1" smtClean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self.ActiveModel</a:t>
            </a:r>
            <a:r>
              <a:rPr lang="en-US" sz="2000" dirty="0" smtClean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()[0].</a:t>
            </a:r>
            <a:r>
              <a:rPr lang="en-US" sz="2000" dirty="0" err="1" smtClean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PreDelete</a:t>
            </a:r>
            <a:r>
              <a:rPr lang="en-US" sz="2000" dirty="0" smtClean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();		  </a:t>
            </a:r>
            <a:endParaRPr lang="en-US" sz="2000" dirty="0" smtClean="0">
              <a:solidFill>
                <a:srgbClr val="DCDCDC"/>
              </a:solidFill>
              <a:highlight>
                <a:srgbClr val="1E1E1E"/>
              </a:highlight>
              <a:latin typeface="Consolas" panose="020B0609020204030204" pitchFamily="49" charset="0"/>
            </a:endParaRPr>
          </a:p>
          <a:p>
            <a:pPr lvl="0"/>
            <a:r>
              <a:rPr lang="en-US" sz="2000" dirty="0" smtClean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       	</a:t>
            </a:r>
            <a:r>
              <a:rPr lang="en-US" sz="2000" dirty="0" err="1" smtClean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self</a:t>
            </a:r>
            <a:r>
              <a:rPr lang="en-US" sz="2000" dirty="0" err="1" smtClean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.</a:t>
            </a:r>
            <a:r>
              <a:rPr lang="en-US" sz="2000" dirty="0" err="1" smtClean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ActiveModel</a:t>
            </a:r>
            <a:r>
              <a:rPr lang="en-US" sz="2000" dirty="0" err="1" smtClean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.</a:t>
            </a:r>
            <a:r>
              <a:rPr lang="en-US" sz="2000" dirty="0" err="1" smtClean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removeAll</a:t>
            </a:r>
            <a:r>
              <a:rPr lang="en-US" sz="2000" dirty="0" smtClean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();</a:t>
            </a:r>
          </a:p>
          <a:p>
            <a:pPr lvl="0"/>
            <a:endParaRPr lang="en-US" sz="2000" dirty="0" smtClean="0">
              <a:solidFill>
                <a:srgbClr val="B4B4B4"/>
              </a:solidFill>
              <a:highlight>
                <a:srgbClr val="1E1E1E"/>
              </a:highlight>
              <a:latin typeface="Consolas" panose="020B0609020204030204" pitchFamily="49" charset="0"/>
            </a:endParaRPr>
          </a:p>
          <a:p>
            <a:pPr lvl="0"/>
            <a:r>
              <a:rPr lang="en-US" sz="20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	</a:t>
            </a:r>
            <a:r>
              <a:rPr lang="en-US" sz="2000" dirty="0" smtClean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		</a:t>
            </a:r>
            <a:r>
              <a:rPr lang="en-US" sz="2000" dirty="0" err="1" smtClean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model.PreRender</a:t>
            </a:r>
            <a:r>
              <a:rPr lang="en-US" sz="2000" dirty="0" smtClean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();</a:t>
            </a:r>
            <a:endParaRPr lang="en-US" sz="2000" dirty="0" smtClean="0">
              <a:solidFill>
                <a:srgbClr val="DCDCDC"/>
              </a:solidFill>
              <a:highlight>
                <a:srgbClr val="1E1E1E"/>
              </a:highlight>
              <a:latin typeface="Consolas" panose="020B0609020204030204" pitchFamily="49" charset="0"/>
            </a:endParaRPr>
          </a:p>
          <a:p>
            <a:r>
              <a:rPr lang="en-US" sz="2000" dirty="0" smtClean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       	</a:t>
            </a:r>
            <a:r>
              <a:rPr lang="en-US" sz="2000" dirty="0" err="1" smtClean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self</a:t>
            </a:r>
            <a:r>
              <a:rPr lang="en-US" sz="2000" dirty="0" err="1" smtClean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.</a:t>
            </a:r>
            <a:r>
              <a:rPr lang="en-US" sz="2000" dirty="0" err="1" smtClean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ActiveTemplate</a:t>
            </a:r>
            <a:r>
              <a:rPr lang="en-US" sz="2000" dirty="0" smtClean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(</a:t>
            </a:r>
            <a:r>
              <a:rPr lang="en-US" sz="2000" dirty="0" smtClean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template</a:t>
            </a:r>
            <a:r>
              <a:rPr lang="en-US" sz="2000" dirty="0" smtClean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);</a:t>
            </a:r>
            <a:endParaRPr lang="en-US" sz="2000" dirty="0" smtClean="0">
              <a:solidFill>
                <a:srgbClr val="DCDCDC"/>
              </a:solidFill>
              <a:highlight>
                <a:srgbClr val="1E1E1E"/>
              </a:highlight>
              <a:latin typeface="Consolas" panose="020B0609020204030204" pitchFamily="49" charset="0"/>
            </a:endParaRPr>
          </a:p>
          <a:p>
            <a:r>
              <a:rPr lang="en-US" sz="2000" dirty="0" smtClean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       	</a:t>
            </a:r>
            <a:r>
              <a:rPr lang="en-US" sz="2000" dirty="0" err="1" smtClean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self</a:t>
            </a:r>
            <a:r>
              <a:rPr lang="en-US" sz="2000" dirty="0" err="1" smtClean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.</a:t>
            </a:r>
            <a:r>
              <a:rPr lang="en-US" sz="2000" dirty="0" err="1" smtClean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ActiveModel</a:t>
            </a:r>
            <a:r>
              <a:rPr lang="en-US" sz="2000" dirty="0" err="1" smtClean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.</a:t>
            </a:r>
            <a:r>
              <a:rPr lang="en-US" sz="2000" dirty="0" err="1" smtClean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push</a:t>
            </a:r>
            <a:r>
              <a:rPr lang="en-US" sz="2000" dirty="0" smtClean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(</a:t>
            </a:r>
            <a:r>
              <a:rPr lang="en-US" sz="2000" dirty="0" smtClean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model</a:t>
            </a:r>
            <a:r>
              <a:rPr lang="en-US" sz="2000" dirty="0" smtClean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);</a:t>
            </a:r>
            <a:endParaRPr lang="en-US" sz="2000" dirty="0" smtClean="0">
              <a:solidFill>
                <a:srgbClr val="DCDCDC"/>
              </a:solidFill>
              <a:highlight>
                <a:srgbClr val="1E1E1E"/>
              </a:highlight>
              <a:latin typeface="Consolas" panose="020B0609020204030204" pitchFamily="49" charset="0"/>
            </a:endParaRPr>
          </a:p>
          <a:p>
            <a:r>
              <a:rPr lang="en-US" sz="2000" dirty="0" smtClean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   </a:t>
            </a:r>
            <a:r>
              <a:rPr lang="en-US" sz="2000" dirty="0" smtClean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};</a:t>
            </a:r>
          </a:p>
          <a:p>
            <a:r>
              <a:rPr lang="en-US" sz="2000" dirty="0" smtClean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};</a:t>
            </a:r>
            <a:endParaRPr lang="en-US" sz="2000" dirty="0">
              <a:solidFill>
                <a:srgbClr val="000000"/>
              </a:solidFill>
              <a:highlight>
                <a:srgbClr val="FFFFB3"/>
              </a:highlight>
              <a:latin typeface="Consolas" panose="020B0609020204030204" pitchFamily="49" charset="0"/>
            </a:endParaRPr>
          </a:p>
        </p:txBody>
      </p:sp>
      <p:sp>
        <p:nvSpPr>
          <p:cNvPr id="6" name="Left Arrow 5"/>
          <p:cNvSpPr/>
          <p:nvPr/>
        </p:nvSpPr>
        <p:spPr>
          <a:xfrm>
            <a:off x="10418511" y="2902638"/>
            <a:ext cx="1510747" cy="427383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Arrow 7"/>
          <p:cNvSpPr/>
          <p:nvPr/>
        </p:nvSpPr>
        <p:spPr>
          <a:xfrm>
            <a:off x="8151560" y="3800083"/>
            <a:ext cx="1510747" cy="427383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315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TRICKS</a:t>
            </a:r>
            <a:br>
              <a:rPr lang="en-US" dirty="0" smtClean="0"/>
            </a:br>
            <a:r>
              <a:rPr lang="en-US" dirty="0" smtClean="0"/>
              <a:t>ninja binding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3825725" y="985560"/>
            <a:ext cx="7750629" cy="2131266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808080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&lt;</a:t>
            </a:r>
            <a:r>
              <a:rPr lang="en-US" sz="2000" dirty="0">
                <a:solidFill>
                  <a:srgbClr val="569CD6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div</a:t>
            </a:r>
            <a:r>
              <a:rPr lang="en-US" sz="2000" dirty="0">
                <a:solidFill>
                  <a:srgbClr val="808080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&gt;</a:t>
            </a:r>
            <a:endParaRPr lang="en-US" sz="2000" dirty="0">
              <a:solidFill>
                <a:srgbClr val="DCDCDC"/>
              </a:solidFill>
              <a:highlight>
                <a:srgbClr val="1E1E1E"/>
              </a:highlight>
              <a:latin typeface="Consolas" panose="020B0609020204030204" pitchFamily="49" charset="0"/>
            </a:endParaRPr>
          </a:p>
          <a:p>
            <a:r>
              <a:rPr lang="en-US" sz="20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   </a:t>
            </a:r>
            <a:r>
              <a:rPr lang="en-US" sz="2000" dirty="0">
                <a:solidFill>
                  <a:srgbClr val="808080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&lt;</a:t>
            </a:r>
            <a:r>
              <a:rPr lang="en-US" sz="2000" dirty="0">
                <a:solidFill>
                  <a:srgbClr val="569CD6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span</a:t>
            </a:r>
            <a:r>
              <a:rPr lang="en-US" sz="2000" dirty="0">
                <a:solidFill>
                  <a:srgbClr val="808080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&gt;</a:t>
            </a:r>
            <a:r>
              <a:rPr lang="en-US" sz="20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Title</a:t>
            </a:r>
            <a:r>
              <a:rPr lang="en-US" sz="2000" dirty="0">
                <a:solidFill>
                  <a:srgbClr val="808080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&lt;/</a:t>
            </a:r>
            <a:r>
              <a:rPr lang="en-US" sz="2000" dirty="0">
                <a:solidFill>
                  <a:srgbClr val="569CD6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span</a:t>
            </a:r>
            <a:r>
              <a:rPr lang="en-US" sz="2000" dirty="0" smtClean="0">
                <a:solidFill>
                  <a:srgbClr val="808080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&gt;</a:t>
            </a:r>
            <a:r>
              <a:rPr lang="en-US" sz="2000" dirty="0" smtClean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   </a:t>
            </a:r>
            <a:endParaRPr lang="en-US" sz="2000" dirty="0">
              <a:solidFill>
                <a:srgbClr val="DCDCDC"/>
              </a:solidFill>
              <a:highlight>
                <a:srgbClr val="1E1E1E"/>
              </a:highlight>
              <a:latin typeface="Consolas" panose="020B0609020204030204" pitchFamily="49" charset="0"/>
            </a:endParaRPr>
          </a:p>
          <a:p>
            <a:r>
              <a:rPr lang="en-US" sz="20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   </a:t>
            </a:r>
            <a:r>
              <a:rPr lang="en-US" sz="2000" dirty="0">
                <a:solidFill>
                  <a:srgbClr val="808080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&lt;</a:t>
            </a:r>
            <a:r>
              <a:rPr lang="en-US" sz="2000" dirty="0">
                <a:solidFill>
                  <a:srgbClr val="569CD6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span</a:t>
            </a:r>
            <a:r>
              <a:rPr lang="en-US" sz="2000" dirty="0">
                <a:solidFill>
                  <a:srgbClr val="808080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&gt;</a:t>
            </a:r>
            <a:r>
              <a:rPr lang="en-US" sz="20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Option A</a:t>
            </a:r>
            <a:r>
              <a:rPr lang="en-US" sz="2000" dirty="0">
                <a:solidFill>
                  <a:srgbClr val="808080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&lt;/</a:t>
            </a:r>
            <a:r>
              <a:rPr lang="en-US" sz="2000" dirty="0">
                <a:solidFill>
                  <a:srgbClr val="569CD6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span</a:t>
            </a:r>
            <a:r>
              <a:rPr lang="en-US" sz="2000" dirty="0">
                <a:solidFill>
                  <a:srgbClr val="808080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&gt;</a:t>
            </a:r>
            <a:endParaRPr lang="en-US" sz="2000" dirty="0">
              <a:solidFill>
                <a:srgbClr val="DCDCDC"/>
              </a:solidFill>
              <a:highlight>
                <a:srgbClr val="1E1E1E"/>
              </a:highlight>
              <a:latin typeface="Consolas" panose="020B0609020204030204" pitchFamily="49" charset="0"/>
            </a:endParaRPr>
          </a:p>
          <a:p>
            <a:r>
              <a:rPr lang="en-US" sz="20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   </a:t>
            </a:r>
            <a:r>
              <a:rPr lang="en-US" sz="2000" dirty="0">
                <a:solidFill>
                  <a:srgbClr val="808080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&lt;</a:t>
            </a:r>
            <a:r>
              <a:rPr lang="en-US" sz="2000" dirty="0">
                <a:solidFill>
                  <a:srgbClr val="569CD6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span</a:t>
            </a:r>
            <a:r>
              <a:rPr lang="en-US" sz="2000" dirty="0">
                <a:solidFill>
                  <a:srgbClr val="808080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&gt;</a:t>
            </a:r>
            <a:r>
              <a:rPr lang="en-US" sz="20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Option B</a:t>
            </a:r>
            <a:r>
              <a:rPr lang="en-US" sz="2000" dirty="0">
                <a:solidFill>
                  <a:srgbClr val="808080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&lt;/</a:t>
            </a:r>
            <a:r>
              <a:rPr lang="en-US" sz="2000" dirty="0">
                <a:solidFill>
                  <a:srgbClr val="569CD6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span</a:t>
            </a:r>
            <a:r>
              <a:rPr lang="en-US" sz="2000" dirty="0">
                <a:solidFill>
                  <a:srgbClr val="808080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&gt;</a:t>
            </a:r>
            <a:endParaRPr lang="en-US" sz="2000" dirty="0">
              <a:solidFill>
                <a:srgbClr val="DCDCDC"/>
              </a:solidFill>
              <a:highlight>
                <a:srgbClr val="1E1E1E"/>
              </a:highlight>
              <a:latin typeface="Consolas" panose="020B0609020204030204" pitchFamily="49" charset="0"/>
            </a:endParaRPr>
          </a:p>
          <a:p>
            <a:r>
              <a:rPr lang="en-US" sz="20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   </a:t>
            </a:r>
            <a:r>
              <a:rPr lang="en-US" sz="2000" dirty="0">
                <a:solidFill>
                  <a:srgbClr val="808080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&lt;</a:t>
            </a:r>
            <a:r>
              <a:rPr lang="en-US" sz="2000" dirty="0">
                <a:solidFill>
                  <a:srgbClr val="569CD6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span</a:t>
            </a:r>
            <a:r>
              <a:rPr lang="en-US" sz="2000" dirty="0">
                <a:solidFill>
                  <a:srgbClr val="808080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&gt;</a:t>
            </a:r>
            <a:r>
              <a:rPr lang="en-US" sz="20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Option C</a:t>
            </a:r>
            <a:r>
              <a:rPr lang="en-US" sz="2000" dirty="0">
                <a:solidFill>
                  <a:srgbClr val="808080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&lt;/</a:t>
            </a:r>
            <a:r>
              <a:rPr lang="en-US" sz="2000" dirty="0">
                <a:solidFill>
                  <a:srgbClr val="569CD6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span</a:t>
            </a:r>
            <a:r>
              <a:rPr lang="en-US" sz="2000" dirty="0">
                <a:solidFill>
                  <a:srgbClr val="808080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&gt;</a:t>
            </a:r>
            <a:endParaRPr lang="en-US" sz="2000" dirty="0">
              <a:solidFill>
                <a:srgbClr val="DCDCDC"/>
              </a:solidFill>
              <a:highlight>
                <a:srgbClr val="1E1E1E"/>
              </a:highlight>
              <a:latin typeface="Consolas" panose="020B0609020204030204" pitchFamily="49" charset="0"/>
            </a:endParaRPr>
          </a:p>
          <a:p>
            <a:r>
              <a:rPr lang="en-US" sz="2000" dirty="0" smtClean="0">
                <a:solidFill>
                  <a:srgbClr val="808080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&lt;/</a:t>
            </a:r>
            <a:r>
              <a:rPr lang="en-US" sz="2000" dirty="0">
                <a:solidFill>
                  <a:srgbClr val="569CD6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div</a:t>
            </a:r>
            <a:r>
              <a:rPr lang="en-US" sz="2000" dirty="0">
                <a:solidFill>
                  <a:srgbClr val="808080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&gt;</a:t>
            </a:r>
            <a:endParaRPr lang="en-US" sz="2800" dirty="0">
              <a:solidFill>
                <a:srgbClr val="B4B4B4"/>
              </a:solidFill>
              <a:highlight>
                <a:srgbClr val="1E1E1E"/>
              </a:highlight>
              <a:latin typeface="Consolas" panose="020B0609020204030204" pitchFamily="49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825725" y="3424428"/>
            <a:ext cx="7750629" cy="2376604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808080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&lt;</a:t>
            </a:r>
            <a:r>
              <a:rPr lang="en-US" sz="2000" dirty="0">
                <a:solidFill>
                  <a:srgbClr val="569CD6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div</a:t>
            </a:r>
            <a:r>
              <a:rPr lang="en-US" sz="2000" dirty="0">
                <a:solidFill>
                  <a:srgbClr val="808080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&gt;</a:t>
            </a:r>
            <a:endParaRPr lang="en-US" sz="2000" dirty="0">
              <a:solidFill>
                <a:srgbClr val="DCDCDC"/>
              </a:solidFill>
              <a:highlight>
                <a:srgbClr val="1E1E1E"/>
              </a:highlight>
              <a:latin typeface="Consolas" panose="020B0609020204030204" pitchFamily="49" charset="0"/>
            </a:endParaRPr>
          </a:p>
          <a:p>
            <a:r>
              <a:rPr lang="en-US" sz="20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   </a:t>
            </a:r>
            <a:r>
              <a:rPr lang="en-US" sz="2000" dirty="0">
                <a:solidFill>
                  <a:srgbClr val="808080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&lt;</a:t>
            </a:r>
            <a:r>
              <a:rPr lang="en-US" sz="2000" dirty="0">
                <a:solidFill>
                  <a:srgbClr val="569CD6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span</a:t>
            </a:r>
            <a:r>
              <a:rPr lang="en-US" sz="20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9CDCFE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data-bind</a:t>
            </a:r>
            <a:r>
              <a:rPr lang="en-US" sz="20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=</a:t>
            </a:r>
            <a:r>
              <a:rPr lang="en-US" sz="2000" dirty="0">
                <a:solidFill>
                  <a:srgbClr val="C8C8C8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"text: Title"</a:t>
            </a:r>
            <a:r>
              <a:rPr lang="en-US" sz="20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808080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&gt;&lt;/</a:t>
            </a:r>
            <a:r>
              <a:rPr lang="en-US" sz="2000" dirty="0">
                <a:solidFill>
                  <a:srgbClr val="569CD6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span</a:t>
            </a:r>
            <a:r>
              <a:rPr lang="en-US" sz="2000" dirty="0">
                <a:solidFill>
                  <a:srgbClr val="808080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&gt;</a:t>
            </a:r>
            <a:endParaRPr lang="en-US" sz="2000" dirty="0">
              <a:solidFill>
                <a:srgbClr val="DCDCDC"/>
              </a:solidFill>
              <a:highlight>
                <a:srgbClr val="1E1E1E"/>
              </a:highlight>
              <a:latin typeface="Consolas" panose="020B0609020204030204" pitchFamily="49" charset="0"/>
            </a:endParaRPr>
          </a:p>
          <a:p>
            <a:r>
              <a:rPr lang="en-US" sz="20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   </a:t>
            </a:r>
            <a:r>
              <a:rPr lang="en-US" sz="2000" dirty="0">
                <a:solidFill>
                  <a:srgbClr val="57A64A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&lt;!-- </a:t>
            </a:r>
            <a:r>
              <a:rPr lang="en-US" sz="2000" dirty="0" err="1">
                <a:solidFill>
                  <a:srgbClr val="57A64A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ko</a:t>
            </a:r>
            <a:r>
              <a:rPr lang="en-US" sz="2000" dirty="0">
                <a:solidFill>
                  <a:srgbClr val="57A64A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57A64A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foreach</a:t>
            </a:r>
            <a:r>
              <a:rPr lang="en-US" sz="2000" dirty="0">
                <a:solidFill>
                  <a:srgbClr val="57A64A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: Options --&gt;</a:t>
            </a:r>
            <a:endParaRPr lang="en-US" sz="2000" dirty="0">
              <a:solidFill>
                <a:srgbClr val="DCDCDC"/>
              </a:solidFill>
              <a:highlight>
                <a:srgbClr val="1E1E1E"/>
              </a:highlight>
              <a:latin typeface="Consolas" panose="020B0609020204030204" pitchFamily="49" charset="0"/>
            </a:endParaRPr>
          </a:p>
          <a:p>
            <a:r>
              <a:rPr lang="en-US" sz="20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   </a:t>
            </a:r>
            <a:r>
              <a:rPr lang="en-US" sz="2000" dirty="0">
                <a:solidFill>
                  <a:srgbClr val="808080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&lt;</a:t>
            </a:r>
            <a:r>
              <a:rPr lang="en-US" sz="2000" dirty="0">
                <a:solidFill>
                  <a:srgbClr val="569CD6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span</a:t>
            </a:r>
            <a:r>
              <a:rPr lang="en-US" sz="20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9CDCFE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data-bind</a:t>
            </a:r>
            <a:r>
              <a:rPr lang="en-US" sz="20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=</a:t>
            </a:r>
            <a:r>
              <a:rPr lang="en-US" sz="2000" dirty="0">
                <a:solidFill>
                  <a:srgbClr val="C8C8C8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"text: Name"</a:t>
            </a:r>
            <a:r>
              <a:rPr lang="en-US" sz="2000" dirty="0">
                <a:solidFill>
                  <a:srgbClr val="808080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&gt;&lt;/</a:t>
            </a:r>
            <a:r>
              <a:rPr lang="en-US" sz="2000" dirty="0">
                <a:solidFill>
                  <a:srgbClr val="569CD6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span</a:t>
            </a:r>
            <a:r>
              <a:rPr lang="en-US" sz="2000" dirty="0">
                <a:solidFill>
                  <a:srgbClr val="808080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&gt;</a:t>
            </a:r>
            <a:endParaRPr lang="en-US" sz="2000" dirty="0">
              <a:solidFill>
                <a:srgbClr val="DCDCDC"/>
              </a:solidFill>
              <a:highlight>
                <a:srgbClr val="1E1E1E"/>
              </a:highlight>
              <a:latin typeface="Consolas" panose="020B0609020204030204" pitchFamily="49" charset="0"/>
            </a:endParaRPr>
          </a:p>
          <a:p>
            <a:r>
              <a:rPr lang="en-US" sz="20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   </a:t>
            </a:r>
            <a:r>
              <a:rPr lang="en-US" sz="2000" dirty="0">
                <a:solidFill>
                  <a:srgbClr val="57A64A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&lt;!-- /</a:t>
            </a:r>
            <a:r>
              <a:rPr lang="en-US" sz="2000" dirty="0" err="1">
                <a:solidFill>
                  <a:srgbClr val="57A64A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ko</a:t>
            </a:r>
            <a:r>
              <a:rPr lang="en-US" sz="2000" dirty="0">
                <a:solidFill>
                  <a:srgbClr val="57A64A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--&gt;</a:t>
            </a:r>
            <a:endParaRPr lang="en-US" sz="2000" dirty="0">
              <a:solidFill>
                <a:srgbClr val="DCDCDC"/>
              </a:solidFill>
              <a:highlight>
                <a:srgbClr val="1E1E1E"/>
              </a:highlight>
              <a:latin typeface="Consolas" panose="020B0609020204030204" pitchFamily="49" charset="0"/>
            </a:endParaRPr>
          </a:p>
          <a:p>
            <a:r>
              <a:rPr lang="en-US" sz="2000" dirty="0">
                <a:solidFill>
                  <a:srgbClr val="808080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&lt;/</a:t>
            </a:r>
            <a:r>
              <a:rPr lang="en-US" sz="2000" dirty="0">
                <a:solidFill>
                  <a:srgbClr val="569CD6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div</a:t>
            </a:r>
            <a:r>
              <a:rPr lang="en-US" sz="2000" dirty="0">
                <a:solidFill>
                  <a:srgbClr val="808080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&gt;</a:t>
            </a:r>
            <a:endParaRPr lang="en-US" sz="2800" dirty="0">
              <a:solidFill>
                <a:srgbClr val="B4B4B4"/>
              </a:solidFill>
              <a:highlight>
                <a:srgbClr val="1E1E1E"/>
              </a:highlight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13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TRICKS</a:t>
            </a:r>
            <a:br>
              <a:rPr lang="en-US" dirty="0" smtClean="0"/>
            </a:br>
            <a:r>
              <a:rPr lang="en-US" dirty="0" err="1" smtClean="0"/>
              <a:t>datatables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3524250" y="795060"/>
            <a:ext cx="8115299" cy="339594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ko</a:t>
            </a:r>
            <a:r>
              <a:rPr lang="en-US" sz="2400" dirty="0" err="1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.</a:t>
            </a:r>
            <a:r>
              <a:rPr lang="en-US" sz="2400" dirty="0" err="1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bindingHandlers</a:t>
            </a:r>
            <a:r>
              <a:rPr lang="en-US" sz="2400" dirty="0" err="1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.</a:t>
            </a:r>
            <a:r>
              <a:rPr lang="en-US" sz="2400" dirty="0" err="1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dataTable</a:t>
            </a:r>
            <a:r>
              <a:rPr lang="en-US" sz="24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=</a:t>
            </a:r>
            <a:r>
              <a:rPr lang="en-US" sz="24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{</a:t>
            </a:r>
            <a:endParaRPr lang="en-US" sz="2400" dirty="0">
              <a:solidFill>
                <a:srgbClr val="DCDCDC"/>
              </a:solidFill>
              <a:highlight>
                <a:srgbClr val="1E1E1E"/>
              </a:highlight>
              <a:latin typeface="Consolas" panose="020B0609020204030204" pitchFamily="49" charset="0"/>
            </a:endParaRPr>
          </a:p>
          <a:p>
            <a:r>
              <a:rPr lang="en-US" sz="24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 err="1" smtClean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init</a:t>
            </a:r>
            <a:r>
              <a:rPr lang="en-US" sz="24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:</a:t>
            </a:r>
            <a:r>
              <a:rPr lang="en-US" sz="24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569CD6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function</a:t>
            </a:r>
            <a:r>
              <a:rPr lang="en-US" sz="24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(</a:t>
            </a:r>
            <a:r>
              <a:rPr lang="en-US" sz="24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element</a:t>
            </a:r>
            <a:r>
              <a:rPr lang="en-US" sz="24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,</a:t>
            </a:r>
            <a:r>
              <a:rPr lang="en-US" sz="24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valueAccessor</a:t>
            </a:r>
            <a:r>
              <a:rPr lang="en-US" sz="24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)</a:t>
            </a:r>
            <a:r>
              <a:rPr lang="en-US" sz="24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{</a:t>
            </a:r>
            <a:endParaRPr lang="en-US" sz="2400" dirty="0">
              <a:solidFill>
                <a:srgbClr val="DCDCDC"/>
              </a:solidFill>
              <a:highlight>
                <a:srgbClr val="1E1E1E"/>
              </a:highlight>
              <a:latin typeface="Consolas" panose="020B0609020204030204" pitchFamily="49" charset="0"/>
            </a:endParaRPr>
          </a:p>
          <a:p>
            <a:r>
              <a:rPr lang="en-US" sz="24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 smtClean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   </a:t>
            </a:r>
            <a:r>
              <a:rPr lang="en-US" sz="2400" dirty="0">
                <a:solidFill>
                  <a:srgbClr val="57A64A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// </a:t>
            </a:r>
            <a:r>
              <a:rPr lang="en-US" sz="2400" dirty="0" err="1" smtClean="0">
                <a:solidFill>
                  <a:srgbClr val="57A64A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init</a:t>
            </a:r>
            <a:r>
              <a:rPr lang="en-US" sz="2400" dirty="0" smtClean="0">
                <a:solidFill>
                  <a:srgbClr val="57A64A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57A64A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with </a:t>
            </a:r>
            <a:r>
              <a:rPr lang="en-US" sz="2400" dirty="0" err="1">
                <a:solidFill>
                  <a:srgbClr val="57A64A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jquery</a:t>
            </a:r>
            <a:endParaRPr lang="en-US" sz="2400" dirty="0">
              <a:solidFill>
                <a:srgbClr val="DCDCDC"/>
              </a:solidFill>
              <a:highlight>
                <a:srgbClr val="1E1E1E"/>
              </a:highlight>
              <a:latin typeface="Consolas" panose="020B0609020204030204" pitchFamily="49" charset="0"/>
            </a:endParaRPr>
          </a:p>
          <a:p>
            <a:r>
              <a:rPr lang="en-US" sz="24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 smtClean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},</a:t>
            </a:r>
            <a:endParaRPr lang="en-US" sz="2400" dirty="0">
              <a:solidFill>
                <a:srgbClr val="DCDCDC"/>
              </a:solidFill>
              <a:highlight>
                <a:srgbClr val="1E1E1E"/>
              </a:highlight>
              <a:latin typeface="Consolas" panose="020B0609020204030204" pitchFamily="49" charset="0"/>
            </a:endParaRPr>
          </a:p>
          <a:p>
            <a:r>
              <a:rPr lang="en-US" sz="24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 smtClean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update</a:t>
            </a:r>
            <a:r>
              <a:rPr lang="en-US" sz="24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:</a:t>
            </a:r>
            <a:r>
              <a:rPr lang="en-US" sz="24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569CD6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function</a:t>
            </a:r>
            <a:r>
              <a:rPr lang="en-US" sz="24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(</a:t>
            </a:r>
            <a:r>
              <a:rPr lang="en-US" sz="24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element</a:t>
            </a:r>
            <a:r>
              <a:rPr lang="en-US" sz="24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,</a:t>
            </a:r>
            <a:r>
              <a:rPr lang="en-US" sz="24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valueAccessor</a:t>
            </a:r>
            <a:r>
              <a:rPr lang="en-US" sz="24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)</a:t>
            </a:r>
            <a:r>
              <a:rPr lang="en-US" sz="24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{</a:t>
            </a:r>
            <a:endParaRPr lang="en-US" sz="2400" dirty="0">
              <a:solidFill>
                <a:srgbClr val="DCDCDC"/>
              </a:solidFill>
              <a:highlight>
                <a:srgbClr val="1E1E1E"/>
              </a:highlight>
              <a:latin typeface="Consolas" panose="020B0609020204030204" pitchFamily="49" charset="0"/>
            </a:endParaRPr>
          </a:p>
          <a:p>
            <a:r>
              <a:rPr lang="en-US" sz="24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 smtClean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   </a:t>
            </a:r>
            <a:r>
              <a:rPr lang="en-US" sz="2400" dirty="0">
                <a:solidFill>
                  <a:srgbClr val="57A64A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// </a:t>
            </a:r>
            <a:r>
              <a:rPr lang="en-US" sz="2400" dirty="0" smtClean="0">
                <a:solidFill>
                  <a:srgbClr val="57A64A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update the </a:t>
            </a:r>
            <a:r>
              <a:rPr lang="en-US" sz="2400" dirty="0" err="1" smtClean="0">
                <a:solidFill>
                  <a:srgbClr val="57A64A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jquery</a:t>
            </a:r>
            <a:endParaRPr lang="en-US" sz="2400" dirty="0">
              <a:solidFill>
                <a:srgbClr val="DCDCDC"/>
              </a:solidFill>
              <a:highlight>
                <a:srgbClr val="1E1E1E"/>
              </a:highlight>
              <a:latin typeface="Consolas" panose="020B0609020204030204" pitchFamily="49" charset="0"/>
            </a:endParaRPr>
          </a:p>
          <a:p>
            <a:r>
              <a:rPr lang="en-US" sz="24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 smtClean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}</a:t>
            </a:r>
            <a:endParaRPr lang="en-US" sz="2400" dirty="0">
              <a:solidFill>
                <a:srgbClr val="DCDCDC"/>
              </a:solidFill>
              <a:highlight>
                <a:srgbClr val="1E1E1E"/>
              </a:highlight>
              <a:latin typeface="Consolas" panose="020B0609020204030204" pitchFamily="49" charset="0"/>
            </a:endParaRPr>
          </a:p>
          <a:p>
            <a:r>
              <a:rPr lang="en-US" sz="24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};</a:t>
            </a:r>
            <a:endParaRPr lang="en-US" sz="3200" dirty="0">
              <a:solidFill>
                <a:srgbClr val="B4B4B4"/>
              </a:solidFill>
              <a:highlight>
                <a:srgbClr val="1E1E1E"/>
              </a:highlight>
              <a:latin typeface="Consolas" panose="020B0609020204030204" pitchFamily="49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524250" y="4286137"/>
            <a:ext cx="8115299" cy="175764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808080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&lt;</a:t>
            </a:r>
            <a:r>
              <a:rPr lang="en-US" sz="3200" dirty="0">
                <a:solidFill>
                  <a:srgbClr val="569CD6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span</a:t>
            </a:r>
            <a:r>
              <a:rPr lang="en-US" sz="32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endParaRPr lang="en-US" sz="3200" dirty="0" smtClean="0">
              <a:solidFill>
                <a:srgbClr val="DCDCDC"/>
              </a:solidFill>
              <a:highlight>
                <a:srgbClr val="1E1E1E"/>
              </a:highlight>
              <a:latin typeface="Consolas" panose="020B0609020204030204" pitchFamily="49" charset="0"/>
            </a:endParaRPr>
          </a:p>
          <a:p>
            <a:r>
              <a:rPr lang="en-US" sz="3200" dirty="0" smtClean="0">
                <a:solidFill>
                  <a:srgbClr val="9CDCFE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data-bind</a:t>
            </a:r>
            <a:r>
              <a:rPr lang="en-US" sz="3200" dirty="0" smtClean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=</a:t>
            </a:r>
            <a:r>
              <a:rPr lang="en-US" sz="3200" dirty="0" smtClean="0">
                <a:solidFill>
                  <a:srgbClr val="C8C8C8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"</a:t>
            </a:r>
            <a:r>
              <a:rPr lang="en-US" sz="3200" dirty="0" err="1" smtClean="0">
                <a:solidFill>
                  <a:srgbClr val="C8C8C8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dataTable</a:t>
            </a:r>
            <a:r>
              <a:rPr lang="en-US" sz="3200" dirty="0" smtClean="0">
                <a:solidFill>
                  <a:srgbClr val="C8C8C8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: </a:t>
            </a:r>
            <a:r>
              <a:rPr lang="en-US" sz="3200" dirty="0" err="1" smtClean="0">
                <a:solidFill>
                  <a:srgbClr val="C8C8C8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config</a:t>
            </a:r>
            <a:r>
              <a:rPr lang="en-US" sz="3200" dirty="0" smtClean="0">
                <a:solidFill>
                  <a:srgbClr val="C8C8C8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"</a:t>
            </a:r>
            <a:r>
              <a:rPr lang="en-US" sz="3200" dirty="0" smtClean="0">
                <a:solidFill>
                  <a:srgbClr val="808080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&gt; &lt;/</a:t>
            </a:r>
            <a:r>
              <a:rPr lang="en-US" sz="3200" dirty="0">
                <a:solidFill>
                  <a:srgbClr val="569CD6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span</a:t>
            </a:r>
            <a:r>
              <a:rPr lang="en-US" sz="3200" dirty="0" smtClean="0">
                <a:solidFill>
                  <a:srgbClr val="808080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&gt;</a:t>
            </a:r>
            <a:endParaRPr lang="en-US" sz="3200" dirty="0">
              <a:solidFill>
                <a:srgbClr val="DCDCDC"/>
              </a:solidFill>
              <a:highlight>
                <a:srgbClr val="1E1E1E"/>
              </a:highlight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766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ADDITIONAL</a:t>
            </a:r>
            <a:br>
              <a:rPr lang="en-US" dirty="0" smtClean="0"/>
            </a:br>
            <a:r>
              <a:rPr lang="en-US" dirty="0" smtClean="0"/>
              <a:t>stuff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validation</a:t>
            </a:r>
          </a:p>
          <a:p>
            <a:r>
              <a:rPr lang="en-US" dirty="0" smtClean="0"/>
              <a:t>phrases</a:t>
            </a:r>
          </a:p>
          <a:p>
            <a:r>
              <a:rPr lang="en-US" dirty="0" smtClean="0"/>
              <a:t>lazy loading</a:t>
            </a:r>
          </a:p>
          <a:p>
            <a:pPr lvl="1"/>
            <a:r>
              <a:rPr lang="en-US" dirty="0" smtClean="0"/>
              <a:t>modules</a:t>
            </a:r>
          </a:p>
          <a:p>
            <a:pPr lvl="1"/>
            <a:r>
              <a:rPr lang="en-US" dirty="0" smtClean="0"/>
              <a:t>phrases</a:t>
            </a:r>
          </a:p>
          <a:p>
            <a:pPr lvl="1"/>
            <a:r>
              <a:rPr lang="en-US" dirty="0" smtClean="0"/>
              <a:t>dictionaries</a:t>
            </a:r>
          </a:p>
          <a:p>
            <a:r>
              <a:rPr lang="en-US" dirty="0" smtClean="0"/>
              <a:t>tests</a:t>
            </a:r>
          </a:p>
          <a:p>
            <a:pPr lvl="1"/>
            <a:r>
              <a:rPr lang="en-US" dirty="0" err="1" smtClean="0"/>
              <a:t>qunit</a:t>
            </a:r>
            <a:endParaRPr lang="en-US" dirty="0" smtClean="0"/>
          </a:p>
          <a:p>
            <a:pPr lvl="1"/>
            <a:r>
              <a:rPr lang="en-US" dirty="0" err="1" smtClean="0"/>
              <a:t>casperjs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53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779184" cy="3255264"/>
          </a:xfrm>
        </p:spPr>
        <p:txBody>
          <a:bodyPr/>
          <a:lstStyle/>
          <a:p>
            <a:r>
              <a:rPr lang="en-US" dirty="0"/>
              <a:t>Knock the </a:t>
            </a:r>
            <a:r>
              <a:rPr lang="en-US" dirty="0" smtClean="0"/>
              <a:t>Questions </a:t>
            </a:r>
            <a:r>
              <a:rPr lang="en-US" dirty="0"/>
              <a:t>out!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1412502"/>
          </a:xfrm>
        </p:spPr>
        <p:txBody>
          <a:bodyPr/>
          <a:lstStyle/>
          <a:p>
            <a:r>
              <a:rPr lang="en-US" dirty="0" smtClean="0"/>
              <a:t>@</a:t>
            </a:r>
            <a:r>
              <a:rPr lang="en-US" dirty="0" err="1" smtClean="0"/>
              <a:t>bartoszlenar</a:t>
            </a:r>
            <a:r>
              <a:rPr lang="en-US" dirty="0" smtClean="0"/>
              <a:t>			</a:t>
            </a:r>
            <a:r>
              <a:rPr lang="en-US" sz="1800" dirty="0" smtClean="0"/>
              <a:t>(twitter)</a:t>
            </a:r>
            <a:endParaRPr lang="en-US" dirty="0" smtClean="0"/>
          </a:p>
          <a:p>
            <a:r>
              <a:rPr lang="en-US" dirty="0" smtClean="0"/>
              <a:t>bartoszlenar@gmail.com 	</a:t>
            </a:r>
            <a:r>
              <a:rPr lang="en-US" sz="1800" dirty="0" smtClean="0"/>
              <a:t>(mail, hangouts, g+)</a:t>
            </a:r>
            <a:endParaRPr lang="en-US" dirty="0" smtClean="0"/>
          </a:p>
          <a:p>
            <a:r>
              <a:rPr lang="en-US" dirty="0" smtClean="0"/>
              <a:t>bartoszlenar@outlook.com 	</a:t>
            </a:r>
            <a:r>
              <a:rPr lang="en-US" sz="1800" dirty="0" smtClean="0"/>
              <a:t>(mail, </a:t>
            </a:r>
            <a:r>
              <a:rPr lang="en-US" sz="1800" dirty="0" err="1" smtClean="0"/>
              <a:t>skype</a:t>
            </a:r>
            <a:r>
              <a:rPr lang="en-US" sz="1800" dirty="0" smtClean="0"/>
              <a:t>)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55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37087" y="864108"/>
            <a:ext cx="4827114" cy="50933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WEB VIEW</a:t>
            </a:r>
            <a:br>
              <a:rPr lang="en-US" dirty="0" smtClean="0"/>
            </a:br>
            <a:r>
              <a:rPr lang="en-US" dirty="0" smtClean="0"/>
              <a:t>standard approach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4129032" y="845950"/>
            <a:ext cx="4999700" cy="2242215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 dirty="0" smtClean="0">
              <a:solidFill>
                <a:srgbClr val="808080"/>
              </a:solidFill>
              <a:highlight>
                <a:srgbClr val="1E1E1E"/>
              </a:highlight>
              <a:latin typeface="Consolas" panose="020B0609020204030204" pitchFamily="49" charset="0"/>
            </a:endParaRPr>
          </a:p>
          <a:p>
            <a:endParaRPr lang="en-US" sz="1600" dirty="0">
              <a:solidFill>
                <a:srgbClr val="808080"/>
              </a:solidFill>
              <a:highlight>
                <a:srgbClr val="1E1E1E"/>
              </a:highlight>
              <a:latin typeface="Consolas" panose="020B0609020204030204" pitchFamily="49" charset="0"/>
            </a:endParaRPr>
          </a:p>
          <a:p>
            <a:endParaRPr lang="en-US" sz="2000" dirty="0" smtClean="0">
              <a:solidFill>
                <a:srgbClr val="808080"/>
              </a:solidFill>
              <a:highlight>
                <a:srgbClr val="1E1E1E"/>
              </a:highlight>
              <a:latin typeface="Consolas" panose="020B0609020204030204" pitchFamily="49" charset="0"/>
            </a:endParaRPr>
          </a:p>
          <a:p>
            <a:r>
              <a:rPr lang="en-US" sz="2000" dirty="0" smtClean="0">
                <a:solidFill>
                  <a:srgbClr val="808080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&lt;</a:t>
            </a:r>
            <a:r>
              <a:rPr lang="en-US" sz="2000" dirty="0" smtClean="0">
                <a:solidFill>
                  <a:srgbClr val="569CD6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div</a:t>
            </a:r>
            <a:r>
              <a:rPr lang="en-US" sz="2000" dirty="0" smtClean="0">
                <a:solidFill>
                  <a:srgbClr val="808080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&gt; ... &lt;/</a:t>
            </a:r>
            <a:r>
              <a:rPr lang="en-US" sz="2000" dirty="0" smtClean="0">
                <a:solidFill>
                  <a:srgbClr val="569CD6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div</a:t>
            </a:r>
            <a:r>
              <a:rPr lang="en-US" sz="2000" dirty="0" smtClean="0">
                <a:solidFill>
                  <a:srgbClr val="808080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&gt;</a:t>
            </a:r>
          </a:p>
          <a:p>
            <a:endParaRPr lang="en-US" sz="2000" dirty="0">
              <a:solidFill>
                <a:srgbClr val="808080"/>
              </a:solidFill>
              <a:highlight>
                <a:srgbClr val="1E1E1E"/>
              </a:highlight>
              <a:latin typeface="Consolas" panose="020B0609020204030204" pitchFamily="49" charset="0"/>
            </a:endParaRPr>
          </a:p>
          <a:p>
            <a:r>
              <a:rPr lang="en-US" sz="2000" dirty="0" smtClean="0">
                <a:solidFill>
                  <a:srgbClr val="808080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&lt;</a:t>
            </a:r>
            <a:r>
              <a:rPr lang="en-US" sz="2000" dirty="0" smtClean="0">
                <a:solidFill>
                  <a:srgbClr val="569CD6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input</a:t>
            </a:r>
            <a:r>
              <a:rPr lang="en-US" sz="2000" dirty="0" smtClean="0">
                <a:solidFill>
                  <a:srgbClr val="808080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&gt; </a:t>
            </a:r>
            <a:r>
              <a:rPr lang="en-US" sz="2000" dirty="0">
                <a:solidFill>
                  <a:srgbClr val="808080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... </a:t>
            </a:r>
            <a:r>
              <a:rPr lang="en-US" sz="2000" dirty="0" smtClean="0">
                <a:solidFill>
                  <a:srgbClr val="808080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&lt;/</a:t>
            </a:r>
            <a:r>
              <a:rPr lang="en-US" sz="2000" dirty="0" smtClean="0">
                <a:solidFill>
                  <a:srgbClr val="569CD6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input </a:t>
            </a:r>
            <a:r>
              <a:rPr lang="en-US" sz="2000" dirty="0" smtClean="0">
                <a:solidFill>
                  <a:srgbClr val="808080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&gt;</a:t>
            </a:r>
          </a:p>
          <a:p>
            <a:endParaRPr lang="en-US" sz="2000" dirty="0">
              <a:solidFill>
                <a:srgbClr val="DCDCDC"/>
              </a:solidFill>
              <a:highlight>
                <a:srgbClr val="1E1E1E"/>
              </a:highlight>
              <a:latin typeface="Consolas" panose="020B0609020204030204" pitchFamily="49" charset="0"/>
            </a:endParaRPr>
          </a:p>
          <a:p>
            <a:r>
              <a:rPr lang="en-US" sz="2000" dirty="0" smtClean="0">
                <a:solidFill>
                  <a:srgbClr val="808080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&lt;</a:t>
            </a:r>
            <a:r>
              <a:rPr lang="en-US" sz="2000" dirty="0" smtClean="0">
                <a:solidFill>
                  <a:srgbClr val="569CD6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p</a:t>
            </a:r>
            <a:r>
              <a:rPr lang="en-US" sz="2000" dirty="0" smtClean="0">
                <a:solidFill>
                  <a:srgbClr val="808080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&gt; </a:t>
            </a:r>
            <a:r>
              <a:rPr lang="en-US" sz="2000" dirty="0">
                <a:solidFill>
                  <a:srgbClr val="808080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... </a:t>
            </a:r>
            <a:r>
              <a:rPr lang="en-US" sz="2000" dirty="0" smtClean="0">
                <a:solidFill>
                  <a:srgbClr val="808080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&lt;/</a:t>
            </a:r>
            <a:r>
              <a:rPr lang="en-US" sz="2000" dirty="0" smtClean="0">
                <a:solidFill>
                  <a:srgbClr val="569CD6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p</a:t>
            </a:r>
            <a:r>
              <a:rPr lang="en-US" sz="2000" dirty="0" smtClean="0">
                <a:solidFill>
                  <a:srgbClr val="808080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&gt;</a:t>
            </a:r>
          </a:p>
          <a:p>
            <a:endParaRPr lang="en-US" sz="1600" dirty="0">
              <a:solidFill>
                <a:srgbClr val="808080"/>
              </a:solidFill>
              <a:highlight>
                <a:srgbClr val="1E1E1E"/>
              </a:highlight>
              <a:latin typeface="Consolas" panose="020B0609020204030204" pitchFamily="49" charset="0"/>
            </a:endParaRPr>
          </a:p>
          <a:p>
            <a:endParaRPr lang="en-US" sz="1600" dirty="0" smtClean="0">
              <a:solidFill>
                <a:srgbClr val="808080"/>
              </a:solidFill>
              <a:highlight>
                <a:srgbClr val="1E1E1E"/>
              </a:highlight>
              <a:latin typeface="Consolas" panose="020B0609020204030204" pitchFamily="49" charset="0"/>
            </a:endParaRPr>
          </a:p>
          <a:p>
            <a:endParaRPr lang="en-US" sz="1600" dirty="0">
              <a:solidFill>
                <a:srgbClr val="DCDCDC"/>
              </a:solidFill>
              <a:highlight>
                <a:srgbClr val="1E1E1E"/>
              </a:highlight>
              <a:latin typeface="Consolas" panose="020B0609020204030204" pitchFamily="49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129032" y="3954942"/>
            <a:ext cx="4999700" cy="2345955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$</a:t>
            </a:r>
            <a:r>
              <a:rPr lang="en-US" sz="2000" dirty="0" smtClean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(document).ready(</a:t>
            </a:r>
            <a:r>
              <a:rPr lang="en-US" sz="2000" dirty="0" smtClean="0">
                <a:solidFill>
                  <a:srgbClr val="569CD6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function</a:t>
            </a:r>
            <a:r>
              <a:rPr lang="en-US" sz="2000" dirty="0" smtClean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()</a:t>
            </a:r>
            <a:r>
              <a:rPr lang="en-US" sz="20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 smtClean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{</a:t>
            </a:r>
          </a:p>
          <a:p>
            <a:r>
              <a:rPr lang="en-US" sz="2000" dirty="0" smtClean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	$</a:t>
            </a:r>
            <a:r>
              <a:rPr lang="en-US" sz="2000" dirty="0" smtClean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(</a:t>
            </a:r>
            <a:r>
              <a:rPr lang="en-US" sz="2000" dirty="0" smtClean="0">
                <a:solidFill>
                  <a:srgbClr val="D69D85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'div'</a:t>
            </a:r>
            <a:r>
              <a:rPr lang="en-US" sz="2000" dirty="0" smtClean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).</a:t>
            </a:r>
            <a:r>
              <a:rPr lang="en-US" sz="2000" dirty="0" smtClean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on</a:t>
            </a:r>
            <a:r>
              <a:rPr lang="en-US" sz="2000" dirty="0" smtClean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( ... );</a:t>
            </a:r>
          </a:p>
          <a:p>
            <a:r>
              <a:rPr lang="en-US" sz="20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	</a:t>
            </a:r>
            <a:r>
              <a:rPr lang="en-US" sz="2000" dirty="0" smtClean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$</a:t>
            </a:r>
            <a:r>
              <a:rPr lang="en-US" sz="2000" dirty="0" smtClean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(</a:t>
            </a:r>
            <a:r>
              <a:rPr lang="en-US" sz="2000" dirty="0" smtClean="0">
                <a:solidFill>
                  <a:srgbClr val="D69D85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'input'</a:t>
            </a:r>
            <a:r>
              <a:rPr lang="en-US" sz="2000" dirty="0" smtClean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).</a:t>
            </a:r>
            <a:r>
              <a:rPr lang="en-US" sz="20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on</a:t>
            </a:r>
            <a:r>
              <a:rPr lang="en-US" sz="20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( ... );</a:t>
            </a:r>
            <a:endParaRPr lang="en-US" sz="2000" dirty="0">
              <a:solidFill>
                <a:srgbClr val="DCDCDC"/>
              </a:solidFill>
              <a:highlight>
                <a:srgbClr val="1E1E1E"/>
              </a:highlight>
              <a:latin typeface="Consolas" panose="020B0609020204030204" pitchFamily="49" charset="0"/>
            </a:endParaRPr>
          </a:p>
          <a:p>
            <a:r>
              <a:rPr lang="en-US" sz="20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	</a:t>
            </a:r>
            <a:r>
              <a:rPr lang="en-US" sz="2000" dirty="0" smtClean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$</a:t>
            </a:r>
            <a:r>
              <a:rPr lang="en-US" sz="2000" dirty="0" smtClean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(</a:t>
            </a:r>
            <a:r>
              <a:rPr lang="en-US" sz="2000" dirty="0" smtClean="0">
                <a:solidFill>
                  <a:srgbClr val="D69D85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'p'</a:t>
            </a:r>
            <a:r>
              <a:rPr lang="en-US" sz="2000" dirty="0" smtClean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).</a:t>
            </a:r>
            <a:r>
              <a:rPr lang="en-US" sz="20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on</a:t>
            </a:r>
            <a:r>
              <a:rPr lang="en-US" sz="20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( ... </a:t>
            </a:r>
            <a:r>
              <a:rPr lang="en-US" sz="2000" dirty="0" smtClean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);</a:t>
            </a:r>
            <a:endParaRPr lang="en-US" sz="2000" dirty="0">
              <a:solidFill>
                <a:srgbClr val="DCDCDC"/>
              </a:solidFill>
              <a:highlight>
                <a:srgbClr val="1E1E1E"/>
              </a:highlight>
              <a:latin typeface="Consolas" panose="020B0609020204030204" pitchFamily="49" charset="0"/>
            </a:endParaRPr>
          </a:p>
          <a:p>
            <a:r>
              <a:rPr lang="en-US" sz="2000" dirty="0" smtClean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});</a:t>
            </a:r>
            <a:endParaRPr lang="en-US" sz="2000" dirty="0"/>
          </a:p>
        </p:txBody>
      </p:sp>
      <p:sp>
        <p:nvSpPr>
          <p:cNvPr id="18" name="Up Arrow 17"/>
          <p:cNvSpPr/>
          <p:nvPr/>
        </p:nvSpPr>
        <p:spPr>
          <a:xfrm>
            <a:off x="6406940" y="1880094"/>
            <a:ext cx="443883" cy="3221750"/>
          </a:xfrm>
          <a:prstGeom prst="up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120787" y="3198388"/>
            <a:ext cx="17876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locate nodes </a:t>
            </a:r>
          </a:p>
          <a:p>
            <a:pPr marL="342900" indent="-342900">
              <a:buAutoNum type="arabicPeriod"/>
            </a:pPr>
            <a:r>
              <a:rPr lang="en-US" dirty="0" smtClean="0"/>
              <a:t>react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40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FORMS standard approach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3681655" y="791850"/>
            <a:ext cx="7819045" cy="3972655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808080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569CD6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div</a:t>
            </a:r>
            <a:r>
              <a:rPr lang="en-US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9CDCFE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id</a:t>
            </a:r>
            <a:r>
              <a:rPr lang="en-US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=</a:t>
            </a:r>
            <a:r>
              <a:rPr lang="en-US" dirty="0">
                <a:solidFill>
                  <a:srgbClr val="C8C8C8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"</a:t>
            </a:r>
            <a:r>
              <a:rPr lang="en-US" dirty="0" err="1">
                <a:solidFill>
                  <a:srgbClr val="C8C8C8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superForm</a:t>
            </a:r>
            <a:r>
              <a:rPr lang="en-US" dirty="0">
                <a:solidFill>
                  <a:srgbClr val="C8C8C8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808080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&gt;</a:t>
            </a:r>
            <a:endParaRPr lang="en-US" dirty="0">
              <a:solidFill>
                <a:srgbClr val="DCDCDC"/>
              </a:solidFill>
              <a:highlight>
                <a:srgbClr val="1E1E1E"/>
              </a:highlight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808080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569CD6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div</a:t>
            </a:r>
            <a:r>
              <a:rPr lang="en-US" dirty="0">
                <a:solidFill>
                  <a:srgbClr val="808080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&gt;</a:t>
            </a:r>
            <a:endParaRPr lang="en-US" dirty="0">
              <a:solidFill>
                <a:srgbClr val="DCDCDC"/>
              </a:solidFill>
              <a:highlight>
                <a:srgbClr val="1E1E1E"/>
              </a:highlight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       </a:t>
            </a:r>
            <a:r>
              <a:rPr lang="en-US" dirty="0">
                <a:solidFill>
                  <a:srgbClr val="808080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569CD6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span</a:t>
            </a:r>
            <a:r>
              <a:rPr lang="en-US" dirty="0">
                <a:solidFill>
                  <a:srgbClr val="808080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&gt;</a:t>
            </a:r>
            <a:r>
              <a:rPr lang="en-US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Name:</a:t>
            </a:r>
            <a:r>
              <a:rPr lang="en-US" dirty="0">
                <a:solidFill>
                  <a:srgbClr val="808080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&lt;/</a:t>
            </a:r>
            <a:r>
              <a:rPr lang="en-US" dirty="0">
                <a:solidFill>
                  <a:srgbClr val="569CD6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span</a:t>
            </a:r>
            <a:r>
              <a:rPr lang="en-US" dirty="0">
                <a:solidFill>
                  <a:srgbClr val="808080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&gt;</a:t>
            </a:r>
            <a:endParaRPr lang="en-US" dirty="0">
              <a:solidFill>
                <a:srgbClr val="DCDCDC"/>
              </a:solidFill>
              <a:highlight>
                <a:srgbClr val="1E1E1E"/>
              </a:highlight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       </a:t>
            </a:r>
            <a:r>
              <a:rPr lang="en-US" dirty="0">
                <a:solidFill>
                  <a:srgbClr val="808080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569CD6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input</a:t>
            </a:r>
            <a:r>
              <a:rPr lang="en-US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9CDCFE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type</a:t>
            </a:r>
            <a:r>
              <a:rPr lang="en-US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=</a:t>
            </a:r>
            <a:r>
              <a:rPr lang="en-US" dirty="0">
                <a:solidFill>
                  <a:srgbClr val="C8C8C8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"text"</a:t>
            </a:r>
            <a:r>
              <a:rPr lang="en-US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808080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/&gt;</a:t>
            </a:r>
            <a:endParaRPr lang="en-US" dirty="0">
              <a:solidFill>
                <a:srgbClr val="DCDCDC"/>
              </a:solidFill>
              <a:highlight>
                <a:srgbClr val="1E1E1E"/>
              </a:highlight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808080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&lt;/</a:t>
            </a:r>
            <a:r>
              <a:rPr lang="en-US" dirty="0">
                <a:solidFill>
                  <a:srgbClr val="569CD6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div</a:t>
            </a:r>
            <a:r>
              <a:rPr lang="en-US" dirty="0">
                <a:solidFill>
                  <a:srgbClr val="808080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&gt;</a:t>
            </a:r>
            <a:endParaRPr lang="en-US" dirty="0">
              <a:solidFill>
                <a:srgbClr val="DCDCDC"/>
              </a:solidFill>
              <a:highlight>
                <a:srgbClr val="1E1E1E"/>
              </a:highlight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808080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569CD6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div</a:t>
            </a:r>
            <a:r>
              <a:rPr lang="en-US" dirty="0">
                <a:solidFill>
                  <a:srgbClr val="808080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&gt;</a:t>
            </a:r>
            <a:endParaRPr lang="en-US" dirty="0">
              <a:solidFill>
                <a:srgbClr val="DCDCDC"/>
              </a:solidFill>
              <a:highlight>
                <a:srgbClr val="1E1E1E"/>
              </a:highlight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       </a:t>
            </a:r>
            <a:r>
              <a:rPr lang="en-US" dirty="0">
                <a:solidFill>
                  <a:srgbClr val="808080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569CD6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span</a:t>
            </a:r>
            <a:r>
              <a:rPr lang="en-US" dirty="0">
                <a:solidFill>
                  <a:srgbClr val="808080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&gt;</a:t>
            </a:r>
            <a:r>
              <a:rPr lang="en-US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Remember me:</a:t>
            </a:r>
            <a:r>
              <a:rPr lang="en-US" dirty="0">
                <a:solidFill>
                  <a:srgbClr val="808080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&lt;/</a:t>
            </a:r>
            <a:r>
              <a:rPr lang="en-US" dirty="0">
                <a:solidFill>
                  <a:srgbClr val="569CD6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span</a:t>
            </a:r>
            <a:r>
              <a:rPr lang="en-US" dirty="0">
                <a:solidFill>
                  <a:srgbClr val="808080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&gt;</a:t>
            </a:r>
            <a:endParaRPr lang="en-US" dirty="0">
              <a:solidFill>
                <a:srgbClr val="DCDCDC"/>
              </a:solidFill>
              <a:highlight>
                <a:srgbClr val="1E1E1E"/>
              </a:highlight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       </a:t>
            </a:r>
            <a:r>
              <a:rPr lang="en-US" dirty="0">
                <a:solidFill>
                  <a:srgbClr val="808080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569CD6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input</a:t>
            </a:r>
            <a:r>
              <a:rPr lang="en-US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9CDCFE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type</a:t>
            </a:r>
            <a:r>
              <a:rPr lang="en-US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=</a:t>
            </a:r>
            <a:r>
              <a:rPr lang="en-US" dirty="0">
                <a:solidFill>
                  <a:srgbClr val="C8C8C8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"checkbox"</a:t>
            </a:r>
            <a:r>
              <a:rPr lang="en-US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808080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/&gt;</a:t>
            </a:r>
            <a:endParaRPr lang="en-US" dirty="0">
              <a:solidFill>
                <a:srgbClr val="DCDCDC"/>
              </a:solidFill>
              <a:highlight>
                <a:srgbClr val="1E1E1E"/>
              </a:highlight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808080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&lt;/</a:t>
            </a:r>
            <a:r>
              <a:rPr lang="en-US" dirty="0">
                <a:solidFill>
                  <a:srgbClr val="569CD6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div</a:t>
            </a:r>
            <a:r>
              <a:rPr lang="en-US" dirty="0">
                <a:solidFill>
                  <a:srgbClr val="808080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&gt;</a:t>
            </a:r>
            <a:endParaRPr lang="en-US" dirty="0">
              <a:solidFill>
                <a:srgbClr val="DCDCDC"/>
              </a:solidFill>
              <a:highlight>
                <a:srgbClr val="1E1E1E"/>
              </a:highlight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808080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569CD6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div</a:t>
            </a:r>
            <a:r>
              <a:rPr lang="en-US" dirty="0">
                <a:solidFill>
                  <a:srgbClr val="808080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&gt;</a:t>
            </a:r>
            <a:endParaRPr lang="en-US" dirty="0">
              <a:solidFill>
                <a:srgbClr val="DCDCDC"/>
              </a:solidFill>
              <a:highlight>
                <a:srgbClr val="1E1E1E"/>
              </a:highlight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       </a:t>
            </a:r>
            <a:r>
              <a:rPr lang="en-US" dirty="0">
                <a:solidFill>
                  <a:srgbClr val="808080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569CD6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a</a:t>
            </a:r>
            <a:r>
              <a:rPr lang="en-US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9CDCFE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href</a:t>
            </a:r>
            <a:r>
              <a:rPr lang="en-US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=</a:t>
            </a:r>
            <a:r>
              <a:rPr lang="en-US" dirty="0">
                <a:solidFill>
                  <a:srgbClr val="C8C8C8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"#"</a:t>
            </a:r>
            <a:r>
              <a:rPr lang="en-US" dirty="0">
                <a:solidFill>
                  <a:srgbClr val="808080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&gt;</a:t>
            </a:r>
            <a:r>
              <a:rPr lang="en-US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Login!</a:t>
            </a:r>
            <a:r>
              <a:rPr lang="en-US" dirty="0">
                <a:solidFill>
                  <a:srgbClr val="808080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&lt;/</a:t>
            </a:r>
            <a:r>
              <a:rPr lang="en-US" dirty="0">
                <a:solidFill>
                  <a:srgbClr val="569CD6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a</a:t>
            </a:r>
            <a:r>
              <a:rPr lang="en-US" dirty="0">
                <a:solidFill>
                  <a:srgbClr val="808080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&gt;</a:t>
            </a:r>
            <a:endParaRPr lang="en-US" dirty="0">
              <a:solidFill>
                <a:srgbClr val="DCDCDC"/>
              </a:solidFill>
              <a:highlight>
                <a:srgbClr val="1E1E1E"/>
              </a:highlight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808080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&lt;/</a:t>
            </a:r>
            <a:r>
              <a:rPr lang="en-US" dirty="0">
                <a:solidFill>
                  <a:srgbClr val="569CD6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div</a:t>
            </a:r>
            <a:r>
              <a:rPr lang="en-US" dirty="0">
                <a:solidFill>
                  <a:srgbClr val="808080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&gt;</a:t>
            </a:r>
            <a:endParaRPr lang="en-US" dirty="0">
              <a:solidFill>
                <a:srgbClr val="DCDCDC"/>
              </a:solidFill>
              <a:highlight>
                <a:srgbClr val="1E1E1E"/>
              </a:highlight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808080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&lt;/</a:t>
            </a:r>
            <a:r>
              <a:rPr lang="en-US" dirty="0">
                <a:solidFill>
                  <a:srgbClr val="569CD6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div</a:t>
            </a:r>
            <a:r>
              <a:rPr lang="en-US" dirty="0">
                <a:solidFill>
                  <a:srgbClr val="808080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&gt;</a:t>
            </a:r>
            <a:endParaRPr lang="en-US" dirty="0">
              <a:solidFill>
                <a:srgbClr val="DCDCDC"/>
              </a:solidFill>
              <a:highlight>
                <a:srgbClr val="1E1E1E"/>
              </a:highlight>
              <a:latin typeface="Consolas" panose="020B0609020204030204" pitchFamily="49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8589" y="5117234"/>
            <a:ext cx="2181225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174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FORMS</a:t>
            </a:r>
            <a:br>
              <a:rPr lang="en-US" dirty="0" smtClean="0"/>
            </a:br>
            <a:r>
              <a:rPr lang="en-US" dirty="0" smtClean="0"/>
              <a:t>standard approach</a:t>
            </a:r>
            <a:endParaRPr lang="en-US" dirty="0"/>
          </a:p>
        </p:txBody>
      </p:sp>
      <p:sp>
        <p:nvSpPr>
          <p:cNvPr id="4" name="Vertical Scroll 3"/>
          <p:cNvSpPr/>
          <p:nvPr/>
        </p:nvSpPr>
        <p:spPr>
          <a:xfrm>
            <a:off x="8613462" y="1171344"/>
            <a:ext cx="1866508" cy="1121791"/>
          </a:xfrm>
          <a:prstGeom prst="vertic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#</a:t>
            </a:r>
            <a:r>
              <a:rPr lang="en-US" dirty="0" err="1" smtClean="0"/>
              <a:t>superForm</a:t>
            </a:r>
            <a:endParaRPr lang="en-US" dirty="0" smtClean="0"/>
          </a:p>
        </p:txBody>
      </p:sp>
      <p:sp>
        <p:nvSpPr>
          <p:cNvPr id="6" name="Rounded Rectangle 5"/>
          <p:cNvSpPr/>
          <p:nvPr/>
        </p:nvSpPr>
        <p:spPr>
          <a:xfrm>
            <a:off x="3771916" y="2994134"/>
            <a:ext cx="7850241" cy="839576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sv-SE" sz="24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$</a:t>
            </a:r>
            <a:r>
              <a:rPr lang="sv-SE" sz="24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(</a:t>
            </a:r>
            <a:r>
              <a:rPr lang="sv-SE" sz="2400" dirty="0">
                <a:solidFill>
                  <a:srgbClr val="D69D85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'#superForm [type="text"]'</a:t>
            </a:r>
            <a:r>
              <a:rPr lang="sv-SE" sz="24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).</a:t>
            </a:r>
            <a:r>
              <a:rPr lang="sv-SE" sz="24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val</a:t>
            </a:r>
            <a:r>
              <a:rPr lang="sv-SE" sz="24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(</a:t>
            </a:r>
            <a:r>
              <a:rPr lang="sv-SE" sz="2400" dirty="0">
                <a:solidFill>
                  <a:srgbClr val="D69D85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'Bartosz'</a:t>
            </a:r>
            <a:r>
              <a:rPr lang="sv-SE" sz="24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);</a:t>
            </a:r>
            <a:endParaRPr lang="en-US" sz="2400" dirty="0">
              <a:solidFill>
                <a:srgbClr val="DCDCDC"/>
              </a:solidFill>
              <a:highlight>
                <a:srgbClr val="1E1E1E"/>
              </a:highlight>
              <a:latin typeface="Consolas" panose="020B0609020204030204" pitchFamily="49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5386832" y="1495823"/>
            <a:ext cx="3408375" cy="3028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Explosion 1 6"/>
          <p:cNvSpPr/>
          <p:nvPr/>
        </p:nvSpPr>
        <p:spPr>
          <a:xfrm>
            <a:off x="4156000" y="1123837"/>
            <a:ext cx="1489435" cy="980388"/>
          </a:xfrm>
          <a:prstGeom prst="irregularSeal1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Case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874938" y="1808153"/>
            <a:ext cx="2509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need to modify the form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3662" y="4419059"/>
            <a:ext cx="2209800" cy="86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128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KNOCK OUT</a:t>
            </a:r>
            <a:br>
              <a:rPr lang="en-US" dirty="0" smtClean="0"/>
            </a:br>
            <a:r>
              <a:rPr lang="en-US" dirty="0" smtClean="0"/>
              <a:t>what to?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c#-driven html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static html and c#-driven </a:t>
            </a:r>
            <a:r>
              <a:rPr lang="en-US" dirty="0" err="1" smtClean="0"/>
              <a:t>jquery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</p:txBody>
      </p:sp>
      <p:sp>
        <p:nvSpPr>
          <p:cNvPr id="6" name="Rounded Rectangle 5"/>
          <p:cNvSpPr/>
          <p:nvPr/>
        </p:nvSpPr>
        <p:spPr>
          <a:xfrm>
            <a:off x="4765738" y="1326776"/>
            <a:ext cx="6715062" cy="1382557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dirty="0" smtClean="0">
              <a:solidFill>
                <a:srgbClr val="000000"/>
              </a:solidFill>
              <a:highlight>
                <a:srgbClr val="FFFFB3"/>
              </a:highlight>
              <a:latin typeface="Consolas" panose="020B0609020204030204" pitchFamily="49" charset="0"/>
            </a:endParaRPr>
          </a:p>
          <a:p>
            <a:endParaRPr lang="en-US" sz="1200" dirty="0">
              <a:solidFill>
                <a:srgbClr val="000000"/>
              </a:solidFill>
              <a:highlight>
                <a:srgbClr val="FFFFB3"/>
              </a:highlight>
              <a:latin typeface="Consolas" panose="020B0609020204030204" pitchFamily="49" charset="0"/>
            </a:endParaRPr>
          </a:p>
          <a:p>
            <a:r>
              <a:rPr lang="en-US" sz="1600" dirty="0" smtClean="0">
                <a:solidFill>
                  <a:srgbClr val="000000"/>
                </a:solidFill>
                <a:highlight>
                  <a:srgbClr val="FFFFB3"/>
                </a:highlight>
                <a:latin typeface="Consolas" panose="020B0609020204030204" pitchFamily="49" charset="0"/>
              </a:rPr>
              <a:t>@</a:t>
            </a:r>
            <a:r>
              <a:rPr lang="en-US" sz="1600" dirty="0">
                <a:solidFill>
                  <a:srgbClr val="569CD6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if</a:t>
            </a:r>
            <a:r>
              <a:rPr lang="en-US" sz="16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(</a:t>
            </a:r>
            <a:r>
              <a:rPr lang="en-US" sz="1600" dirty="0" err="1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Model</a:t>
            </a:r>
            <a:r>
              <a:rPr lang="en-US" sz="1600" dirty="0" err="1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IsCool</a:t>
            </a:r>
            <a:r>
              <a:rPr lang="en-US" sz="16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)</a:t>
            </a:r>
          </a:p>
          <a:p>
            <a:r>
              <a:rPr lang="en-US" sz="16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{</a:t>
            </a:r>
          </a:p>
          <a:p>
            <a:r>
              <a:rPr lang="en-US" sz="16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   </a:t>
            </a:r>
            <a:r>
              <a:rPr lang="en-US" sz="1600" dirty="0">
                <a:solidFill>
                  <a:srgbClr val="000000"/>
                </a:solidFill>
                <a:highlight>
                  <a:srgbClr val="FFFFB3"/>
                </a:highlight>
                <a:latin typeface="Consolas" panose="020B0609020204030204" pitchFamily="49" charset="0"/>
              </a:rPr>
              <a:t>@:</a:t>
            </a:r>
            <a:r>
              <a:rPr lang="en-US" sz="16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808080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&lt;</a:t>
            </a:r>
            <a:r>
              <a:rPr lang="en-US" sz="1600" dirty="0">
                <a:solidFill>
                  <a:srgbClr val="569CD6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span</a:t>
            </a:r>
            <a:r>
              <a:rPr lang="en-US" sz="16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9CDCFE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class</a:t>
            </a:r>
            <a:r>
              <a:rPr lang="en-US" sz="16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=</a:t>
            </a:r>
            <a:r>
              <a:rPr lang="en-US" sz="1600" dirty="0">
                <a:solidFill>
                  <a:srgbClr val="C8C8C8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"cool"</a:t>
            </a:r>
            <a:r>
              <a:rPr lang="en-US" sz="1600" dirty="0">
                <a:solidFill>
                  <a:srgbClr val="808080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&gt;</a:t>
            </a:r>
            <a:r>
              <a:rPr lang="en-US" sz="16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this is cool</a:t>
            </a:r>
            <a:r>
              <a:rPr lang="en-US" sz="1600" dirty="0">
                <a:solidFill>
                  <a:srgbClr val="808080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&lt;/</a:t>
            </a:r>
            <a:r>
              <a:rPr lang="en-US" sz="1600" dirty="0">
                <a:solidFill>
                  <a:srgbClr val="569CD6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span</a:t>
            </a:r>
            <a:r>
              <a:rPr lang="en-US" sz="1600" dirty="0">
                <a:solidFill>
                  <a:srgbClr val="808080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&gt;</a:t>
            </a:r>
            <a:endParaRPr lang="en-US" sz="1600" dirty="0">
              <a:solidFill>
                <a:srgbClr val="DCDCDC"/>
              </a:solidFill>
              <a:highlight>
                <a:srgbClr val="1E1E1E"/>
              </a:highlight>
              <a:latin typeface="Consolas" panose="020B0609020204030204" pitchFamily="49" charset="0"/>
            </a:endParaRPr>
          </a:p>
          <a:p>
            <a:r>
              <a:rPr lang="en-US" sz="16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}</a:t>
            </a:r>
          </a:p>
          <a:p>
            <a:pPr algn="ctr"/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4765738" y="3905955"/>
            <a:ext cx="6715062" cy="2169019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dirty="0" smtClean="0">
              <a:solidFill>
                <a:srgbClr val="000000"/>
              </a:solidFill>
              <a:highlight>
                <a:srgbClr val="FFFFB3"/>
              </a:highlight>
              <a:latin typeface="Consolas" panose="020B0609020204030204" pitchFamily="49" charset="0"/>
            </a:endParaRPr>
          </a:p>
          <a:p>
            <a:endParaRPr lang="en-US" sz="1200" dirty="0" smtClean="0">
              <a:solidFill>
                <a:srgbClr val="DCDCDC"/>
              </a:solidFill>
              <a:highlight>
                <a:srgbClr val="1E1E1E"/>
              </a:highlight>
              <a:latin typeface="Consolas" panose="020B0609020204030204" pitchFamily="49" charset="0"/>
            </a:endParaRPr>
          </a:p>
          <a:p>
            <a:r>
              <a:rPr lang="en-US" sz="1600" dirty="0" smtClean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$</a:t>
            </a:r>
            <a:r>
              <a:rPr lang="en-US" sz="1600" dirty="0" smtClean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569CD6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function</a:t>
            </a:r>
            <a:r>
              <a:rPr lang="en-US" sz="16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()</a:t>
            </a:r>
            <a:r>
              <a:rPr lang="en-US" sz="16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{</a:t>
            </a:r>
            <a:endParaRPr lang="en-US" sz="1600" dirty="0">
              <a:solidFill>
                <a:srgbClr val="DCDCDC"/>
              </a:solidFill>
              <a:highlight>
                <a:srgbClr val="1E1E1E"/>
              </a:highlight>
              <a:latin typeface="Consolas" panose="020B0609020204030204" pitchFamily="49" charset="0"/>
            </a:endParaRPr>
          </a:p>
          <a:p>
            <a:r>
              <a:rPr lang="en-US" sz="16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       </a:t>
            </a:r>
            <a:r>
              <a:rPr lang="en-US" sz="1600" dirty="0">
                <a:solidFill>
                  <a:srgbClr val="000000"/>
                </a:solidFill>
                <a:highlight>
                  <a:srgbClr val="FFFFB3"/>
                </a:highlight>
                <a:latin typeface="Consolas" panose="020B0609020204030204" pitchFamily="49" charset="0"/>
              </a:rPr>
              <a:t>@</a:t>
            </a:r>
            <a:r>
              <a:rPr lang="en-US" sz="1600" dirty="0">
                <a:solidFill>
                  <a:srgbClr val="569CD6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if</a:t>
            </a:r>
            <a:r>
              <a:rPr lang="en-US" sz="16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(</a:t>
            </a:r>
            <a:r>
              <a:rPr lang="en-US" sz="1600" dirty="0" err="1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Model</a:t>
            </a:r>
            <a:r>
              <a:rPr lang="en-US" sz="1600" dirty="0" err="1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IsCool</a:t>
            </a:r>
            <a:r>
              <a:rPr lang="en-US" sz="16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) {</a:t>
            </a:r>
          </a:p>
          <a:p>
            <a:r>
              <a:rPr lang="en-US" sz="16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           </a:t>
            </a:r>
            <a:r>
              <a:rPr lang="en-US" sz="1600" dirty="0">
                <a:solidFill>
                  <a:srgbClr val="000000"/>
                </a:solidFill>
                <a:highlight>
                  <a:srgbClr val="FFFFB3"/>
                </a:highlight>
                <a:latin typeface="Consolas" panose="020B0609020204030204" pitchFamily="49" charset="0"/>
              </a:rPr>
              <a:t>@:</a:t>
            </a:r>
            <a:r>
              <a:rPr lang="en-US" sz="16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$</a:t>
            </a:r>
            <a:r>
              <a:rPr lang="en-US" sz="16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D69D85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'.cool'</a:t>
            </a:r>
            <a:r>
              <a:rPr lang="en-US" sz="16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).</a:t>
            </a:r>
            <a:r>
              <a:rPr lang="en-US" sz="16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show</a:t>
            </a:r>
            <a:r>
              <a:rPr lang="en-US" sz="16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();</a:t>
            </a:r>
            <a:endParaRPr lang="en-US" sz="1600" dirty="0">
              <a:solidFill>
                <a:srgbClr val="DCDCDC"/>
              </a:solidFill>
              <a:highlight>
                <a:srgbClr val="1E1E1E"/>
              </a:highlight>
              <a:latin typeface="Consolas" panose="020B0609020204030204" pitchFamily="49" charset="0"/>
            </a:endParaRPr>
          </a:p>
          <a:p>
            <a:r>
              <a:rPr lang="en-US" sz="16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       } </a:t>
            </a:r>
            <a:r>
              <a:rPr lang="en-US" sz="1600" dirty="0">
                <a:solidFill>
                  <a:srgbClr val="569CD6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else</a:t>
            </a:r>
            <a:r>
              <a:rPr lang="en-US" sz="16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{</a:t>
            </a:r>
          </a:p>
          <a:p>
            <a:r>
              <a:rPr lang="en-US" sz="16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           </a:t>
            </a:r>
            <a:r>
              <a:rPr lang="en-US" sz="1600" dirty="0">
                <a:solidFill>
                  <a:srgbClr val="000000"/>
                </a:solidFill>
                <a:highlight>
                  <a:srgbClr val="FFFFB3"/>
                </a:highlight>
                <a:latin typeface="Consolas" panose="020B0609020204030204" pitchFamily="49" charset="0"/>
              </a:rPr>
              <a:t>@:</a:t>
            </a:r>
            <a:r>
              <a:rPr lang="en-US" sz="16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$</a:t>
            </a:r>
            <a:r>
              <a:rPr lang="en-US" sz="16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D69D85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'.cool'</a:t>
            </a:r>
            <a:r>
              <a:rPr lang="en-US" sz="16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).</a:t>
            </a:r>
            <a:r>
              <a:rPr lang="en-US" sz="16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hide</a:t>
            </a:r>
            <a:r>
              <a:rPr lang="en-US" sz="16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();</a:t>
            </a:r>
            <a:endParaRPr lang="en-US" sz="1600" dirty="0">
              <a:solidFill>
                <a:srgbClr val="DCDCDC"/>
              </a:solidFill>
              <a:highlight>
                <a:srgbClr val="1E1E1E"/>
              </a:highlight>
              <a:latin typeface="Consolas" panose="020B0609020204030204" pitchFamily="49" charset="0"/>
            </a:endParaRPr>
          </a:p>
          <a:p>
            <a:r>
              <a:rPr lang="en-US" sz="16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       }</a:t>
            </a:r>
          </a:p>
          <a:p>
            <a:r>
              <a:rPr lang="en-US" sz="1600" dirty="0">
                <a:solidFill>
                  <a:srgbClr val="DCDCDC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    </a:t>
            </a:r>
            <a:r>
              <a:rPr lang="en-US" sz="1600" dirty="0">
                <a:solidFill>
                  <a:srgbClr val="B4B4B4"/>
                </a:solidFill>
                <a:highlight>
                  <a:srgbClr val="1E1E1E"/>
                </a:highlight>
                <a:latin typeface="Consolas" panose="020B0609020204030204" pitchFamily="49" charset="0"/>
              </a:rPr>
              <a:t>});</a:t>
            </a:r>
            <a:endParaRPr lang="en-US" sz="1600" dirty="0" smtClean="0">
              <a:solidFill>
                <a:srgbClr val="000000"/>
              </a:solidFill>
              <a:highlight>
                <a:srgbClr val="FFFFB3"/>
              </a:highlight>
              <a:latin typeface="Consolas" panose="020B0609020204030204" pitchFamily="49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240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 animBg="1"/>
    </p:bldLst>
  </p:timing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TC103457475[[fn=Frame]]</Template>
  <TotalTime>8427</TotalTime>
  <Words>2181</Words>
  <Application>Microsoft Office PowerPoint</Application>
  <PresentationFormat>Widescreen</PresentationFormat>
  <Paragraphs>785</Paragraphs>
  <Slides>57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3" baseType="lpstr">
      <vt:lpstr>Arial</vt:lpstr>
      <vt:lpstr>Calibri</vt:lpstr>
      <vt:lpstr>Consolas</vt:lpstr>
      <vt:lpstr>Corbel</vt:lpstr>
      <vt:lpstr>Wingdings 2</vt:lpstr>
      <vt:lpstr>Frame</vt:lpstr>
      <vt:lpstr>Knock the jQuery out!</vt:lpstr>
      <vt:lpstr>Knock the jQuery out!</vt:lpstr>
      <vt:lpstr>JQUERY what is all about?</vt:lpstr>
      <vt:lpstr>ASP.NET MVC VIEW</vt:lpstr>
      <vt:lpstr>WEB VIEW standard approach</vt:lpstr>
      <vt:lpstr>WEB VIEW standard approach</vt:lpstr>
      <vt:lpstr>FORMS standard approach</vt:lpstr>
      <vt:lpstr>FORMS standard approach</vt:lpstr>
      <vt:lpstr>KNOCK OUT what to?</vt:lpstr>
      <vt:lpstr>KNOCK OUT what to?</vt:lpstr>
      <vt:lpstr>KNOCK OUT what to?</vt:lpstr>
      <vt:lpstr>JUGGLING with razor and jquery</vt:lpstr>
      <vt:lpstr>MVVM</vt:lpstr>
      <vt:lpstr>MVVM  in web app</vt:lpstr>
      <vt:lpstr>FORMS mvvm approach</vt:lpstr>
      <vt:lpstr>FORMS mvvm approach</vt:lpstr>
      <vt:lpstr>FORMS mvvm approach</vt:lpstr>
      <vt:lpstr>MVVM so far</vt:lpstr>
      <vt:lpstr>BINDING PATTERN</vt:lpstr>
      <vt:lpstr>KNOCKOUT!</vt:lpstr>
      <vt:lpstr>KNOCKOUT!</vt:lpstr>
      <vt:lpstr>KNOCKOUT!</vt:lpstr>
      <vt:lpstr>KNOCKOUT!</vt:lpstr>
      <vt:lpstr>LOGICS view &amp; dom</vt:lpstr>
      <vt:lpstr>LOGICS view &amp; dom</vt:lpstr>
      <vt:lpstr>LOGICS view &amp; dom</vt:lpstr>
      <vt:lpstr>LOGICS view &amp; dom</vt:lpstr>
      <vt:lpstr>BINDINGS forms</vt:lpstr>
      <vt:lpstr>BINDINGS appearance</vt:lpstr>
      <vt:lpstr>BINDINGS flow</vt:lpstr>
      <vt:lpstr>NESTING</vt:lpstr>
      <vt:lpstr>NESTING komodel</vt:lpstr>
      <vt:lpstr>NESTING view</vt:lpstr>
      <vt:lpstr>NESTING parent &amp; root</vt:lpstr>
      <vt:lpstr>NESTING</vt:lpstr>
      <vt:lpstr>ENCAPSULATION delegatish</vt:lpstr>
      <vt:lpstr>ENCAPSULATION eventish</vt:lpstr>
      <vt:lpstr>ENCAPSULATION eventish</vt:lpstr>
      <vt:lpstr>LAYERING basic questions</vt:lpstr>
      <vt:lpstr>LAYERING steps</vt:lpstr>
      <vt:lpstr>LAYERING model viewmodel</vt:lpstr>
      <vt:lpstr>LAYERING transport viewmodel</vt:lpstr>
      <vt:lpstr>LAYERING komodel #1</vt:lpstr>
      <vt:lpstr>LAYERING komodel #2</vt:lpstr>
      <vt:lpstr>LAYERING mapping options</vt:lpstr>
      <vt:lpstr>LAYERING mapping options</vt:lpstr>
      <vt:lpstr>LAYERING view</vt:lpstr>
      <vt:lpstr>LAYERING reusage</vt:lpstr>
      <vt:lpstr>SPA "kocontroller"</vt:lpstr>
      <vt:lpstr>STAGE komodel</vt:lpstr>
      <vt:lpstr>STAGE "kocontroller"</vt:lpstr>
      <vt:lpstr>STAGE view</vt:lpstr>
      <vt:lpstr>STAGE hack</vt:lpstr>
      <vt:lpstr>TRICKS ninja binding</vt:lpstr>
      <vt:lpstr>TRICKS datatables</vt:lpstr>
      <vt:lpstr>ADDITIONAL stuff</vt:lpstr>
      <vt:lpstr>Knock the Questions out!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Knock the jQuery out!</dc:title>
  <dc:creator>Bartosz Lenar</dc:creator>
  <cp:lastModifiedBy>Bartosz Lenar</cp:lastModifiedBy>
  <cp:revision>416</cp:revision>
  <dcterms:created xsi:type="dcterms:W3CDTF">2013-10-07T21:23:28Z</dcterms:created>
  <dcterms:modified xsi:type="dcterms:W3CDTF">2014-02-19T14:05:43Z</dcterms:modified>
</cp:coreProperties>
</file>