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7" r:id="rId3"/>
    <p:sldId id="276" r:id="rId4"/>
    <p:sldId id="285" r:id="rId5"/>
    <p:sldId id="28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90" r:id="rId15"/>
    <p:sldId id="268" r:id="rId16"/>
    <p:sldId id="269" r:id="rId17"/>
    <p:sldId id="270" r:id="rId18"/>
    <p:sldId id="291" r:id="rId19"/>
    <p:sldId id="292" r:id="rId20"/>
    <p:sldId id="279" r:id="rId21"/>
    <p:sldId id="284" r:id="rId22"/>
    <p:sldId id="271" r:id="rId23"/>
    <p:sldId id="272" r:id="rId24"/>
    <p:sldId id="273" r:id="rId25"/>
    <p:sldId id="275" r:id="rId26"/>
    <p:sldId id="278" r:id="rId27"/>
    <p:sldId id="296" r:id="rId28"/>
    <p:sldId id="293" r:id="rId29"/>
    <p:sldId id="294" r:id="rId30"/>
    <p:sldId id="280" r:id="rId31"/>
    <p:sldId id="281" r:id="rId32"/>
    <p:sldId id="295" r:id="rId33"/>
    <p:sldId id="282" r:id="rId34"/>
    <p:sldId id="283" r:id="rId35"/>
    <p:sldId id="286" r:id="rId36"/>
    <p:sldId id="297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1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7BF74-CE90-48F8-BD97-AEC3C7C6E9AE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EB90B-6125-4237-B3C1-16750EEFB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873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ECD8-5BC7-4C72-BF82-2A64A1A81588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0CECF-2C53-44F2-9014-EBE35726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724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89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98157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59" y="1122363"/>
            <a:ext cx="9369099" cy="1687512"/>
          </a:xfrm>
        </p:spPr>
        <p:txBody>
          <a:bodyPr lIns="0" tIns="0" rIns="0" anchor="t" anchorCtr="0">
            <a:noAutofit/>
          </a:bodyPr>
          <a:lstStyle>
            <a:lvl1pPr algn="l">
              <a:defRPr sz="64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59" y="2809875"/>
            <a:ext cx="9369099" cy="2171699"/>
          </a:xfrm>
        </p:spPr>
        <p:txBody>
          <a:bodyPr lIns="0" tIns="180000" r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02159" y="5224932"/>
            <a:ext cx="944921" cy="442440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F919BCF-04E3-445F-985C-2FC6D5F1E058}" type="datetime1">
              <a:rPr lang="pl-PL" smtClean="0"/>
              <a:pPr/>
              <a:t>2016-01-22</a:t>
            </a:fld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5093724"/>
            <a:ext cx="2509583" cy="167640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247080" y="0"/>
            <a:ext cx="944920" cy="93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/>
          <p:cNvSpPr/>
          <p:nvPr userDrawn="1"/>
        </p:nvSpPr>
        <p:spPr>
          <a:xfrm>
            <a:off x="10302159" y="935982"/>
            <a:ext cx="944920" cy="93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10302159" y="5917554"/>
            <a:ext cx="944920" cy="94044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9357239" y="4981572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28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 with photo in background –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alpha val="90000"/>
            </a:schemeClr>
          </a:solidFill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473718"/>
            <a:ext cx="11247058" cy="936000"/>
          </a:xfrm>
          <a:solidFill>
            <a:srgbClr val="FF7726">
              <a:alpha val="95000"/>
            </a:srgbClr>
          </a:solidFill>
        </p:spPr>
        <p:txBody>
          <a:bodyPr lIns="900000" tIns="108000" rIns="360000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4677165" cy="4031489"/>
          </a:xfrm>
          <a:solidFill>
            <a:schemeClr val="bg1">
              <a:alpha val="90000"/>
            </a:schemeClr>
          </a:solidFill>
        </p:spPr>
        <p:txBody>
          <a:bodyPr lIns="360000" tIns="270000" rIns="360000" bIns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427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 with photo in background –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alpha val="90000"/>
            </a:schemeClr>
          </a:solidFill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473718"/>
            <a:ext cx="11247058" cy="936000"/>
          </a:xfrm>
          <a:solidFill>
            <a:srgbClr val="FF7726">
              <a:alpha val="95000"/>
            </a:srgbClr>
          </a:solidFill>
        </p:spPr>
        <p:txBody>
          <a:bodyPr lIns="900000" tIns="108000" rIns="360000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6562725" y="1896895"/>
            <a:ext cx="4684334" cy="4031489"/>
          </a:xfrm>
          <a:solidFill>
            <a:schemeClr val="bg1">
              <a:alpha val="90000"/>
            </a:schemeClr>
          </a:solidFill>
        </p:spPr>
        <p:txBody>
          <a:bodyPr lIns="360000" tIns="270000" rIns="360000" bIns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03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71B5E00F-D7CC-4BFC-B609-DFDBB51EFC1C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622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923925"/>
            <a:ext cx="10314000" cy="4057650"/>
          </a:xfrm>
        </p:spPr>
        <p:txBody>
          <a:bodyPr lIns="0" tIns="720000" rIns="0" anchor="ctr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7613049E-24ED-4951-853D-74D5F0E48116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923925"/>
            <a:ext cx="10314000" cy="2190750"/>
          </a:xfrm>
        </p:spPr>
        <p:txBody>
          <a:bodyPr lIns="0" tIns="0" rIns="0" anchor="b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33059" y="3114675"/>
            <a:ext cx="10314000" cy="1866899"/>
          </a:xfrm>
        </p:spPr>
        <p:txBody>
          <a:bodyPr lIns="0" tIns="180000" r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79AC0A2-5BAF-4008-A26D-CE72B61CFF1C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43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photo 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3744000"/>
            <a:ext cx="12192000" cy="1248913"/>
          </a:xfrm>
          <a:solidFill>
            <a:srgbClr val="FF7726">
              <a:alpha val="95000"/>
            </a:srgbClr>
          </a:solidFill>
        </p:spPr>
        <p:txBody>
          <a:bodyPr lIns="0" tIns="36000" rIns="0" anchor="ctr" anchorCtr="0">
            <a:normAutofit/>
          </a:bodyPr>
          <a:lstStyle>
            <a:lvl1pPr algn="ctr">
              <a:defRPr sz="50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26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photo in background –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4992912"/>
            <a:ext cx="12191999" cy="1865087"/>
          </a:xfrm>
          <a:solidFill>
            <a:schemeClr val="bg1">
              <a:alpha val="90000"/>
            </a:schemeClr>
          </a:solidFill>
        </p:spPr>
        <p:txBody>
          <a:bodyPr lIns="0" tIns="180000" r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3744000"/>
            <a:ext cx="12192000" cy="1248913"/>
          </a:xfrm>
          <a:solidFill>
            <a:srgbClr val="FF7726">
              <a:alpha val="95000"/>
            </a:srgbClr>
          </a:solidFill>
        </p:spPr>
        <p:txBody>
          <a:bodyPr lIns="0" tIns="36000" rIns="0" anchor="ctr" anchorCtr="0">
            <a:normAutofit/>
          </a:bodyPr>
          <a:lstStyle>
            <a:lvl1pPr algn="ctr">
              <a:defRPr sz="50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11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– left caption po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180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1" y="5438776"/>
            <a:ext cx="11247057" cy="476249"/>
          </a:xfrm>
          <a:solidFill>
            <a:srgbClr val="FF7726">
              <a:alpha val="95000"/>
            </a:srgbClr>
          </a:solidFill>
        </p:spPr>
        <p:txBody>
          <a:bodyPr lIns="180000" tIns="0" rIns="180000" bIns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25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– right caption po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180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2689" y="5438776"/>
            <a:ext cx="11259312" cy="476249"/>
          </a:xfrm>
          <a:solidFill>
            <a:srgbClr val="FF7726">
              <a:alpha val="95000"/>
            </a:srgbClr>
          </a:solidFill>
        </p:spPr>
        <p:txBody>
          <a:bodyPr lIns="180000" tIns="0" rIns="180000" bIns="0" anchor="ctr" anchorCtr="0">
            <a:normAutofit/>
          </a:bodyPr>
          <a:lstStyle>
            <a:lvl1pPr algn="r">
              <a:defRPr sz="2000" b="1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89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0FA1722-6553-4600-917D-4A8F60001E49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46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fo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4981572"/>
            <a:ext cx="12192000" cy="1876428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5125" y="1466849"/>
            <a:ext cx="2333625" cy="981075"/>
          </a:xfrm>
        </p:spPr>
        <p:txBody>
          <a:bodyPr lIns="0" tIns="0" rIns="0" anchor="ctr" anchorCtr="0">
            <a:normAutofit/>
          </a:bodyPr>
          <a:lstStyle>
            <a:lvl1pPr algn="ctr">
              <a:defRPr sz="2400" b="1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l-PL" dirty="0" smtClean="0"/>
              <a:t>RESPONSE TO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02159" y="5224932"/>
            <a:ext cx="944921" cy="442440"/>
          </a:xfrm>
          <a:prstGeom prst="rect">
            <a:avLst/>
          </a:prstGeom>
          <a:noFill/>
        </p:spPr>
        <p:txBody>
          <a:bodyPr lIns="0" rIns="0" anchor="ctr" anchorCtr="0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7567727-9A3A-4634-B01D-4AEFDD954793}" type="datetime1">
              <a:rPr lang="pl-PL" smtClean="0"/>
              <a:t>2016-01-22</a:t>
            </a:fld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1122363"/>
            <a:ext cx="2509583" cy="167640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247080" y="0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/>
          <p:cNvSpPr/>
          <p:nvPr userDrawn="1"/>
        </p:nvSpPr>
        <p:spPr>
          <a:xfrm>
            <a:off x="9357239" y="935982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 10"/>
          <p:cNvSpPr/>
          <p:nvPr userDrawn="1"/>
        </p:nvSpPr>
        <p:spPr>
          <a:xfrm>
            <a:off x="9357239" y="4045590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 13"/>
          <p:cNvSpPr/>
          <p:nvPr userDrawn="1"/>
        </p:nvSpPr>
        <p:spPr>
          <a:xfrm>
            <a:off x="10302159" y="3107679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38749" y="1122363"/>
            <a:ext cx="4118489" cy="167640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CLIENT’S LOGO HERE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44920" y="5224463"/>
            <a:ext cx="9357955" cy="4429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pl-PL" dirty="0" smtClean="0"/>
              <a:t>add contact info</a:t>
            </a:r>
            <a:endParaRPr lang="pl-PL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1247080" y="4977928"/>
            <a:ext cx="944920" cy="93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79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Last Slide – Regu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33059" y="1876425"/>
            <a:ext cx="10314000" cy="2162175"/>
          </a:xfrm>
        </p:spPr>
        <p:txBody>
          <a:bodyPr lIns="0" tIns="0" rIns="0" anchor="ctr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l-PL" dirty="0" smtClean="0"/>
              <a:t>Thank you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05" y="4019475"/>
            <a:ext cx="1482036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Last Slide –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-2905125"/>
            <a:ext cx="8442960" cy="105537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629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3058" y="2371725"/>
            <a:ext cx="3715141" cy="3552825"/>
          </a:xfrm>
        </p:spPr>
        <p:txBody>
          <a:bodyPr lIns="0" tIns="180000" r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PGS Software S.A.</a:t>
            </a:r>
          </a:p>
          <a:p>
            <a:r>
              <a:rPr lang="en-US" dirty="0" smtClean="0"/>
              <a:t>Tel.: +48 71 79 82 692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Fax: +48 71 79 82 690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E-mail: pgs-soft@pgs-soft.com</a:t>
            </a:r>
          </a:p>
          <a:p>
            <a:endParaRPr lang="pl-PL" dirty="0" smtClean="0"/>
          </a:p>
          <a:p>
            <a:r>
              <a:rPr lang="en-US" dirty="0" smtClean="0"/>
              <a:t>www.pgs-soft.com</a:t>
            </a:r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9" y="562112"/>
            <a:ext cx="2580671" cy="172388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247060" y="936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/>
          <p:cNvSpPr/>
          <p:nvPr userDrawn="1"/>
        </p:nvSpPr>
        <p:spPr>
          <a:xfrm>
            <a:off x="10304085" y="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10302119" y="2808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0" y="5920725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/>
          <p:cNvSpPr/>
          <p:nvPr userDrawn="1"/>
        </p:nvSpPr>
        <p:spPr>
          <a:xfrm>
            <a:off x="944940" y="4984725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28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to fo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6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1122363"/>
            <a:ext cx="8439541" cy="1687512"/>
          </a:xfrm>
        </p:spPr>
        <p:txBody>
          <a:bodyPr lIns="0" tIns="0" rIns="0" anchor="t" anchorCtr="0">
            <a:noAutofit/>
          </a:bodyPr>
          <a:lstStyle>
            <a:lvl1pPr algn="l">
              <a:defRPr sz="64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933059" y="2809875"/>
            <a:ext cx="8439541" cy="2171699"/>
          </a:xfrm>
        </p:spPr>
        <p:txBody>
          <a:bodyPr lIns="0" tIns="180000" r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936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10304085" y="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2119" y="2808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E545D52F-7E34-430E-92C2-B9019C9FE1F8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8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0" y="1876425"/>
            <a:ext cx="10313999" cy="4039183"/>
          </a:xfrm>
        </p:spPr>
        <p:txBody>
          <a:bodyPr lIns="18000" rIns="18000"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DDCC8EB-A853-464B-BC91-87AB0F24F20C}" type="datetime1">
              <a:rPr lang="pl-PL" smtClean="0"/>
              <a:t>2016-01-22</a:t>
            </a:fld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93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with anoth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0" y="1876426"/>
            <a:ext cx="10313999" cy="2601322"/>
          </a:xfrm>
        </p:spPr>
        <p:txBody>
          <a:bodyPr lIns="18000" rIns="18000"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33450" y="4979988"/>
            <a:ext cx="10313988" cy="935037"/>
          </a:xfrm>
          <a:solidFill>
            <a:srgbClr val="FF7726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E9D4C09-B9B9-4E7E-BFE8-6ADDF52275FE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471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4677165" cy="4031489"/>
          </a:xfrm>
        </p:spPr>
        <p:txBody>
          <a:bodyPr lIns="18000" rIns="18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2725" y="1896895"/>
            <a:ext cx="4684334" cy="4031489"/>
          </a:xfrm>
        </p:spPr>
        <p:txBody>
          <a:bodyPr lIns="18000" rIns="18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4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wo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0" y="1866899"/>
            <a:ext cx="4677165" cy="638175"/>
          </a:xfrm>
        </p:spPr>
        <p:txBody>
          <a:bodyPr lIns="18000" rIns="18000" anchor="b"/>
          <a:lstStyle>
            <a:lvl1pPr marL="0" indent="0">
              <a:buNone/>
              <a:defRPr sz="24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0" y="2505075"/>
            <a:ext cx="4677165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2725" y="1866899"/>
            <a:ext cx="4684334" cy="638176"/>
          </a:xfrm>
        </p:spPr>
        <p:txBody>
          <a:bodyPr lIns="18000" rIns="18000" anchor="b"/>
          <a:lstStyle>
            <a:lvl1pPr marL="0" indent="0">
              <a:buNone/>
              <a:defRPr sz="24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2724" y="2505075"/>
            <a:ext cx="4684335" cy="3684588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54E3E3B9-5522-46DE-93CF-B235F83E0D1C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029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gular Slide –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1" y="1847851"/>
            <a:ext cx="2811625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086" y="1847851"/>
            <a:ext cx="3077022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432799" y="1847851"/>
            <a:ext cx="2814259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5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C968AFDE-34B3-460F-92BC-64A794DCADA8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050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hree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1" y="1866899"/>
            <a:ext cx="2817846" cy="638175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1" y="2505075"/>
            <a:ext cx="281784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4637" y="1866899"/>
            <a:ext cx="2809875" cy="638176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4637" y="2505075"/>
            <a:ext cx="280987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37183" y="1866899"/>
            <a:ext cx="2809875" cy="638176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437183" y="2505075"/>
            <a:ext cx="280987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6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B31B2011-DFDB-4EB9-9E8E-57EDC5F18670}" type="datetime1">
              <a:rPr lang="pl-PL" smtClean="0"/>
              <a:t>2016-01-22</a:t>
            </a:fld>
            <a:endParaRPr lang="pl-PL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Rectangle 25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01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060" y="466531"/>
            <a:ext cx="10313999" cy="933061"/>
          </a:xfrm>
          <a:prstGeom prst="rect">
            <a:avLst/>
          </a:prstGeom>
        </p:spPr>
        <p:txBody>
          <a:bodyPr vert="horz" lIns="360000" tIns="108000" rIns="36000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0" y="1876425"/>
            <a:ext cx="1031399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lIns="180000"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9456AA7-E515-4EF0-85AE-2084D3B36FCB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19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50" r:id="rId4"/>
    <p:sldLayoutId id="2147483673" r:id="rId5"/>
    <p:sldLayoutId id="2147483652" r:id="rId6"/>
    <p:sldLayoutId id="2147483653" r:id="rId7"/>
    <p:sldLayoutId id="2147483662" r:id="rId8"/>
    <p:sldLayoutId id="2147483658" r:id="rId9"/>
    <p:sldLayoutId id="2147483671" r:id="rId10"/>
    <p:sldLayoutId id="2147483672" r:id="rId11"/>
    <p:sldLayoutId id="2147483654" r:id="rId12"/>
    <p:sldLayoutId id="2147483660" r:id="rId13"/>
    <p:sldLayoutId id="2147483663" r:id="rId14"/>
    <p:sldLayoutId id="2147483665" r:id="rId15"/>
    <p:sldLayoutId id="2147483667" r:id="rId16"/>
    <p:sldLayoutId id="2147483669" r:id="rId17"/>
    <p:sldLayoutId id="2147483670" r:id="rId18"/>
    <p:sldLayoutId id="2147483655" r:id="rId19"/>
    <p:sldLayoutId id="2147483661" r:id="rId20"/>
    <p:sldLayoutId id="2147483659" r:id="rId21"/>
    <p:sldLayoutId id="2147483664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972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224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sp.net/identity/overview/extensibility/overview-of-custom-storage-providers-for-aspnet-identity#architectur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17423" y="1122363"/>
            <a:ext cx="9665668" cy="1687512"/>
          </a:xfrm>
        </p:spPr>
        <p:txBody>
          <a:bodyPr/>
          <a:lstStyle/>
          <a:p>
            <a:r>
              <a:rPr lang="pl-PL" dirty="0" smtClean="0"/>
              <a:t>MVC6. </a:t>
            </a:r>
            <a:r>
              <a:rPr lang="en-GB" dirty="0" smtClean="0"/>
              <a:t>Awesomeness</a:t>
            </a:r>
            <a:r>
              <a:rPr lang="pl-PL" dirty="0" smtClean="0"/>
              <a:t> is here!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ASP.NET MVC6 essentials and why it’s awesome. </a:t>
            </a:r>
            <a:br>
              <a:rPr lang="pl-PL" dirty="0" smtClean="0"/>
            </a:br>
            <a:r>
              <a:rPr lang="pl-PL" dirty="0" smtClean="0"/>
              <a:t>At long last!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l-PL" dirty="0" smtClean="0"/>
              <a:t>2015-11-17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9187484" cy="403148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Correct!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Reworked model of application building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You tell the </a:t>
            </a:r>
            <a:r>
              <a:rPr lang="pl-PL" dirty="0" err="1" smtClean="0"/>
              <a:t>application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the </a:t>
            </a:r>
            <a:r>
              <a:rPr lang="pl-PL" dirty="0" err="1" smtClean="0"/>
              <a:t>entry</a:t>
            </a:r>
            <a:r>
              <a:rPr lang="pl-PL" dirty="0" smtClean="0"/>
              <a:t> point </a:t>
            </a:r>
            <a:r>
              <a:rPr lang="pl-PL" dirty="0" err="1" smtClean="0"/>
              <a:t>is</a:t>
            </a: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New approach: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err="1" smtClean="0"/>
              <a:t>Previously</a:t>
            </a:r>
            <a:r>
              <a:rPr lang="pl-PL" dirty="0" smtClean="0"/>
              <a:t>: </a:t>
            </a:r>
            <a:r>
              <a:rPr lang="pl-PL" dirty="0" err="1" smtClean="0"/>
              <a:t>you</a:t>
            </a:r>
            <a:r>
              <a:rPr lang="pl-PL" dirty="0" smtClean="0"/>
              <a:t> got everything out of the box and </a:t>
            </a:r>
            <a:r>
              <a:rPr lang="pl-PL" dirty="0" err="1" smtClean="0"/>
              <a:t>had</a:t>
            </a:r>
            <a:r>
              <a:rPr lang="pl-PL" dirty="0" smtClean="0"/>
              <a:t> to </a:t>
            </a:r>
            <a:r>
              <a:rPr lang="pl-PL" dirty="0" err="1" smtClean="0"/>
              <a:t>deal</a:t>
            </a:r>
            <a:r>
              <a:rPr lang="pl-PL" dirty="0" smtClean="0"/>
              <a:t> with </a:t>
            </a:r>
            <a:r>
              <a:rPr lang="pl-PL" dirty="0" err="1" smtClean="0"/>
              <a:t>it</a:t>
            </a: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Did I see „public static void Main”?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1. How to start?</a:t>
            </a:r>
          </a:p>
        </p:txBody>
      </p:sp>
    </p:spTree>
    <p:extLst>
      <p:ext uri="{BB962C8B-B14F-4D97-AF65-F5344CB8AC3E}">
        <p14:creationId xmlns:p14="http://schemas.microsoft.com/office/powerpoint/2010/main" val="1500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06428" y="1541788"/>
            <a:ext cx="4127211" cy="403148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It’s easy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Install MVC package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Tell the app to use MVC service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Tell the app to use MVC Middleware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Ready, steady, go!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do I get MVC?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0" name="TextBox 9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1. How to start?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3538" y="1278385"/>
            <a:ext cx="5939161" cy="520231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rmAutofit fontScale="77500" lnSpcReduction="20000"/>
          </a:bodyPr>
          <a:lstStyle/>
          <a:p>
            <a:r>
              <a:rPr lang="pl-PL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ConfigureServices(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IServiceCollection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services)</a:t>
            </a: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services.AddMvc();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Configure(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IApplicationBuilder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app, 	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HostingEnvironment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env, </a:t>
            </a:r>
            <a:endParaRPr lang="pl-PL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ILoggerFactory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loggerFactory)</a:t>
            </a: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app.UseIISPlatformHandler(options =&gt;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options.AuthenticationDescriptions.Clear();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});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app.UseMvc(routes =&gt;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routes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.MapRoute(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"error"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           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"Error/{statusCode}"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   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               controller = 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"Error"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               action = 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"Index"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           })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.MapRoute(name: 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"default"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         template: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	</a:t>
            </a:r>
            <a:r>
              <a:rPr lang="pl-PL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"{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controller=Home}/{action=Index}/{id?}"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});</a:t>
            </a: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pl-PL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0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V for View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62725" y="1896895"/>
            <a:ext cx="4684334" cy="99722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C for Controller</a:t>
            </a:r>
            <a:endParaRPr lang="pl-PL" dirty="0"/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Not so many changes, right?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Give me more MVC!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1. How to start?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6659" y="2895600"/>
            <a:ext cx="5298141" cy="34693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rmAutofit fontScale="70000" lnSpcReduction="20000"/>
          </a:bodyPr>
          <a:lstStyle/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HomeController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Controller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private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readonly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userManager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HomeController(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userManager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.userManager = userManager;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IActionResult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Index()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View();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IActionResult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Users()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View();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pl-PL" i="1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061" y="2451600"/>
            <a:ext cx="5298141" cy="34693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rmAutofit fontScale="85000" lnSpcReduction="20000"/>
          </a:bodyPr>
          <a:lstStyle/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!DOCTYPE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html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html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head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meta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charset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="utf-8"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/&gt;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meta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name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="viewport"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content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width=device-width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, initial-scale=1.0"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/&gt;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title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My app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title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link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rel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="stylesheet"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href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="~/css/App.css"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/&gt;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head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body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="section"&gt;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="wrapper wrapper--wide"&gt;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RenderBody()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RenderSection(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"scripts"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required: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false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body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html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  <p:pic>
        <p:nvPicPr>
          <p:cNvPr id="5124" name="Picture 4" descr="C:\Users\Kamyk\Desktop\Prezentacja\9._View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4" y="4774266"/>
            <a:ext cx="22383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DCC8EB-A853-464B-BC91-87AB0F24F20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089631" y="901521"/>
            <a:ext cx="9033164" cy="1030310"/>
          </a:xfrm>
          <a:prstGeom prst="rect">
            <a:avLst/>
          </a:prstGeom>
          <a:noFill/>
        </p:spPr>
        <p:txBody>
          <a:bodyPr vert="horz" lIns="0" tIns="108000" rIns="36000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FF77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7200" dirty="0" smtClean="0"/>
              <a:t>1. How to start?</a:t>
            </a:r>
          </a:p>
          <a:p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1089631" y="1931831"/>
            <a:ext cx="9187484" cy="404396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Create new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Register services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Add selected components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Hit F5</a:t>
            </a:r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5301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B5E00F-D7CC-4BFC-B609-DFDBB51EFC1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25237" y="1383957"/>
            <a:ext cx="9033164" cy="4642770"/>
          </a:xfrm>
        </p:spPr>
        <p:txBody>
          <a:bodyPr>
            <a:normAutofit/>
          </a:bodyPr>
          <a:lstStyle/>
          <a:p>
            <a:r>
              <a:rPr lang="pl-PL" sz="7200" dirty="0" smtClean="0"/>
              <a:t>2. What has changed?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63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9462691" cy="403148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Use contract instead of concrete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Task, async, await...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No reference to System.Web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No Request, HttpContext, Session, Application global static objects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Tag helpers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View components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Breaking changes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2. What has changed?</a:t>
            </a:r>
          </a:p>
        </p:txBody>
      </p:sp>
    </p:spTree>
    <p:extLst>
      <p:ext uri="{BB962C8B-B14F-4D97-AF65-F5344CB8AC3E}">
        <p14:creationId xmlns:p14="http://schemas.microsoft.com/office/powerpoint/2010/main" val="29348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9205239" cy="99722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Built-in dependency resolver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You can add dependency resolver of your choice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Friend of yours is DI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2. What has changed?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9502" y="2965142"/>
            <a:ext cx="5298141" cy="323147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rmAutofit fontScale="62500" lnSpcReduction="20000"/>
          </a:bodyPr>
          <a:lstStyle/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ConfigureServices(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IServiceCollection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services)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.AddIdentity&lt;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Role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services.AddMvc();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services.AddScoped&lt;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IUserRepository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UserRepository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services.AddTransient&lt;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IUserStore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&gt;,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AppUserStore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services.AddTransient&lt;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IRoleStore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Role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&gt;,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AppRoleStore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services.AddTransient&lt;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SignInManager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&gt;,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AppSignInManager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services.AddTransient&lt;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&gt;,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AppUserManager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services.AddTransient&lt;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IQueryableUserStore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&gt;,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AppUserStore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pl-PL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7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7170" name="Picture 2" descr="C:\Users\Kamyk\Desktop\Prezentacja\11. This is awe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78" y="1605272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2. What has changed?</a:t>
            </a:r>
          </a:p>
        </p:txBody>
      </p:sp>
    </p:spTree>
    <p:extLst>
      <p:ext uri="{BB962C8B-B14F-4D97-AF65-F5344CB8AC3E}">
        <p14:creationId xmlns:p14="http://schemas.microsoft.com/office/powerpoint/2010/main" val="1914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DCC8EB-A853-464B-BC91-87AB0F24F20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089631" y="901521"/>
            <a:ext cx="9033164" cy="1030310"/>
          </a:xfrm>
          <a:prstGeom prst="rect">
            <a:avLst/>
          </a:prstGeom>
          <a:noFill/>
        </p:spPr>
        <p:txBody>
          <a:bodyPr vert="horz" lIns="0" tIns="108000" rIns="36000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FF77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7200" dirty="0" smtClean="0"/>
              <a:t>2. What has changed?</a:t>
            </a:r>
          </a:p>
          <a:p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1089631" y="1931831"/>
            <a:ext cx="9187484" cy="404396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No more statics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Use abstraction instead of concrete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Task, async, await</a:t>
            </a:r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8364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B5E00F-D7CC-4BFC-B609-DFDBB51EFC1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25237" y="1383957"/>
            <a:ext cx="9033164" cy="4642770"/>
          </a:xfrm>
        </p:spPr>
        <p:txBody>
          <a:bodyPr>
            <a:normAutofit/>
          </a:bodyPr>
          <a:lstStyle/>
          <a:p>
            <a:r>
              <a:rPr lang="pl-PL" sz="7200" dirty="0" smtClean="0"/>
              <a:t>3. </a:t>
            </a:r>
            <a:r>
              <a:rPr lang="en-GB" sz="7200" dirty="0"/>
              <a:t>What’s new to the </a:t>
            </a:r>
            <a:r>
              <a:rPr lang="pl-PL" sz="7200" dirty="0" smtClean="0"/>
              <a:t>	</a:t>
            </a:r>
            <a:r>
              <a:rPr lang="en-GB" sz="7200" dirty="0" smtClean="0"/>
              <a:t>actual </a:t>
            </a:r>
            <a:r>
              <a:rPr lang="en-GB" sz="7200" dirty="0"/>
              <a:t>MVC?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48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6"/>
            <a:ext cx="4677165" cy="156539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Piotr Kamiński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Developer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Working for PGS for 2+ years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Author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73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933061" y="1896895"/>
            <a:ext cx="6319996" cy="403148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/>
              <a:t>Support for modern front end tools </a:t>
            </a: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Bower and NPM as standard tools for obtaining FE packages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Gulp, Grunt as task runners for FE related operations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pl-PL" dirty="0" smtClean="0"/>
              <a:t>No more BundleConfig.cs!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Separation of concerns in frontend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11266" name="Picture 2" descr="C:\Users\Kamyk\Desktop\Prezentacja\17._FE_t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22" y="1440726"/>
            <a:ext cx="3381375" cy="48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3.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What’s new to the </a:t>
            </a:r>
            <a:r>
              <a:rPr lang="en-GB" sz="1400" b="1" dirty="0" smtClean="0">
                <a:solidFill>
                  <a:srgbClr val="FF7726"/>
                </a:solidFill>
                <a:latin typeface="Calibri Light (Headings)"/>
              </a:rPr>
              <a:t>actual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MVC?</a:t>
            </a:r>
            <a:endParaRPr lang="pl-PL" sz="1400" b="1" dirty="0" smtClean="0">
              <a:solidFill>
                <a:srgbClr val="FF7726"/>
              </a:solidFill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2627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15362" name="Picture 2" descr="C:\Users\Kamyk\Desktop\Prezentacja\jackie-chan-w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48" y="1933575"/>
            <a:ext cx="27622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3.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What’s new to the </a:t>
            </a:r>
            <a:r>
              <a:rPr lang="en-GB" sz="1400" b="1" dirty="0" smtClean="0">
                <a:solidFill>
                  <a:srgbClr val="FF7726"/>
                </a:solidFill>
                <a:latin typeface="Calibri Light (Headings)"/>
              </a:rPr>
              <a:t>actual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MVC?</a:t>
            </a:r>
            <a:endParaRPr lang="pl-PL" sz="1400" b="1" dirty="0" smtClean="0">
              <a:solidFill>
                <a:srgbClr val="FF7726"/>
              </a:solidFill>
              <a:latin typeface="Calibri Light (Headings)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933061" y="1034011"/>
            <a:ext cx="9107585" cy="43418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Front end, so much front end...</a:t>
            </a:r>
          </a:p>
        </p:txBody>
      </p:sp>
    </p:spTree>
    <p:extLst>
      <p:ext uri="{BB962C8B-B14F-4D97-AF65-F5344CB8AC3E}">
        <p14:creationId xmlns:p14="http://schemas.microsoft.com/office/powerpoint/2010/main" val="26587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9116462" cy="403148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Alternative approach to bind model to view called </a:t>
            </a:r>
            <a:br>
              <a:rPr lang="pl-PL" dirty="0" smtClean="0"/>
            </a:br>
            <a:r>
              <a:rPr lang="pl-PL" i="1" dirty="0" smtClean="0"/>
              <a:t>Tag Helpers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Uses standard, legit, HTML5 tags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Get access to context</a:t>
            </a:r>
            <a:endParaRPr lang="pl-PL" dirty="0"/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Several built-in helpers, i.e.: anchor, input, label...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Easy to create own one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pl-PL" dirty="0" smtClean="0"/>
              <a:t>Notice: old </a:t>
            </a:r>
            <a:r>
              <a:rPr lang="pl-PL" i="1" dirty="0" smtClean="0"/>
              <a:t>Razor </a:t>
            </a:r>
            <a:r>
              <a:rPr lang="pl-PL" dirty="0" smtClean="0"/>
              <a:t>syntax works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Tag helpers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3.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What’s new to the </a:t>
            </a:r>
            <a:r>
              <a:rPr lang="en-GB" sz="1400" b="1" dirty="0" smtClean="0">
                <a:solidFill>
                  <a:srgbClr val="FF7726"/>
                </a:solidFill>
                <a:latin typeface="Calibri Light (Headings)"/>
              </a:rPr>
              <a:t>actual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MVC?</a:t>
            </a:r>
            <a:endParaRPr lang="pl-PL" sz="1400" b="1" dirty="0" smtClean="0">
              <a:solidFill>
                <a:srgbClr val="FF7726"/>
              </a:solidFill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9402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915305" y="1602509"/>
            <a:ext cx="9116462" cy="43793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M for Model (bound to View)</a:t>
            </a:r>
            <a:endParaRPr lang="pl-PL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Tag helpers example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3.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What’s new to the </a:t>
            </a:r>
            <a:r>
              <a:rPr lang="en-GB" sz="1400" b="1" dirty="0" smtClean="0">
                <a:solidFill>
                  <a:srgbClr val="FF7726"/>
                </a:solidFill>
                <a:latin typeface="Calibri Light (Headings)"/>
              </a:rPr>
              <a:t>actual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MVC?</a:t>
            </a:r>
            <a:endParaRPr lang="pl-PL" sz="1400" b="1" dirty="0" smtClean="0">
              <a:solidFill>
                <a:srgbClr val="FF7726"/>
              </a:solidFill>
              <a:latin typeface="Calibri Light (Headings)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574" y="1393794"/>
            <a:ext cx="5495348" cy="49004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rmAutofit fontScale="55000" lnSpcReduction="20000"/>
          </a:bodyPr>
          <a:lstStyle/>
          <a:p>
            <a:r>
              <a:rPr lang="pl-PL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using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System.Threading.Tasks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using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AppRC.ViewModel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@model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RegisterViewModel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form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="box box--huge"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asp-controller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="Account"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asp-action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="Register"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method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="post"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role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="form"&gt;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asp-validation-summary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ValidationSummary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.All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="text-danger"&gt;&lt;/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alert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mb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message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="This is an alert!"&gt;&lt;/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alert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="layout"&gt;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layout__item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u-1/8"&gt;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label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="delta"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asp-for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Name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"&gt;&lt;/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label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layout__item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u-2/4"&gt;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input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="delta--regular"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type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="text"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asp-for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Name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/&gt;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="layout"&gt;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layout__item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u-1/8"&gt;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label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="delta"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asp-for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Password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"&gt;&lt;/</a:t>
            </a:r>
            <a:r>
              <a:rPr lang="pl-PL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label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layout__item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u-2/4"&gt;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input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="delta--regular"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type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="password"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asp-for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Password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/&gt;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button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type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="submit"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btn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"&gt;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Register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button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b="1" dirty="0">
                <a:solidFill>
                  <a:srgbClr val="800080"/>
                </a:solidFill>
                <a:highlight>
                  <a:srgbClr val="FFFFFF"/>
                </a:highlight>
                <a:latin typeface="Consolas"/>
              </a:rPr>
              <a:t>form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5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648322"/>
            <a:ext cx="9116462" cy="105049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It’s easy to create own tag helper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We are given context of whole helper!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Custom tag helper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3.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What’s new to the </a:t>
            </a:r>
            <a:r>
              <a:rPr lang="en-GB" sz="1400" b="1" dirty="0" smtClean="0">
                <a:solidFill>
                  <a:srgbClr val="FF7726"/>
                </a:solidFill>
                <a:latin typeface="Calibri Light (Headings)"/>
              </a:rPr>
              <a:t>actual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MVC?</a:t>
            </a:r>
            <a:endParaRPr lang="pl-PL" sz="1400" b="1" dirty="0" smtClean="0">
              <a:solidFill>
                <a:srgbClr val="FF7726"/>
              </a:solidFill>
              <a:latin typeface="Calibri Light (Headings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9502" y="2932590"/>
            <a:ext cx="5298141" cy="34693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rmAutofit fontScale="85000" lnSpcReduction="20000"/>
          </a:bodyPr>
          <a:lstStyle/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HtmlTargetElement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"alert"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)]</a:t>
            </a:r>
          </a:p>
          <a:p>
            <a:r>
              <a:rPr lang="pl-PL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CustomAlertTagHelper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TagHelper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[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HtmlAttributeName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"message"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)]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Message {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 }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Process(</a:t>
            </a:r>
            <a:r>
              <a:rPr lang="en-US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TagHelperContext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context,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US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TagHelperOutput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output)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output.TagName = 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"div"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output.Attributes.Add(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"class"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	    </a:t>
            </a:r>
            <a:r>
              <a:rPr lang="pl-PL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danger"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output.Content.SetContent(Message);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pl-PL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2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9107585" cy="403148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More powerful than partial views as they have own, separate controller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Can work as async (but you should have assumed it by this time)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Can be invoked with many parameters from view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Designed as a response for urge to have reusable component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No longer </a:t>
            </a:r>
            <a:r>
              <a:rPr lang="pl-PL" i="1" dirty="0" smtClean="0"/>
              <a:t>new SomeFancyViewModel()</a:t>
            </a:r>
            <a:r>
              <a:rPr lang="pl-PL" dirty="0" smtClean="0"/>
              <a:t> in view, yay!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View components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3.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What’s new to the </a:t>
            </a:r>
            <a:r>
              <a:rPr lang="en-GB" sz="1400" b="1" dirty="0" smtClean="0">
                <a:solidFill>
                  <a:srgbClr val="FF7726"/>
                </a:solidFill>
                <a:latin typeface="Calibri Light (Headings)"/>
              </a:rPr>
              <a:t>actual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MVC?</a:t>
            </a:r>
            <a:endParaRPr lang="pl-PL" sz="1400" b="1" dirty="0" smtClean="0">
              <a:solidFill>
                <a:srgbClr val="FF7726"/>
              </a:solidFill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5860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View components example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26</a:t>
            </a:fld>
            <a:endParaRPr lang="pl-PL" dirty="0"/>
          </a:p>
        </p:txBody>
      </p:sp>
      <p:pic>
        <p:nvPicPr>
          <p:cNvPr id="10242" name="Picture 2" descr="C:\Users\Kamyk\Desktop\Prezentacja\14._View_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9" y="1581150"/>
            <a:ext cx="27813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3.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What’s new to the </a:t>
            </a:r>
            <a:r>
              <a:rPr lang="en-GB" sz="1400" b="1" dirty="0" smtClean="0">
                <a:solidFill>
                  <a:srgbClr val="FF7726"/>
                </a:solidFill>
                <a:latin typeface="Calibri Light (Headings)"/>
              </a:rPr>
              <a:t>actual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MVC?</a:t>
            </a:r>
            <a:endParaRPr lang="pl-PL" sz="1400" b="1" dirty="0" smtClean="0">
              <a:solidFill>
                <a:srgbClr val="FF7726"/>
              </a:solidFill>
              <a:latin typeface="Calibri Light (Headings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8571" y="1581150"/>
            <a:ext cx="5629437" cy="34693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rmAutofit fontScale="77500" lnSpcReduction="20000"/>
          </a:bodyPr>
          <a:lstStyle/>
          <a:p>
            <a:r>
              <a:rPr lang="pl-PL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RegisteredUsersViewComponent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ViewComponent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private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readonly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UserManager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userStore;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RegisteredUsersViewComponent(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UserManager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userStore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.userStore = userStore;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IViewComponentResult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Invoke(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limitTo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var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users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 </a:t>
            </a:r>
            <a:r>
              <a:rPr lang="pl-PL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.userStore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.Users.Take(limitTo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).ToList();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View(users);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pl-PL" i="1" dirty="0" smtClean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3061" y="4462324"/>
            <a:ext cx="4553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@model </a:t>
            </a:r>
            <a:r>
              <a:rPr lang="pl-PL" sz="14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List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&lt;AppRC.Model.Authentication.</a:t>
            </a:r>
            <a:r>
              <a:rPr lang="pl-PL" sz="14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User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</a:t>
            </a:r>
          </a:p>
          <a:p>
            <a:endParaRPr lang="pl-PL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sv-SE" sz="14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</a:t>
            </a:r>
            <a:r>
              <a:rPr lang="sv-SE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foreach</a:t>
            </a:r>
            <a:r>
              <a:rPr lang="sv-SE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sv-SE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var</a:t>
            </a:r>
            <a:r>
              <a:rPr lang="sv-SE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user </a:t>
            </a:r>
            <a:r>
              <a:rPr lang="sv-SE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</a:t>
            </a:r>
            <a:r>
              <a:rPr lang="sv-SE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Model)</a:t>
            </a: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sz="1400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sz="1400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span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r>
              <a:rPr lang="pl-PL" sz="14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user.Name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sz="1400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span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sz="1400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5119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ASP.NET MVC 6 now </a:t>
            </a:r>
            <a:r>
              <a:rPr lang="en-US" dirty="0" smtClean="0"/>
              <a:t>supports </a:t>
            </a:r>
            <a:r>
              <a:rPr lang="en-US" dirty="0"/>
              <a:t>injection into a view from a </a:t>
            </a:r>
            <a:r>
              <a:rPr lang="en-US" dirty="0" smtClean="0"/>
              <a:t>class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Can be useful in some scenarios, i.e. translations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Injecting service into a view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9" name="TextBox 8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3.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What’s new to the </a:t>
            </a:r>
            <a:r>
              <a:rPr lang="en-GB" sz="1400" b="1" dirty="0" smtClean="0">
                <a:solidFill>
                  <a:srgbClr val="FF7726"/>
                </a:solidFill>
                <a:latin typeface="Calibri Light (Headings)"/>
              </a:rPr>
              <a:t>actual </a:t>
            </a:r>
            <a:r>
              <a:rPr lang="en-GB" sz="1400" b="1" dirty="0">
                <a:solidFill>
                  <a:srgbClr val="FF7726"/>
                </a:solidFill>
                <a:latin typeface="Calibri Light (Headings)"/>
              </a:rPr>
              <a:t>MVC?</a:t>
            </a:r>
            <a:endParaRPr lang="pl-PL" sz="1400" b="1" dirty="0" smtClean="0">
              <a:solidFill>
                <a:srgbClr val="FF7726"/>
              </a:solidFill>
              <a:latin typeface="Calibri Light (Headings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3848" y="186153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using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AppRC.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Services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@inject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ILocalization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Localization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h2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l-PL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</a:rPr>
              <a:t>@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Localization.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Translate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"Hello, world!"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dirty="0">
                <a:solidFill>
                  <a:srgbClr val="800000"/>
                </a:solidFill>
                <a:highlight>
                  <a:srgbClr val="FFFFFF"/>
                </a:highlight>
                <a:latin typeface="Consolas"/>
              </a:rPr>
              <a:t>h2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9592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DCC8EB-A853-464B-BC91-87AB0F24F20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089631" y="901521"/>
            <a:ext cx="9033164" cy="1030310"/>
          </a:xfrm>
          <a:prstGeom prst="rect">
            <a:avLst/>
          </a:prstGeom>
          <a:noFill/>
        </p:spPr>
        <p:txBody>
          <a:bodyPr vert="horz" lIns="0" tIns="108000" rIns="36000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FF77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7200" dirty="0" smtClean="0"/>
              <a:t>3. </a:t>
            </a:r>
            <a:r>
              <a:rPr lang="en-GB" sz="7200" dirty="0" smtClean="0"/>
              <a:t>What’s </a:t>
            </a:r>
            <a:r>
              <a:rPr lang="en-GB" sz="7200" dirty="0"/>
              <a:t>new to the </a:t>
            </a:r>
            <a:r>
              <a:rPr lang="en-GB" sz="7200" dirty="0" smtClean="0"/>
              <a:t>actual </a:t>
            </a:r>
            <a:r>
              <a:rPr lang="en-GB" sz="7200" dirty="0"/>
              <a:t>MVC?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1089631" y="1931831"/>
            <a:ext cx="9187484" cy="404396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New folder and files structure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NPM, Bower, Gulp, Grunt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Tag Helpers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View components</a:t>
            </a:r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73400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B5E00F-D7CC-4BFC-B609-DFDBB51EFC1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25237" y="1383957"/>
            <a:ext cx="9033164" cy="4642770"/>
          </a:xfrm>
        </p:spPr>
        <p:txBody>
          <a:bodyPr>
            <a:normAutofit/>
          </a:bodyPr>
          <a:lstStyle/>
          <a:p>
            <a:r>
              <a:rPr lang="pl-PL" sz="7200" dirty="0"/>
              <a:t>4</a:t>
            </a:r>
            <a:r>
              <a:rPr lang="pl-PL" sz="7200" dirty="0" smtClean="0"/>
              <a:t>. What about the 	identity model and 	stuff?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779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6"/>
            <a:ext cx="9294016" cy="201828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How to start?</a:t>
            </a:r>
            <a:endParaRPr lang="en-GB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/>
              <a:t>What has changed?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What’s new to the actual MVC?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about the identity model and stuff?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003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1021837" y="1888017"/>
            <a:ext cx="9169727" cy="4031489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No more </a:t>
            </a:r>
            <a:r>
              <a:rPr lang="pl-PL" i="1" dirty="0" smtClean="0"/>
              <a:t>Forms Authentication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Identity was </a:t>
            </a:r>
            <a:r>
              <a:rPr lang="pl-PL" dirty="0" err="1" smtClean="0"/>
              <a:t>replaced</a:t>
            </a:r>
            <a:r>
              <a:rPr lang="pl-PL" dirty="0" smtClean="0"/>
              <a:t> with a new identity model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Three separate stores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pl-PL" dirty="0" smtClean="0"/>
              <a:t>Users store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pl-PL" dirty="0" smtClean="0"/>
              <a:t>Roles store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pl-PL" dirty="0" smtClean="0"/>
              <a:t>Claims store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Implemented out of the box with EF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Easy to implement on </a:t>
            </a:r>
            <a:r>
              <a:rPr lang="pl-PL" dirty="0" err="1" smtClean="0"/>
              <a:t>your</a:t>
            </a:r>
            <a:r>
              <a:rPr lang="pl-PL" dirty="0" smtClean="0"/>
              <a:t> 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Identity model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4. What about the identity model and stuff</a:t>
            </a:r>
          </a:p>
        </p:txBody>
      </p:sp>
    </p:spTree>
    <p:extLst>
      <p:ext uri="{BB962C8B-B14F-4D97-AF65-F5344CB8AC3E}">
        <p14:creationId xmlns:p14="http://schemas.microsoft.com/office/powerpoint/2010/main" val="19214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1032505" y="4853161"/>
            <a:ext cx="4047311" cy="961716"/>
          </a:xfrm>
        </p:spPr>
        <p:txBody>
          <a:bodyPr>
            <a:normAutofit lnSpcReduction="10000"/>
          </a:bodyPr>
          <a:lstStyle/>
          <a:p>
            <a:r>
              <a:rPr lang="pl-PL" sz="1400" dirty="0" smtClean="0"/>
              <a:t>Images source:</a:t>
            </a:r>
          </a:p>
          <a:p>
            <a:r>
              <a:rPr lang="pl-PL" sz="1400" dirty="0">
                <a:hlinkClick r:id="rId2"/>
              </a:rPr>
              <a:t>http://</a:t>
            </a:r>
            <a:r>
              <a:rPr lang="pl-PL" sz="1400" dirty="0" smtClean="0">
                <a:hlinkClick r:id="rId2"/>
              </a:rPr>
              <a:t>www.asp.net/identity/overview/extensibility/overview-of-custom-storage-providers-for-aspnet-identity#architecture</a:t>
            </a:r>
            <a:r>
              <a:rPr lang="pl-PL" sz="14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Identity model diagram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31</a:t>
            </a:fld>
            <a:endParaRPr lang="pl-PL" dirty="0"/>
          </a:p>
        </p:txBody>
      </p:sp>
      <p:pic>
        <p:nvPicPr>
          <p:cNvPr id="12290" name="Picture 2" descr="C:\Users\Kamyk\Desktop\Prezentacja\iusersto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61" y="1589105"/>
            <a:ext cx="4385275" cy="42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amyk\Desktop\Prezentacja\iu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5" y="1589105"/>
            <a:ext cx="4036643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4. What about the identity model and stuff</a:t>
            </a:r>
          </a:p>
        </p:txBody>
      </p:sp>
    </p:spTree>
    <p:extLst>
      <p:ext uri="{BB962C8B-B14F-4D97-AF65-F5344CB8AC3E}">
        <p14:creationId xmlns:p14="http://schemas.microsoft.com/office/powerpoint/2010/main" val="21905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DCC8EB-A853-464B-BC91-87AB0F24F20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089631" y="901521"/>
            <a:ext cx="9033164" cy="1030310"/>
          </a:xfrm>
          <a:prstGeom prst="rect">
            <a:avLst/>
          </a:prstGeom>
          <a:noFill/>
        </p:spPr>
        <p:txBody>
          <a:bodyPr vert="horz" lIns="0" tIns="108000" rIns="36000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FF77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7200" dirty="0" smtClean="0"/>
              <a:t>4. What about the identity model and stuff?</a:t>
            </a:r>
          </a:p>
          <a:p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1089631" y="1931831"/>
            <a:ext cx="9187484" cy="404396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No more Forms Authentication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New identity model with separation of: authentication, authorization and roles</a:t>
            </a:r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652040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9231872" cy="300357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If statics were removed, where is the session then?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to </a:t>
            </a:r>
            <a:r>
              <a:rPr lang="pl-PL" u="sng" dirty="0" err="1" smtClean="0"/>
              <a:t>tell</a:t>
            </a:r>
            <a:r>
              <a:rPr lang="pl-PL" dirty="0" smtClean="0"/>
              <a:t> your infrastructure that you </a:t>
            </a:r>
            <a:r>
              <a:rPr lang="pl-PL" u="sng" dirty="0" smtClean="0"/>
              <a:t>do want</a:t>
            </a:r>
            <a:r>
              <a:rPr lang="pl-PL" dirty="0" smtClean="0"/>
              <a:t> the </a:t>
            </a:r>
            <a:r>
              <a:rPr lang="pl-PL" dirty="0" err="1" smtClean="0"/>
              <a:t>session</a:t>
            </a:r>
            <a:endParaRPr lang="pl-PL" u="sng" dirty="0"/>
          </a:p>
          <a:p>
            <a:pPr marL="914400" lvl="1" indent="-457200">
              <a:buFont typeface="Wingdings" pitchFamily="2" charset="2"/>
              <a:buChar char="Ø"/>
            </a:pPr>
            <a:endParaRPr lang="pl-PL" u="sng" dirty="0" smtClean="0"/>
          </a:p>
          <a:p>
            <a:pPr marL="914400" lvl="1" indent="-457200">
              <a:buFont typeface="Wingdings" pitchFamily="2" charset="2"/>
              <a:buChar char="Ø"/>
            </a:pPr>
            <a:endParaRPr lang="pl-PL" u="sng" dirty="0"/>
          </a:p>
          <a:p>
            <a:pPr marL="914400" lvl="1" indent="-457200">
              <a:buFont typeface="Wingdings" pitchFamily="2" charset="2"/>
              <a:buChar char="Ø"/>
            </a:pPr>
            <a:endParaRPr lang="pl-PL" u="sng" dirty="0" smtClean="0"/>
          </a:p>
          <a:p>
            <a:pPr lvl="1"/>
            <a:endParaRPr lang="pl-PL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First commit: 9 May 2014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Bonus: where is the Session?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9" name="TextBox 8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Additional features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5117" y="2782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services.AddCaching();</a:t>
            </a: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services.AddSession();</a:t>
            </a:r>
            <a:endParaRPr lang="pl-PL" dirty="0"/>
          </a:p>
        </p:txBody>
      </p:sp>
      <p:sp>
        <p:nvSpPr>
          <p:cNvPr id="10" name="Rectangle 9"/>
          <p:cNvSpPr/>
          <p:nvPr/>
        </p:nvSpPr>
        <p:spPr>
          <a:xfrm>
            <a:off x="1445117" y="3865771"/>
            <a:ext cx="184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app.UseSession();</a:t>
            </a:r>
          </a:p>
        </p:txBody>
      </p:sp>
    </p:spTree>
    <p:extLst>
      <p:ext uri="{BB962C8B-B14F-4D97-AF65-F5344CB8AC3E}">
        <p14:creationId xmlns:p14="http://schemas.microsoft.com/office/powerpoint/2010/main" val="39863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Used to be pain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Now you </a:t>
            </a:r>
            <a:r>
              <a:rPr lang="pl-PL" dirty="0" err="1" smtClean="0"/>
              <a:t>add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in a similar </a:t>
            </a:r>
            <a:r>
              <a:rPr lang="pl-PL" dirty="0" err="1" smtClean="0"/>
              <a:t>way</a:t>
            </a:r>
            <a:r>
              <a:rPr lang="pl-PL" dirty="0" smtClean="0"/>
              <a:t> as the </a:t>
            </a:r>
            <a:r>
              <a:rPr lang="pl-PL" dirty="0" err="1" smtClean="0"/>
              <a:t>session</a:t>
            </a:r>
            <a:r>
              <a:rPr lang="pl-PL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DCC8EB-A853-464B-BC91-87AB0F24F20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Bonus: CORS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Additional features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33061" y="2967335"/>
            <a:ext cx="937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app.UseCors(builder =&gt; builder.WithOrigins(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"pgs-soft.com"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"ipgs-soft.com"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).Build());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23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DCC8EB-A853-464B-BC91-87AB0F24F20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33060" y="1876425"/>
            <a:ext cx="10313999" cy="4039183"/>
          </a:xfrm>
        </p:spPr>
        <p:txBody>
          <a:bodyPr/>
          <a:lstStyle/>
          <a:p>
            <a:pPr algn="ctr"/>
            <a:r>
              <a:rPr lang="pl-PL" dirty="0" smtClean="0"/>
              <a:t>Demo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64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DCC8EB-A853-464B-BC91-87AB0F24F20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Summary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How to start?</a:t>
            </a:r>
            <a:endParaRPr lang="en-GB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/>
              <a:t>What has changed?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What’s new to the actual MVC?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about the identity model and stuff?</a:t>
            </a:r>
          </a:p>
        </p:txBody>
      </p:sp>
    </p:spTree>
    <p:extLst>
      <p:ext uri="{BB962C8B-B14F-4D97-AF65-F5344CB8AC3E}">
        <p14:creationId xmlns:p14="http://schemas.microsoft.com/office/powerpoint/2010/main" val="304090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3053919"/>
            <a:ext cx="9294016" cy="497149"/>
          </a:xfrm>
        </p:spPr>
        <p:txBody>
          <a:bodyPr/>
          <a:lstStyle/>
          <a:p>
            <a:pPr algn="ctr"/>
            <a:r>
              <a:rPr lang="pl-PL" dirty="0" smtClean="0"/>
              <a:t>app.UseMVC()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Previously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328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B5E00F-D7CC-4BFC-B609-DFDBB51EFC1C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25237" y="1383957"/>
            <a:ext cx="9033164" cy="4642770"/>
          </a:xfrm>
        </p:spPr>
        <p:txBody>
          <a:bodyPr>
            <a:normAutofit/>
          </a:bodyPr>
          <a:lstStyle/>
          <a:p>
            <a:r>
              <a:rPr lang="pl-PL" sz="7200" dirty="0" smtClean="0"/>
              <a:t>1. How to start?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892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6668" y="1905773"/>
            <a:ext cx="4677165" cy="429055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File, new project...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62725" y="1896895"/>
            <a:ext cx="4684334" cy="41129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...wait, what?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Let’s get started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1026" name="Picture 2" descr="C:\Users\Kamyk\Desktop\Prezentacja\1._Empty_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68" y="2503504"/>
            <a:ext cx="4401157" cy="34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myk\Desktop\Prezentacja\2._S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85" y="2503504"/>
            <a:ext cx="4024876" cy="34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1. How to start?</a:t>
            </a:r>
          </a:p>
        </p:txBody>
      </p:sp>
    </p:spTree>
    <p:extLst>
      <p:ext uri="{BB962C8B-B14F-4D97-AF65-F5344CB8AC3E}">
        <p14:creationId xmlns:p14="http://schemas.microsoft.com/office/powerpoint/2010/main" val="25997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9871064" cy="403148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Solution structure was changed drasticaly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Old components were replaced with new ones, i.e.:</a:t>
            </a:r>
          </a:p>
          <a:p>
            <a:r>
              <a:rPr lang="pl-PL" dirty="0"/>
              <a:t>	</a:t>
            </a:r>
            <a:r>
              <a:rPr lang="pl-PL" dirty="0" smtClean="0"/>
              <a:t>web.config  				global.json</a:t>
            </a:r>
          </a:p>
          <a:p>
            <a:r>
              <a:rPr lang="pl-PL" dirty="0"/>
              <a:t>	</a:t>
            </a:r>
            <a:r>
              <a:rPr lang="pl-PL" dirty="0" smtClean="0"/>
              <a:t>					project.json</a:t>
            </a:r>
          </a:p>
          <a:p>
            <a:r>
              <a:rPr lang="pl-PL" dirty="0"/>
              <a:t>	</a:t>
            </a:r>
            <a:r>
              <a:rPr lang="pl-PL" dirty="0" smtClean="0"/>
              <a:t>					*.json</a:t>
            </a:r>
          </a:p>
          <a:p>
            <a:r>
              <a:rPr lang="pl-PL" dirty="0"/>
              <a:t>	</a:t>
            </a:r>
            <a:r>
              <a:rPr lang="pl-PL" dirty="0" smtClean="0"/>
              <a:t>global.asax 				Startup.cs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Build process was reworked</a:t>
            </a:r>
            <a:endParaRPr lang="pl-PL" dirty="0"/>
          </a:p>
          <a:p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„Panta rhei”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8" name="Right Arrow 7"/>
          <p:cNvSpPr/>
          <p:nvPr/>
        </p:nvSpPr>
        <p:spPr>
          <a:xfrm>
            <a:off x="3790765" y="3098307"/>
            <a:ext cx="1811044" cy="137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ight Arrow 9"/>
          <p:cNvSpPr/>
          <p:nvPr/>
        </p:nvSpPr>
        <p:spPr>
          <a:xfrm>
            <a:off x="3790765" y="4662256"/>
            <a:ext cx="1811044" cy="137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1. How to start?</a:t>
            </a:r>
          </a:p>
        </p:txBody>
      </p:sp>
    </p:spTree>
    <p:extLst>
      <p:ext uri="{BB962C8B-B14F-4D97-AF65-F5344CB8AC3E}">
        <p14:creationId xmlns:p14="http://schemas.microsoft.com/office/powerpoint/2010/main" val="8566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4677165" cy="41129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Hit F5...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62725" y="1896896"/>
            <a:ext cx="4684334" cy="40242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...and it works, wow!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What should I do?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2051" name="Picture 3" descr="C:\Users\Kamyk\Desktop\Prezentacja\4._Hello_wor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77" y="2442591"/>
            <a:ext cx="24860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1. How to start?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060" y="2246051"/>
            <a:ext cx="5707573" cy="38795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rmAutofit fontScale="62500" lnSpcReduction="20000"/>
          </a:bodyPr>
          <a:lstStyle/>
          <a:p>
            <a:r>
              <a:rPr lang="pl-PL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Startup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ConfigureServices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IServiceCollection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services)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{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Configure(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IApplicationBuilder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app,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pl-PL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IHostingEnvironment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env, </a:t>
            </a:r>
            <a:r>
              <a:rPr lang="pl-PL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ILoggerFactory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loggerFactory)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app.UseIISPlatformHandler(options =&gt;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options.AuthenticationDescriptions.Clear();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});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app.Run(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async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(context) =&gt;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{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pl-PL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await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context.Response.WriteAsync(</a:t>
            </a:r>
            <a:r>
              <a:rPr lang="pl-PL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"Hello, Wolrd!"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});</a:t>
            </a: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[]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=&gt; </a:t>
            </a:r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US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WebApplication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.Run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Startup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pl-PL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pl-PL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0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MVC6. Awesomeness is here!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2016-01-22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Wow wow wow wow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3074" name="Picture 2" descr="C:\Users\Kamyk\Desktop\Prezentacja\w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22" y="1973679"/>
            <a:ext cx="5905501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3061" y="0"/>
            <a:ext cx="9371024" cy="4737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08000" rIns="360000" bIns="45720" rtlCol="0" anchor="ctr">
            <a:normAutofit/>
          </a:bodyPr>
          <a:lstStyle/>
          <a:p>
            <a:r>
              <a:rPr lang="pl-PL" sz="1400" b="1" dirty="0" smtClean="0">
                <a:solidFill>
                  <a:srgbClr val="FF7726"/>
                </a:solidFill>
                <a:latin typeface="Calibri Light (Headings)"/>
              </a:rPr>
              <a:t>1. How to start?</a:t>
            </a:r>
          </a:p>
        </p:txBody>
      </p:sp>
    </p:spTree>
    <p:extLst>
      <p:ext uri="{BB962C8B-B14F-4D97-AF65-F5344CB8AC3E}">
        <p14:creationId xmlns:p14="http://schemas.microsoft.com/office/powerpoint/2010/main" val="30940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ssoftware-presentation">
  <a:themeElements>
    <a:clrScheme name="PGS">
      <a:dk1>
        <a:sysClr val="windowText" lastClr="000000"/>
      </a:dk1>
      <a:lt1>
        <a:sysClr val="window" lastClr="FFFFFF"/>
      </a:lt1>
      <a:dk2>
        <a:srgbClr val="FF7726"/>
      </a:dk2>
      <a:lt2>
        <a:srgbClr val="FFFFFF"/>
      </a:lt2>
      <a:accent1>
        <a:srgbClr val="FF7726"/>
      </a:accent1>
      <a:accent2>
        <a:srgbClr val="000000"/>
      </a:accent2>
      <a:accent3>
        <a:srgbClr val="00B0F0"/>
      </a:accent3>
      <a:accent4>
        <a:srgbClr val="FFD965"/>
      </a:accent4>
      <a:accent5>
        <a:srgbClr val="00B050"/>
      </a:accent5>
      <a:accent6>
        <a:srgbClr val="0563C1"/>
      </a:accent6>
      <a:hlink>
        <a:srgbClr val="FF7726"/>
      </a:hlink>
      <a:folHlink>
        <a:srgbClr val="FF77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tx1"/>
        </a:solidFill>
      </a:spPr>
      <a:bodyPr vert="horz" lIns="360000" tIns="108000" rIns="360000" bIns="45720" rtlCol="0" anchor="ctr">
        <a:normAutofit/>
      </a:bodyPr>
      <a:lstStyle>
        <a:defPPr>
          <a:defRPr b="1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template-v7.potx" id="{81740B69-3C92-4ED6-8B77-975B328E0227}" vid="{9A016EBD-39E1-4BE8-9468-41BAC8AD9D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1614</Words>
  <Application>Microsoft Office PowerPoint</Application>
  <PresentationFormat>Widescreen</PresentationFormat>
  <Paragraphs>449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Calibri Light (Headings)</vt:lpstr>
      <vt:lpstr>Consolas</vt:lpstr>
      <vt:lpstr>Wingdings</vt:lpstr>
      <vt:lpstr>pgssoftware-presentation</vt:lpstr>
      <vt:lpstr>MVC6. Awesomeness is here!</vt:lpstr>
      <vt:lpstr>Author</vt:lpstr>
      <vt:lpstr>Agenda</vt:lpstr>
      <vt:lpstr>Previously</vt:lpstr>
      <vt:lpstr>1. How to start?</vt:lpstr>
      <vt:lpstr>Let’s get started</vt:lpstr>
      <vt:lpstr>„Panta rhei”</vt:lpstr>
      <vt:lpstr>What should I do?</vt:lpstr>
      <vt:lpstr>Wow wow wow wow</vt:lpstr>
      <vt:lpstr>Did I see „public static void Main”?</vt:lpstr>
      <vt:lpstr>How do I get MVC?</vt:lpstr>
      <vt:lpstr>Give me more MVC!</vt:lpstr>
      <vt:lpstr>PowerPoint Presentation</vt:lpstr>
      <vt:lpstr>2. What has changed?</vt:lpstr>
      <vt:lpstr>Breaking changes</vt:lpstr>
      <vt:lpstr>Friend of yours is DI</vt:lpstr>
      <vt:lpstr>PowerPoint Presentation</vt:lpstr>
      <vt:lpstr>PowerPoint Presentation</vt:lpstr>
      <vt:lpstr>3. What’s new to the  actual MVC?</vt:lpstr>
      <vt:lpstr>Separation of concerns in frontend</vt:lpstr>
      <vt:lpstr>PowerPoint Presentation</vt:lpstr>
      <vt:lpstr>Tag helpers</vt:lpstr>
      <vt:lpstr>Tag helpers example</vt:lpstr>
      <vt:lpstr>Custom tag helper</vt:lpstr>
      <vt:lpstr>View components</vt:lpstr>
      <vt:lpstr>View components example</vt:lpstr>
      <vt:lpstr>Injecting service into a view</vt:lpstr>
      <vt:lpstr>PowerPoint Presentation</vt:lpstr>
      <vt:lpstr>4. What about the  identity model and  stuff?</vt:lpstr>
      <vt:lpstr>Identity model</vt:lpstr>
      <vt:lpstr>Identity model diagram</vt:lpstr>
      <vt:lpstr>PowerPoint Presentation</vt:lpstr>
      <vt:lpstr>Bonus: where is the Session?</vt:lpstr>
      <vt:lpstr>Bonus: CORS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MVC6. Awesomnes is here!</dc:title>
  <dc:creator>Kamyk</dc:creator>
  <cp:lastModifiedBy>Piotr Kaminski (PGS Software)</cp:lastModifiedBy>
  <cp:revision>125</cp:revision>
  <dcterms:created xsi:type="dcterms:W3CDTF">2015-12-13T21:59:52Z</dcterms:created>
  <dcterms:modified xsi:type="dcterms:W3CDTF">2016-01-22T09:33:33Z</dcterms:modified>
</cp:coreProperties>
</file>