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4"/>
  </p:notesMasterIdLst>
  <p:sldIdLst>
    <p:sldId id="256" r:id="rId2"/>
    <p:sldId id="257" r:id="rId3"/>
    <p:sldId id="295" r:id="rId4"/>
    <p:sldId id="260" r:id="rId5"/>
    <p:sldId id="262" r:id="rId6"/>
    <p:sldId id="313" r:id="rId7"/>
    <p:sldId id="310" r:id="rId8"/>
    <p:sldId id="311" r:id="rId9"/>
    <p:sldId id="296" r:id="rId10"/>
    <p:sldId id="297" r:id="rId11"/>
    <p:sldId id="298" r:id="rId12"/>
    <p:sldId id="261" r:id="rId13"/>
    <p:sldId id="279" r:id="rId14"/>
    <p:sldId id="266" r:id="rId15"/>
    <p:sldId id="275" r:id="rId16"/>
    <p:sldId id="269" r:id="rId17"/>
    <p:sldId id="268" r:id="rId18"/>
    <p:sldId id="270" r:id="rId19"/>
    <p:sldId id="281" r:id="rId20"/>
    <p:sldId id="312" r:id="rId21"/>
    <p:sldId id="282" r:id="rId22"/>
    <p:sldId id="283" r:id="rId23"/>
    <p:sldId id="299" r:id="rId24"/>
    <p:sldId id="285" r:id="rId25"/>
    <p:sldId id="274" r:id="rId26"/>
    <p:sldId id="286" r:id="rId27"/>
    <p:sldId id="300" r:id="rId28"/>
    <p:sldId id="301" r:id="rId29"/>
    <p:sldId id="302" r:id="rId30"/>
    <p:sldId id="303" r:id="rId31"/>
    <p:sldId id="288" r:id="rId32"/>
    <p:sldId id="290" r:id="rId33"/>
    <p:sldId id="291" r:id="rId34"/>
    <p:sldId id="308" r:id="rId35"/>
    <p:sldId id="306" r:id="rId36"/>
    <p:sldId id="314" r:id="rId37"/>
    <p:sldId id="307" r:id="rId38"/>
    <p:sldId id="309" r:id="rId39"/>
    <p:sldId id="293" r:id="rId40"/>
    <p:sldId id="294" r:id="rId41"/>
    <p:sldId id="292" r:id="rId42"/>
    <p:sldId id="258" r:id="rId4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Łukasz Pyrzyk" initials="Ł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0" autoAdjust="0"/>
    <p:restoredTop sz="79002" autoAdjust="0"/>
  </p:normalViewPr>
  <p:slideViewPr>
    <p:cSldViewPr snapToGrid="0">
      <p:cViewPr>
        <p:scale>
          <a:sx n="94" d="100"/>
          <a:sy n="94" d="100"/>
        </p:scale>
        <p:origin x="-9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6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B3D4-BA60-4E5E-B2D8-D3DF5F9D7248}" type="datetimeFigureOut">
              <a:rPr lang="pl-PL"/>
              <a:t>2017-04-17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C20DD-B77C-43D5-B23C-EE0D7238B88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00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378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en-GB" dirty="0" err="1"/>
              <a:t>Newbe</a:t>
            </a:r>
            <a:r>
              <a:rPr lang="en-GB" baseline="0" dirty="0"/>
              <a:t> and .NET Serialization</a:t>
            </a:r>
          </a:p>
          <a:p>
            <a:r>
              <a:rPr lang="pl-PL" baseline="0" dirty="0"/>
              <a:t>2. </a:t>
            </a:r>
            <a:r>
              <a:rPr lang="en-GB" baseline="0" dirty="0"/>
              <a:t>Mono and unity</a:t>
            </a:r>
            <a:r>
              <a:rPr lang="pl-PL" baseline="0" dirty="0"/>
              <a:t> (TPL)</a:t>
            </a:r>
            <a:endParaRPr lang="en-GB" baseline="0" dirty="0"/>
          </a:p>
          <a:p>
            <a:r>
              <a:rPr lang="pl-PL" baseline="0" dirty="0"/>
              <a:t>3. </a:t>
            </a:r>
            <a:r>
              <a:rPr lang="en-GB" baseline="0" dirty="0"/>
              <a:t>How to compile for the platform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902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2. </a:t>
            </a:r>
            <a:r>
              <a:rPr lang="en-GB" baseline="0" dirty="0"/>
              <a:t>Mono and unity</a:t>
            </a:r>
            <a:r>
              <a:rPr lang="pl-PL" baseline="0" dirty="0"/>
              <a:t> (TPL)</a:t>
            </a:r>
            <a:endParaRPr lang="en-GB" baseline="0" dirty="0"/>
          </a:p>
          <a:p>
            <a:r>
              <a:rPr lang="pl-PL" baseline="0" dirty="0"/>
              <a:t>3. </a:t>
            </a:r>
            <a:r>
              <a:rPr lang="en-GB" baseline="0" dirty="0"/>
              <a:t>How to compile for the platform</a:t>
            </a:r>
            <a:r>
              <a:rPr lang="pl-PL" baseline="0" dirty="0"/>
              <a:t>. JSON w Unity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175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Interface</a:t>
            </a:r>
            <a:r>
              <a:rPr lang="en-GB" baseline="0" dirty="0"/>
              <a:t> or group of interfaces around BCL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683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Subset of interfaces over the APIs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71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UWP </a:t>
            </a:r>
            <a:r>
              <a:rPr lang="pl-PL" dirty="0" err="1"/>
              <a:t>runs</a:t>
            </a:r>
            <a:r>
              <a:rPr lang="pl-PL" dirty="0"/>
              <a:t> on .NET </a:t>
            </a:r>
            <a:r>
              <a:rPr lang="pl-PL" dirty="0" err="1"/>
              <a:t>Core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918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Mutex</a:t>
            </a:r>
            <a:r>
              <a:rPr lang="pl-PL" dirty="0"/>
              <a:t> </a:t>
            </a:r>
            <a:r>
              <a:rPr lang="pl-PL" dirty="0" err="1"/>
              <a:t>throws</a:t>
            </a:r>
            <a:r>
              <a:rPr lang="pl-PL" dirty="0"/>
              <a:t> </a:t>
            </a:r>
            <a:r>
              <a:rPr lang="pl-PL" dirty="0" err="1"/>
              <a:t>exception</a:t>
            </a:r>
            <a:endParaRPr lang="pl-PL" dirty="0"/>
          </a:p>
          <a:p>
            <a:r>
              <a:rPr lang="en-GB" dirty="0"/>
              <a:t>Mono emulates Registry with .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baseline="0" dirty="0"/>
              <a:t>files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7182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195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Informacja o </a:t>
            </a:r>
            <a:r>
              <a:rPr lang="pl-PL" dirty="0" err="1"/>
              <a:t>twitterze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354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143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872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9837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524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Robienie gier - </a:t>
            </a:r>
            <a:r>
              <a:rPr lang="pl-PL" dirty="0" err="1"/>
              <a:t>pooling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938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Robienie gier - </a:t>
            </a:r>
            <a:r>
              <a:rPr lang="pl-PL" dirty="0" err="1"/>
              <a:t>pooling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467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8203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14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4039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769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It does not</a:t>
            </a:r>
            <a:r>
              <a:rPr lang="pl-PL" baseline="0" dirty="0"/>
              <a:t> </a:t>
            </a:r>
            <a:r>
              <a:rPr lang="pl-PL" baseline="0" dirty="0" err="1"/>
              <a:t>mean</a:t>
            </a:r>
            <a:r>
              <a:rPr lang="en-GB" baseline="0" dirty="0"/>
              <a:t> if you are web dev or mobile dev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.NET acros</a:t>
            </a:r>
            <a:r>
              <a:rPr lang="en-GB" baseline="0" dirty="0"/>
              <a:t>s all operating system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Three ways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BCL created by different people, in different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17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Zajebiście, siadam i koduje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17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en-GB" dirty="0" err="1"/>
              <a:t>Newbe</a:t>
            </a:r>
            <a:r>
              <a:rPr lang="en-GB" baseline="0" dirty="0"/>
              <a:t> and .NET Serialization</a:t>
            </a:r>
          </a:p>
          <a:p>
            <a:r>
              <a:rPr lang="pl-PL" baseline="0" dirty="0"/>
              <a:t>2. </a:t>
            </a:r>
            <a:r>
              <a:rPr lang="en-GB" baseline="0" dirty="0"/>
              <a:t>Mono and unity</a:t>
            </a:r>
            <a:r>
              <a:rPr lang="pl-PL" baseline="0" dirty="0"/>
              <a:t> (TPL)</a:t>
            </a:r>
            <a:endParaRPr lang="en-GB" baseline="0" dirty="0"/>
          </a:p>
          <a:p>
            <a:r>
              <a:rPr lang="pl-PL" baseline="0" dirty="0"/>
              <a:t>3. </a:t>
            </a:r>
            <a:r>
              <a:rPr lang="en-GB" baseline="0" dirty="0"/>
              <a:t>How to compile for the platform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040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en-GB" dirty="0" err="1"/>
              <a:t>Newbe</a:t>
            </a:r>
            <a:r>
              <a:rPr lang="en-GB" baseline="0" dirty="0"/>
              <a:t> and .NET Serialization</a:t>
            </a:r>
          </a:p>
          <a:p>
            <a:r>
              <a:rPr lang="pl-PL" baseline="0" dirty="0"/>
              <a:t>2. </a:t>
            </a:r>
            <a:r>
              <a:rPr lang="en-GB" baseline="0" dirty="0"/>
              <a:t>Mono and unity</a:t>
            </a:r>
            <a:r>
              <a:rPr lang="pl-PL" baseline="0" dirty="0"/>
              <a:t> (TPL)</a:t>
            </a:r>
            <a:endParaRPr lang="en-GB" baseline="0" dirty="0"/>
          </a:p>
          <a:p>
            <a:r>
              <a:rPr lang="pl-PL" baseline="0" dirty="0"/>
              <a:t>3. </a:t>
            </a:r>
            <a:r>
              <a:rPr lang="en-GB" baseline="0" dirty="0"/>
              <a:t>How to compile for the platform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73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en-GB" dirty="0" err="1"/>
              <a:t>Newbe</a:t>
            </a:r>
            <a:r>
              <a:rPr lang="en-GB" baseline="0" dirty="0"/>
              <a:t> and .NET Serialization</a:t>
            </a:r>
          </a:p>
          <a:p>
            <a:r>
              <a:rPr lang="pl-PL" baseline="0" dirty="0"/>
              <a:t>2. </a:t>
            </a:r>
            <a:r>
              <a:rPr lang="en-GB" baseline="0" dirty="0"/>
              <a:t>Mono and unity</a:t>
            </a:r>
            <a:r>
              <a:rPr lang="pl-PL" baseline="0" dirty="0"/>
              <a:t> (TPL)</a:t>
            </a:r>
            <a:endParaRPr lang="en-GB" baseline="0" dirty="0"/>
          </a:p>
          <a:p>
            <a:r>
              <a:rPr lang="pl-PL" baseline="0" dirty="0"/>
              <a:t>3. </a:t>
            </a:r>
            <a:r>
              <a:rPr lang="en-GB" baseline="0" dirty="0"/>
              <a:t>How to compile for the platform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C20DD-B77C-43D5-B23C-EE0D7238B88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05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2017-04-17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85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2017-04-17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48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2017-04-17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49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2017-04-17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333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2017-04-17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58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2017-04-17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87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2017-04-17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02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2017-04-17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47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2017-04-17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98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2017-04-17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49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2017-04-17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28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2017-04-17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820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776" y="0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65615E"/>
                </a:solidFill>
              </a:rPr>
              <a:t>.</a:t>
            </a:r>
            <a:r>
              <a:rPr lang="pl-PL" dirty="0">
                <a:solidFill>
                  <a:srgbClr val="65615E"/>
                </a:solidFill>
              </a:rPr>
              <a:t>NET </a:t>
            </a:r>
            <a:r>
              <a:rPr lang="pl-PL" dirty="0" err="1">
                <a:solidFill>
                  <a:srgbClr val="65615E"/>
                </a:solidFill>
              </a:rPr>
              <a:t>Core</a:t>
            </a:r>
            <a:r>
              <a:rPr lang="pl-PL" dirty="0">
                <a:solidFill>
                  <a:srgbClr val="65615E"/>
                </a:solidFill>
              </a:rPr>
              <a:t> in 2017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95500" y="347535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Łukasz Pyrzyk</a:t>
            </a:r>
          </a:p>
          <a:p>
            <a:r>
              <a:rPr lang="pl-PL" dirty="0">
                <a:solidFill>
                  <a:srgbClr val="595959"/>
                </a:solidFill>
              </a:rPr>
              <a:t>@lukaszpyrzyk</a:t>
            </a:r>
            <a:endParaRPr lang="pl-PL" sz="3600" dirty="0">
              <a:solidFill>
                <a:srgbClr val="595959"/>
              </a:solidFill>
            </a:endParaRPr>
          </a:p>
        </p:txBody>
      </p:sp>
      <p:pic>
        <p:nvPicPr>
          <p:cNvPr id="6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275" y="265747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API and Types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143" y="1945481"/>
            <a:ext cx="9371714" cy="37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pPr lvl="1"/>
            <a:r>
              <a:rPr lang="en-GB" sz="2800" dirty="0"/>
              <a:t>Missing API and Types</a:t>
            </a:r>
          </a:p>
          <a:p>
            <a:pPr lvl="1"/>
            <a:r>
              <a:rPr lang="en-GB" sz="2800" dirty="0"/>
              <a:t>Differences between BCLs</a:t>
            </a:r>
          </a:p>
          <a:p>
            <a:pPr lvl="1"/>
            <a:r>
              <a:rPr lang="en-US" sz="2800" dirty="0"/>
              <a:t>Difficult to reuse the code</a:t>
            </a:r>
            <a:r>
              <a:rPr lang="en-GB" sz="2800" dirty="0"/>
              <a:t> and create library</a:t>
            </a:r>
          </a:p>
          <a:p>
            <a:pPr lvl="1"/>
            <a:endParaRPr lang="en-GB" sz="2800" dirty="0"/>
          </a:p>
          <a:p>
            <a:pPr lvl="1"/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4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4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.NET Standard version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626069"/>
            <a:ext cx="12191998" cy="25508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higher the version, the more APIs are available to you.</a:t>
            </a:r>
          </a:p>
          <a:p>
            <a:pPr marL="0" indent="0" algn="ctr">
              <a:buNone/>
            </a:pPr>
            <a:r>
              <a:rPr lang="en-US" dirty="0"/>
              <a:t>The lower the version, the more platforms you can run on.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690688"/>
            <a:ext cx="12191999" cy="2550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NET Standard </a:t>
            </a:r>
            <a:b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1.0, 1.1, 1.2, 1.3, 1.4, 1.5</a:t>
            </a:r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pl-P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1.6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7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82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30" y="240260"/>
            <a:ext cx="11435807" cy="4944528"/>
          </a:xfrm>
        </p:spPr>
      </p:pic>
      <p:sp>
        <p:nvSpPr>
          <p:cNvPr id="16" name="TextBox 15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19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not implemented?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Runtime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APIs</a:t>
            </a:r>
            <a:r>
              <a:rPr lang="en-GB" dirty="0"/>
              <a:t> like </a:t>
            </a:r>
            <a:r>
              <a:rPr lang="en-GB" dirty="0" err="1"/>
              <a:t>System.Reflection.Emit</a:t>
            </a:r>
            <a:endParaRPr lang="en-GB" dirty="0"/>
          </a:p>
          <a:p>
            <a:r>
              <a:rPr lang="pl-PL" dirty="0"/>
              <a:t>Operating system </a:t>
            </a:r>
            <a:r>
              <a:rPr lang="pl-PL" dirty="0" err="1"/>
              <a:t>APIs</a:t>
            </a:r>
            <a:r>
              <a:rPr lang="en-GB" dirty="0"/>
              <a:t> like Windows registry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2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Delete problematic API from the Standard</a:t>
            </a:r>
          </a:p>
          <a:p>
            <a:r>
              <a:rPr lang="en-GB" dirty="0"/>
              <a:t>Throw </a:t>
            </a:r>
            <a:r>
              <a:rPr lang="en-GB" dirty="0" err="1"/>
              <a:t>PlatformNotSupportedException</a:t>
            </a:r>
            <a:r>
              <a:rPr lang="en-GB" dirty="0"/>
              <a:t> when it is needed</a:t>
            </a:r>
          </a:p>
          <a:p>
            <a:r>
              <a:rPr lang="en-GB" dirty="0"/>
              <a:t>Emulate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Windows Registry </a:t>
            </a:r>
          </a:p>
          <a:p>
            <a:pPr lvl="1"/>
            <a:r>
              <a:rPr lang="en-GB" dirty="0" err="1"/>
              <a:t>nuget</a:t>
            </a:r>
            <a:r>
              <a:rPr lang="en-GB" dirty="0"/>
              <a:t> package (</a:t>
            </a:r>
            <a:r>
              <a:rPr lang="pl-PL" dirty="0"/>
              <a:t>Microsoft.Win32.Registry</a:t>
            </a:r>
            <a:r>
              <a:rPr lang="en-GB" dirty="0"/>
              <a:t>), available only on Windows</a:t>
            </a:r>
          </a:p>
          <a:p>
            <a:r>
              <a:rPr lang="en-GB" dirty="0" err="1"/>
              <a:t>AppDomain</a:t>
            </a:r>
            <a:endParaRPr lang="en-GB" dirty="0"/>
          </a:p>
          <a:p>
            <a:pPr lvl="1"/>
            <a:r>
              <a:rPr lang="en-US" dirty="0"/>
              <a:t>exceptions on platforms that don’t support that, such as .NET Core</a:t>
            </a:r>
          </a:p>
          <a:p>
            <a:r>
              <a:rPr lang="en-US" dirty="0"/>
              <a:t>Emit </a:t>
            </a:r>
          </a:p>
          <a:p>
            <a:pPr lvl="1"/>
            <a:r>
              <a:rPr lang="en-US" dirty="0"/>
              <a:t>interpreting expression trees instead of compiling them</a:t>
            </a:r>
          </a:p>
          <a:p>
            <a:pPr lvl="1"/>
            <a:r>
              <a:rPr lang="en-US" dirty="0"/>
              <a:t>Exception when compiling regex</a:t>
            </a:r>
          </a:p>
          <a:p>
            <a:pPr lvl="1"/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tool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.NET API </a:t>
            </a:r>
            <a:r>
              <a:rPr lang="pl-PL" dirty="0" err="1"/>
              <a:t>Portability</a:t>
            </a:r>
            <a:r>
              <a:rPr lang="en-GB" dirty="0"/>
              <a:t> tool</a:t>
            </a:r>
          </a:p>
          <a:p>
            <a:pPr marL="457200" lvl="1" indent="0">
              <a:buNone/>
            </a:pPr>
            <a:r>
              <a:rPr lang="de-DE" dirty="0" err="1"/>
              <a:t>cmd</a:t>
            </a:r>
            <a:r>
              <a:rPr lang="de-DE" dirty="0"/>
              <a:t> &gt;&gt; </a:t>
            </a:r>
            <a:r>
              <a:rPr lang="de-DE" dirty="0" err="1"/>
              <a:t>apiport</a:t>
            </a:r>
            <a:r>
              <a:rPr lang="de-DE" dirty="0"/>
              <a:t> </a:t>
            </a:r>
            <a:r>
              <a:rPr lang="de-DE" dirty="0" err="1"/>
              <a:t>analyze</a:t>
            </a:r>
            <a:r>
              <a:rPr lang="de-DE" dirty="0"/>
              <a:t> -f C:\src\mylibs\ -t ".NET </a:t>
            </a:r>
            <a:r>
              <a:rPr lang="de-DE" dirty="0" err="1"/>
              <a:t>Standard,Version</a:t>
            </a:r>
            <a:r>
              <a:rPr lang="de-DE" dirty="0"/>
              <a:t>=1.6"^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VS </a:t>
            </a:r>
            <a:r>
              <a:rPr lang="en-GB" dirty="0" err="1"/>
              <a:t>addin</a:t>
            </a:r>
            <a:r>
              <a:rPr lang="en-GB" dirty="0"/>
              <a:t> - </a:t>
            </a:r>
            <a:r>
              <a:rPr lang="pl-PL" dirty="0"/>
              <a:t>.NET </a:t>
            </a:r>
            <a:r>
              <a:rPr lang="pl-PL" dirty="0" err="1"/>
              <a:t>Portability</a:t>
            </a:r>
            <a:r>
              <a:rPr lang="pl-PL" dirty="0"/>
              <a:t> Analyzer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0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.NET Standard 2.0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breaking change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/>
              <a:t>Strict superset of .NET Standard 1.6</a:t>
            </a:r>
          </a:p>
          <a:p>
            <a:r>
              <a:rPr lang="pl-PL" dirty="0">
                <a:sym typeface="Wingdings" panose="05000000000000000000" pitchFamily="2" charset="2"/>
              </a:rPr>
              <a:t>A</a:t>
            </a:r>
            <a:r>
              <a:rPr lang="en-US" dirty="0" err="1">
                <a:sym typeface="Wingdings" panose="05000000000000000000" pitchFamily="2" charset="2"/>
              </a:rPr>
              <a:t>llows</a:t>
            </a:r>
            <a:r>
              <a:rPr lang="en-US" dirty="0">
                <a:sym typeface="Wingdings" panose="05000000000000000000" pitchFamily="2" charset="2"/>
              </a:rPr>
              <a:t> referencing existing binaries, even if they weren't built for .NET Standard or PCL</a:t>
            </a:r>
          </a:p>
          <a:p>
            <a:r>
              <a:rPr lang="en-US" dirty="0">
                <a:sym typeface="Wingdings" panose="05000000000000000000" pitchFamily="2" charset="2"/>
              </a:rPr>
              <a:t>More APIs…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7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About</a:t>
            </a:r>
            <a:r>
              <a:rPr lang="pl-PL" dirty="0"/>
              <a:t> me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Senior </a:t>
            </a:r>
            <a:r>
              <a:rPr lang="pl-PL" dirty="0"/>
              <a:t>Software Developer </a:t>
            </a:r>
            <a:r>
              <a:rPr lang="en-US" dirty="0"/>
              <a:t>at</a:t>
            </a:r>
            <a:r>
              <a:rPr lang="pl-PL" dirty="0"/>
              <a:t> Ryanair</a:t>
            </a:r>
          </a:p>
          <a:p>
            <a:r>
              <a:rPr lang="pl-PL" dirty="0"/>
              <a:t>Fan of performance, threading, bits and bytes</a:t>
            </a:r>
          </a:p>
          <a:p>
            <a:r>
              <a:rPr lang="en-US" dirty="0"/>
              <a:t>Experience</a:t>
            </a:r>
            <a:r>
              <a:rPr lang="pl-PL" dirty="0"/>
              <a:t> in .NET </a:t>
            </a:r>
            <a:r>
              <a:rPr lang="en-US" dirty="0"/>
              <a:t>Core</a:t>
            </a:r>
            <a:r>
              <a:rPr lang="pl-PL" dirty="0"/>
              <a:t> </a:t>
            </a:r>
            <a:r>
              <a:rPr lang="en-US" dirty="0"/>
              <a:t>since</a:t>
            </a:r>
            <a:r>
              <a:rPr lang="pl-PL" dirty="0"/>
              <a:t> beta6</a:t>
            </a:r>
            <a:endParaRPr lang="en-IE" dirty="0"/>
          </a:p>
          <a:p>
            <a:r>
              <a:rPr lang="en-IE" dirty="0"/>
              <a:t>.NET Core Tour</a:t>
            </a:r>
            <a:r>
              <a:rPr lang="pl-PL" dirty="0"/>
              <a:t> co</a:t>
            </a:r>
            <a:r>
              <a:rPr lang="en-US" dirty="0"/>
              <a:t>organizer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.NET Standard 2.0</a:t>
            </a:r>
            <a:endParaRPr lang="pl-PL" dirty="0"/>
          </a:p>
        </p:txBody>
      </p:sp>
      <p:sp>
        <p:nvSpPr>
          <p:cNvPr id="6" name="TextBox 5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7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clhost.com/jaxu6P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666" y="1690688"/>
            <a:ext cx="754754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.NET Standard 2.0</a:t>
            </a:r>
            <a:endParaRPr lang="pl-P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76454"/>
              </p:ext>
            </p:extLst>
          </p:nvPr>
        </p:nvGraphicFramePr>
        <p:xfrm>
          <a:off x="744565" y="1690688"/>
          <a:ext cx="10702869" cy="4456386"/>
        </p:xfrm>
        <a:graphic>
          <a:graphicData uri="http://schemas.openxmlformats.org/drawingml/2006/table">
            <a:tbl>
              <a:tblPr/>
              <a:tblGrid>
                <a:gridCol w="3567623">
                  <a:extLst>
                    <a:ext uri="{9D8B030D-6E8A-4147-A177-3AD203B41FA5}">
                      <a16:colId xmlns:a16="http://schemas.microsoft.com/office/drawing/2014/main" xmlns="" val="2829796831"/>
                    </a:ext>
                  </a:extLst>
                </a:gridCol>
                <a:gridCol w="3567623">
                  <a:extLst>
                    <a:ext uri="{9D8B030D-6E8A-4147-A177-3AD203B41FA5}">
                      <a16:colId xmlns:a16="http://schemas.microsoft.com/office/drawing/2014/main" xmlns="" val="1140001798"/>
                    </a:ext>
                  </a:extLst>
                </a:gridCol>
                <a:gridCol w="3567623">
                  <a:extLst>
                    <a:ext uri="{9D8B030D-6E8A-4147-A177-3AD203B41FA5}">
                      <a16:colId xmlns:a16="http://schemas.microsoft.com/office/drawing/2014/main" xmlns="" val="3757459828"/>
                    </a:ext>
                  </a:extLst>
                </a:gridCol>
              </a:tblGrid>
              <a:tr h="495154">
                <a:tc>
                  <a:txBody>
                    <a:bodyPr/>
                    <a:lstStyle/>
                    <a:p>
                      <a:pPr algn="l"/>
                      <a:r>
                        <a:rPr lang="pl-PL" sz="2300" b="1">
                          <a:effectLst/>
                        </a:rPr>
                        <a:t>Version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 b="1" dirty="0" err="1">
                          <a:effectLst/>
                        </a:rPr>
                        <a:t>APIs</a:t>
                      </a:r>
                      <a:endParaRPr lang="pl-PL" sz="2300" b="1" dirty="0">
                        <a:effectLst/>
                      </a:endParaRP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 b="1">
                          <a:effectLst/>
                        </a:rPr>
                        <a:t>Growth %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7337221"/>
                  </a:ext>
                </a:extLst>
              </a:tr>
              <a:tr h="495154">
                <a:tc>
                  <a:txBody>
                    <a:bodyPr/>
                    <a:lstStyle/>
                    <a:p>
                      <a:pPr algn="l"/>
                      <a:r>
                        <a:rPr lang="pl-PL" sz="2300">
                          <a:effectLst/>
                        </a:rPr>
                        <a:t>1.0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>
                          <a:effectLst/>
                        </a:rPr>
                        <a:t>7,949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l-PL" sz="2300">
                        <a:effectLst/>
                      </a:endParaRP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119814"/>
                  </a:ext>
                </a:extLst>
              </a:tr>
              <a:tr h="495154">
                <a:tc>
                  <a:txBody>
                    <a:bodyPr/>
                    <a:lstStyle/>
                    <a:p>
                      <a:pPr algn="l"/>
                      <a:r>
                        <a:rPr lang="pl-PL" sz="2300" dirty="0">
                          <a:effectLst/>
                        </a:rPr>
                        <a:t>1.1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>
                          <a:effectLst/>
                        </a:rPr>
                        <a:t>10,239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 dirty="0">
                          <a:effectLst/>
                        </a:rPr>
                        <a:t>+29%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1353892"/>
                  </a:ext>
                </a:extLst>
              </a:tr>
              <a:tr h="495154">
                <a:tc>
                  <a:txBody>
                    <a:bodyPr/>
                    <a:lstStyle/>
                    <a:p>
                      <a:pPr algn="l"/>
                      <a:r>
                        <a:rPr lang="pl-PL" sz="2300" dirty="0">
                          <a:effectLst/>
                        </a:rPr>
                        <a:t>1.2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>
                          <a:effectLst/>
                        </a:rPr>
                        <a:t>10,285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 dirty="0">
                          <a:effectLst/>
                        </a:rPr>
                        <a:t>+0%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7190322"/>
                  </a:ext>
                </a:extLst>
              </a:tr>
              <a:tr h="495154">
                <a:tc>
                  <a:txBody>
                    <a:bodyPr/>
                    <a:lstStyle/>
                    <a:p>
                      <a:pPr algn="l"/>
                      <a:r>
                        <a:rPr lang="pl-PL" sz="2300">
                          <a:effectLst/>
                        </a:rPr>
                        <a:t>1.3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>
                          <a:effectLst/>
                        </a:rPr>
                        <a:t>13,122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>
                          <a:effectLst/>
                        </a:rPr>
                        <a:t>+28%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0227517"/>
                  </a:ext>
                </a:extLst>
              </a:tr>
              <a:tr h="495154">
                <a:tc>
                  <a:txBody>
                    <a:bodyPr/>
                    <a:lstStyle/>
                    <a:p>
                      <a:pPr algn="l"/>
                      <a:r>
                        <a:rPr lang="pl-PL" sz="2300">
                          <a:effectLst/>
                        </a:rPr>
                        <a:t>1.4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>
                          <a:effectLst/>
                        </a:rPr>
                        <a:t>13,140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>
                          <a:effectLst/>
                        </a:rPr>
                        <a:t>+0%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3138229"/>
                  </a:ext>
                </a:extLst>
              </a:tr>
              <a:tr h="495154">
                <a:tc>
                  <a:txBody>
                    <a:bodyPr/>
                    <a:lstStyle/>
                    <a:p>
                      <a:pPr algn="l"/>
                      <a:r>
                        <a:rPr lang="pl-PL" sz="2300">
                          <a:effectLst/>
                        </a:rPr>
                        <a:t>1.5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>
                          <a:effectLst/>
                        </a:rPr>
                        <a:t>13,355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>
                          <a:effectLst/>
                        </a:rPr>
                        <a:t>+2%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8751246"/>
                  </a:ext>
                </a:extLst>
              </a:tr>
              <a:tr h="495154">
                <a:tc>
                  <a:txBody>
                    <a:bodyPr/>
                    <a:lstStyle/>
                    <a:p>
                      <a:pPr algn="l"/>
                      <a:r>
                        <a:rPr lang="pl-PL" sz="2300">
                          <a:effectLst/>
                        </a:rPr>
                        <a:t>1.6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>
                          <a:effectLst/>
                        </a:rPr>
                        <a:t>13,501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>
                          <a:effectLst/>
                        </a:rPr>
                        <a:t>+1%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520414"/>
                  </a:ext>
                </a:extLst>
              </a:tr>
              <a:tr h="495154">
                <a:tc>
                  <a:txBody>
                    <a:bodyPr/>
                    <a:lstStyle/>
                    <a:p>
                      <a:pPr algn="l"/>
                      <a:r>
                        <a:rPr lang="pl-PL" sz="2300">
                          <a:effectLst/>
                        </a:rPr>
                        <a:t>2.0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>
                          <a:effectLst/>
                        </a:rPr>
                        <a:t>32,638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300" dirty="0">
                          <a:effectLst/>
                        </a:rPr>
                        <a:t>+142%</a:t>
                      </a:r>
                    </a:p>
                  </a:txBody>
                  <a:tcPr marL="156686" marR="156686" marT="72317" marB="7231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14343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7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0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250923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When?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5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5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Dates</a:t>
            </a:r>
            <a:endParaRPr lang="pl-PL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9380"/>
              </p:ext>
            </p:extLst>
          </p:nvPr>
        </p:nvGraphicFramePr>
        <p:xfrm>
          <a:off x="1346638" y="2146874"/>
          <a:ext cx="9878410" cy="3009900"/>
        </p:xfrm>
        <a:graphic>
          <a:graphicData uri="http://schemas.openxmlformats.org/drawingml/2006/table">
            <a:tbl>
              <a:tblPr/>
              <a:tblGrid>
                <a:gridCol w="4939205">
                  <a:extLst>
                    <a:ext uri="{9D8B030D-6E8A-4147-A177-3AD203B41FA5}">
                      <a16:colId xmlns:a16="http://schemas.microsoft.com/office/drawing/2014/main" xmlns="" val="3308224857"/>
                    </a:ext>
                  </a:extLst>
                </a:gridCol>
                <a:gridCol w="4939205">
                  <a:extLst>
                    <a:ext uri="{9D8B030D-6E8A-4147-A177-3AD203B41FA5}">
                      <a16:colId xmlns:a16="http://schemas.microsoft.com/office/drawing/2014/main" xmlns="" val="1529786581"/>
                    </a:ext>
                  </a:extLst>
                </a:gridCol>
              </a:tblGrid>
              <a:tr h="548087">
                <a:tc>
                  <a:txBody>
                    <a:bodyPr/>
                    <a:lstStyle/>
                    <a:p>
                      <a:r>
                        <a:rPr lang="pl-PL" sz="3200" b="1">
                          <a:effectLst/>
                        </a:rPr>
                        <a:t>Milestone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3200" b="1">
                          <a:effectLst/>
                        </a:rPr>
                        <a:t>Release Date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725152"/>
                  </a:ext>
                </a:extLst>
              </a:tr>
              <a:tr h="548087">
                <a:tc>
                  <a:txBody>
                    <a:bodyPr/>
                    <a:lstStyle/>
                    <a:p>
                      <a:r>
                        <a:rPr lang="pl-PL" sz="3200">
                          <a:effectLst/>
                        </a:rPr>
                        <a:t>.NET Core 2.0 Preview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3200" dirty="0">
                          <a:effectLst/>
                        </a:rPr>
                        <a:t>Q2 2017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2766164"/>
                  </a:ext>
                </a:extLst>
              </a:tr>
              <a:tr h="548087">
                <a:tc>
                  <a:txBody>
                    <a:bodyPr/>
                    <a:lstStyle/>
                    <a:p>
                      <a:r>
                        <a:rPr lang="pl-PL" sz="3200">
                          <a:effectLst/>
                        </a:rPr>
                        <a:t>.NET Standard 2.0 Preview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3200">
                          <a:effectLst/>
                        </a:rPr>
                        <a:t>Q2 2017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610961"/>
                  </a:ext>
                </a:extLst>
              </a:tr>
              <a:tr h="548087">
                <a:tc>
                  <a:txBody>
                    <a:bodyPr/>
                    <a:lstStyle/>
                    <a:p>
                      <a:r>
                        <a:rPr lang="pl-PL" sz="3200">
                          <a:effectLst/>
                        </a:rPr>
                        <a:t>.NET Core 2.0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3200">
                          <a:effectLst/>
                        </a:rPr>
                        <a:t>Q3 2017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66966"/>
                  </a:ext>
                </a:extLst>
              </a:tr>
              <a:tr h="548087">
                <a:tc>
                  <a:txBody>
                    <a:bodyPr/>
                    <a:lstStyle/>
                    <a:p>
                      <a:r>
                        <a:rPr lang="pl-PL" sz="3200">
                          <a:effectLst/>
                        </a:rPr>
                        <a:t>.NET Standard 2.0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3200" dirty="0">
                          <a:effectLst/>
                        </a:rPr>
                        <a:t>Q3 2017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3364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4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.NET Core upcoming features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Slice&lt;T&gt; in </a:t>
            </a:r>
            <a:r>
              <a:rPr lang="en-GB" dirty="0" err="1"/>
              <a:t>System.Slices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8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Span</a:t>
            </a:r>
            <a:r>
              <a:rPr lang="pl-PL" dirty="0"/>
              <a:t>&lt;T&gt;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It is a simple and small struct which gives easy access to memory. Span exposes API for working with any kind of buffers, arrays and strings.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Type-safe</a:t>
            </a:r>
          </a:p>
          <a:p>
            <a:r>
              <a:rPr lang="en-GB" dirty="0"/>
              <a:t>Memory-safe</a:t>
            </a:r>
          </a:p>
          <a:p>
            <a:r>
              <a:rPr lang="en-GB" dirty="0"/>
              <a:t>Very fast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3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Span&lt;T&gt;</a:t>
            </a:r>
            <a:endParaRPr lang="pl-PL" dirty="0"/>
          </a:p>
        </p:txBody>
      </p:sp>
      <p:sp>
        <p:nvSpPr>
          <p:cNvPr id="12" name="Rectangle 11"/>
          <p:cNvSpPr/>
          <p:nvPr/>
        </p:nvSpPr>
        <p:spPr>
          <a:xfrm>
            <a:off x="2145069" y="1690688"/>
            <a:ext cx="2757131" cy="126124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Pointer</a:t>
            </a:r>
            <a:endParaRPr lang="pl-PL" dirty="0"/>
          </a:p>
        </p:txBody>
      </p:sp>
      <p:sp>
        <p:nvSpPr>
          <p:cNvPr id="14" name="Rectangle 13"/>
          <p:cNvSpPr/>
          <p:nvPr/>
        </p:nvSpPr>
        <p:spPr>
          <a:xfrm>
            <a:off x="4902200" y="1690687"/>
            <a:ext cx="2757131" cy="126124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Offset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32588" y="4562791"/>
            <a:ext cx="713744" cy="718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46332" y="4562790"/>
            <a:ext cx="713744" cy="718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pl-PL" dirty="0"/>
          </a:p>
        </p:txBody>
      </p:sp>
      <p:sp>
        <p:nvSpPr>
          <p:cNvPr id="24" name="Rectangle 23"/>
          <p:cNvSpPr/>
          <p:nvPr/>
        </p:nvSpPr>
        <p:spPr>
          <a:xfrm>
            <a:off x="4860076" y="4562791"/>
            <a:ext cx="713744" cy="718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pl-PL" dirty="0"/>
          </a:p>
        </p:txBody>
      </p:sp>
      <p:sp>
        <p:nvSpPr>
          <p:cNvPr id="25" name="Rectangle 24"/>
          <p:cNvSpPr/>
          <p:nvPr/>
        </p:nvSpPr>
        <p:spPr>
          <a:xfrm>
            <a:off x="5573820" y="4562791"/>
            <a:ext cx="713744" cy="718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pl-PL" dirty="0"/>
          </a:p>
        </p:txBody>
      </p:sp>
      <p:sp>
        <p:nvSpPr>
          <p:cNvPr id="26" name="Rectangle 25"/>
          <p:cNvSpPr/>
          <p:nvPr/>
        </p:nvSpPr>
        <p:spPr>
          <a:xfrm>
            <a:off x="6287564" y="4562790"/>
            <a:ext cx="713744" cy="718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pl-PL" dirty="0"/>
          </a:p>
        </p:txBody>
      </p:sp>
      <p:sp>
        <p:nvSpPr>
          <p:cNvPr id="27" name="Rectangle 26"/>
          <p:cNvSpPr/>
          <p:nvPr/>
        </p:nvSpPr>
        <p:spPr>
          <a:xfrm>
            <a:off x="7001308" y="4562790"/>
            <a:ext cx="713744" cy="718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pl-PL" dirty="0"/>
          </a:p>
        </p:txBody>
      </p:sp>
      <p:sp>
        <p:nvSpPr>
          <p:cNvPr id="28" name="Rectangle 27"/>
          <p:cNvSpPr/>
          <p:nvPr/>
        </p:nvSpPr>
        <p:spPr>
          <a:xfrm>
            <a:off x="7715052" y="4562790"/>
            <a:ext cx="713744" cy="718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pl-PL" dirty="0"/>
          </a:p>
        </p:txBody>
      </p:sp>
      <p:sp>
        <p:nvSpPr>
          <p:cNvPr id="29" name="Rectangle 28"/>
          <p:cNvSpPr/>
          <p:nvPr/>
        </p:nvSpPr>
        <p:spPr>
          <a:xfrm>
            <a:off x="8428796" y="4562790"/>
            <a:ext cx="713744" cy="718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  <a:endParaRPr lang="pl-PL" dirty="0"/>
          </a:p>
        </p:txBody>
      </p:sp>
      <p:sp>
        <p:nvSpPr>
          <p:cNvPr id="35" name="Rectangle 34"/>
          <p:cNvSpPr/>
          <p:nvPr/>
        </p:nvSpPr>
        <p:spPr>
          <a:xfrm>
            <a:off x="7659331" y="1690686"/>
            <a:ext cx="2757131" cy="126124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Length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74772" y="3016251"/>
            <a:ext cx="149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0xFFFFFFFF</a:t>
            </a:r>
            <a:endParaRPr lang="pl-PL" dirty="0"/>
          </a:p>
        </p:txBody>
      </p:sp>
      <p:sp>
        <p:nvSpPr>
          <p:cNvPr id="48" name="TextBox 47"/>
          <p:cNvSpPr txBox="1"/>
          <p:nvPr/>
        </p:nvSpPr>
        <p:spPr>
          <a:xfrm>
            <a:off x="5503584" y="3016251"/>
            <a:ext cx="149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  <a:endParaRPr lang="pl-PL" dirty="0"/>
          </a:p>
        </p:txBody>
      </p:sp>
      <p:sp>
        <p:nvSpPr>
          <p:cNvPr id="49" name="TextBox 48"/>
          <p:cNvSpPr txBox="1"/>
          <p:nvPr/>
        </p:nvSpPr>
        <p:spPr>
          <a:xfrm>
            <a:off x="8289034" y="3016249"/>
            <a:ext cx="149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</a:t>
            </a:r>
            <a:endParaRPr lang="pl-PL" dirty="0"/>
          </a:p>
        </p:txBody>
      </p:sp>
      <p:sp>
        <p:nvSpPr>
          <p:cNvPr id="20" name="TextBox 19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21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55F51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47" grpId="0"/>
      <p:bldP spid="48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Pass </a:t>
            </a:r>
            <a:r>
              <a:rPr lang="pl-PL" dirty="0" err="1"/>
              <a:t>begin</a:t>
            </a:r>
            <a:r>
              <a:rPr lang="pl-PL" dirty="0"/>
              <a:t> and 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22" y="1284758"/>
            <a:ext cx="8188156" cy="525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</a:t>
            </a:r>
            <a:r>
              <a:rPr lang="pl-PL" dirty="0" err="1"/>
              <a:t>Copy</a:t>
            </a:r>
            <a:r>
              <a:rPr lang="pl-PL" dirty="0"/>
              <a:t> </a:t>
            </a:r>
            <a:r>
              <a:rPr lang="pl-PL" dirty="0" err="1"/>
              <a:t>array</a:t>
            </a:r>
            <a:r>
              <a:rPr lang="pl-PL" dirty="0"/>
              <a:t> to </a:t>
            </a:r>
            <a:r>
              <a:rPr lang="pl-PL" dirty="0" err="1"/>
              <a:t>smaller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463" y="1354693"/>
            <a:ext cx="8307458" cy="49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ArraySegment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493" y="1391721"/>
            <a:ext cx="8228428" cy="51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77" y="392443"/>
            <a:ext cx="10501587" cy="40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03176" y="4384476"/>
            <a:ext cx="5916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pyrzyk.net/tour</a:t>
            </a:r>
          </a:p>
        </p:txBody>
      </p:sp>
      <p:pic>
        <p:nvPicPr>
          <p:cNvPr id="2050" name="Picture 2" descr="Microsof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558" y="4947368"/>
            <a:ext cx="2750271" cy="58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Depe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558" y="5728698"/>
            <a:ext cx="2590170" cy="7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xceptionles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279" y="4865059"/>
            <a:ext cx="3000497" cy="75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yrzyk.net/wp-content/uploads/2017/03/noordwind-1-1024x308.png?x5565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042" y="5777940"/>
            <a:ext cx="2459229" cy="7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avel Labs Poland - Ryanai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2475" y="5695536"/>
            <a:ext cx="3296107" cy="90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Jetbrain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1761" y="4479983"/>
            <a:ext cx="1117114" cy="121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Span</a:t>
            </a:r>
            <a:r>
              <a:rPr lang="pl-PL" dirty="0"/>
              <a:t>&lt;T&gt;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553" y="1382635"/>
            <a:ext cx="8101012" cy="527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Span&lt;T&gt;</a:t>
            </a:r>
            <a:endParaRPr lang="pl-P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784" y="2893903"/>
            <a:ext cx="7986432" cy="1984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8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Span</a:t>
            </a:r>
            <a:r>
              <a:rPr lang="pl-PL" dirty="0"/>
              <a:t>&lt;T&gt;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60227" y="2893903"/>
            <a:ext cx="8071546" cy="2053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8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Span</a:t>
            </a:r>
            <a:r>
              <a:rPr lang="pl-PL" dirty="0"/>
              <a:t>&lt;T&gt;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774" y="2288957"/>
            <a:ext cx="5508407" cy="19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774" y="4538825"/>
            <a:ext cx="6590451" cy="1354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8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upcoming features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Slice&lt;T&gt; in </a:t>
            </a:r>
            <a:r>
              <a:rPr lang="en-GB" dirty="0" err="1"/>
              <a:t>System.Slices</a:t>
            </a:r>
            <a:endParaRPr lang="en-GB" dirty="0"/>
          </a:p>
          <a:p>
            <a:r>
              <a:rPr lang="en-GB" dirty="0" err="1"/>
              <a:t>ArrayPool</a:t>
            </a:r>
            <a:r>
              <a:rPr lang="en-GB" dirty="0"/>
              <a:t> in </a:t>
            </a:r>
            <a:r>
              <a:rPr lang="en-GB" dirty="0" err="1"/>
              <a:t>System.Buffers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ArrayPool</a:t>
            </a:r>
            <a:r>
              <a:rPr lang="pl-PL" dirty="0"/>
              <a:t>&lt;T&gt;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Provides a </a:t>
            </a:r>
            <a:r>
              <a:rPr lang="pl-PL" dirty="0" err="1"/>
              <a:t>resource</a:t>
            </a:r>
            <a:r>
              <a:rPr lang="pl-PL" dirty="0"/>
              <a:t> </a:t>
            </a:r>
            <a:r>
              <a:rPr lang="pl-PL" dirty="0" err="1"/>
              <a:t>pool</a:t>
            </a:r>
            <a:r>
              <a:rPr lang="pl-PL" dirty="0"/>
              <a:t> for </a:t>
            </a:r>
            <a:r>
              <a:rPr lang="en-GB" dirty="0"/>
              <a:t>buffering and reusing T[]</a:t>
            </a:r>
          </a:p>
          <a:p>
            <a:r>
              <a:rPr lang="en-GB" dirty="0"/>
              <a:t>Available in </a:t>
            </a:r>
            <a:r>
              <a:rPr lang="en-GB" dirty="0" err="1"/>
              <a:t>System.Buffer</a:t>
            </a:r>
            <a:r>
              <a:rPr lang="en-GB" dirty="0"/>
              <a:t> </a:t>
            </a:r>
            <a:r>
              <a:rPr lang="en-GB" dirty="0" err="1"/>
              <a:t>packag</a:t>
            </a:r>
            <a:r>
              <a:rPr lang="pl-PL" dirty="0"/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ArrayPool</a:t>
            </a:r>
            <a:r>
              <a:rPr lang="pl-PL" dirty="0"/>
              <a:t>&lt;T&gt; - </a:t>
            </a:r>
            <a:r>
              <a:rPr lang="pl-PL" dirty="0" err="1"/>
              <a:t>steps</a:t>
            </a:r>
            <a:r>
              <a:rPr lang="pl-PL" dirty="0"/>
              <a:t> to </a:t>
            </a:r>
            <a:r>
              <a:rPr lang="pl-PL" dirty="0" err="1"/>
              <a:t>use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/>
              <a:t>Define</a:t>
            </a:r>
            <a:r>
              <a:rPr lang="pl-PL" dirty="0"/>
              <a:t> a </a:t>
            </a:r>
            <a:r>
              <a:rPr lang="pl-PL" dirty="0" err="1"/>
              <a:t>pool</a:t>
            </a:r>
            <a:endParaRPr lang="pl-PL" dirty="0"/>
          </a:p>
          <a:p>
            <a:pPr lvl="1"/>
            <a:r>
              <a:rPr lang="pl-PL" dirty="0" err="1"/>
              <a:t>ArrayPool</a:t>
            </a:r>
            <a:r>
              <a:rPr lang="pl-PL" dirty="0"/>
              <a:t>&lt;T&gt;.</a:t>
            </a:r>
            <a:r>
              <a:rPr lang="pl-PL" dirty="0" err="1"/>
              <a:t>Shared</a:t>
            </a:r>
            <a:endParaRPr lang="pl-PL" dirty="0"/>
          </a:p>
          <a:p>
            <a:pPr lvl="1"/>
            <a:r>
              <a:rPr lang="pl-PL" dirty="0" err="1"/>
              <a:t>ArrayPool</a:t>
            </a:r>
            <a:r>
              <a:rPr lang="pl-PL" dirty="0"/>
              <a:t>&lt;T&gt;.</a:t>
            </a:r>
            <a:r>
              <a:rPr lang="pl-PL" dirty="0" err="1"/>
              <a:t>Create</a:t>
            </a:r>
            <a:r>
              <a:rPr lang="pl-PL" dirty="0"/>
              <a:t>()</a:t>
            </a:r>
          </a:p>
          <a:p>
            <a:pPr lvl="1"/>
            <a:r>
              <a:rPr lang="pl-PL" dirty="0" err="1"/>
              <a:t>NativeBufferPool</a:t>
            </a:r>
            <a:r>
              <a:rPr lang="pl-PL" dirty="0"/>
              <a:t>&lt;T&gt;.</a:t>
            </a:r>
            <a:r>
              <a:rPr lang="pl-PL" dirty="0" err="1"/>
              <a:t>SharedByteBufferPool</a:t>
            </a:r>
            <a:endParaRPr lang="pl-PL" dirty="0"/>
          </a:p>
          <a:p>
            <a:pPr lvl="1"/>
            <a:r>
              <a:rPr lang="pl-PL" dirty="0" err="1"/>
              <a:t>Custom</a:t>
            </a:r>
            <a:endParaRPr lang="pl-PL" dirty="0"/>
          </a:p>
          <a:p>
            <a:r>
              <a:rPr lang="pl-PL" dirty="0"/>
              <a:t>Rent </a:t>
            </a:r>
            <a:r>
              <a:rPr lang="pl-PL" dirty="0" err="1"/>
              <a:t>array</a:t>
            </a:r>
            <a:endParaRPr lang="pl-PL" dirty="0"/>
          </a:p>
          <a:p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it</a:t>
            </a:r>
            <a:endParaRPr lang="pl-PL" dirty="0"/>
          </a:p>
          <a:p>
            <a:r>
              <a:rPr lang="pl-PL" dirty="0"/>
              <a:t>Return </a:t>
            </a:r>
            <a:r>
              <a:rPr lang="pl-PL" dirty="0" err="1"/>
              <a:t>array</a:t>
            </a:r>
            <a:endParaRPr lang="pl-PL" dirty="0"/>
          </a:p>
          <a:p>
            <a:endParaRPr lang="pl-PL" dirty="0"/>
          </a:p>
          <a:p>
            <a:r>
              <a:rPr lang="en-IE" dirty="0"/>
              <a:t>Do not rely on </a:t>
            </a:r>
            <a:r>
              <a:rPr lang="pl-PL" dirty="0"/>
              <a:t>the </a:t>
            </a:r>
            <a:r>
              <a:rPr lang="pl-PL" dirty="0" err="1"/>
              <a:t>Length</a:t>
            </a:r>
            <a:r>
              <a:rPr lang="pl-PL" dirty="0"/>
              <a:t> </a:t>
            </a:r>
            <a:r>
              <a:rPr lang="pl-PL" dirty="0" err="1"/>
              <a:t>property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ArrayPool</a:t>
            </a:r>
            <a:r>
              <a:rPr lang="pl-PL" dirty="0"/>
              <a:t>&lt;T&gt;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6740"/>
            <a:ext cx="10654881" cy="471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upcoming features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Slice&lt;T&gt; in </a:t>
            </a:r>
            <a:r>
              <a:rPr lang="en-GB" dirty="0" err="1"/>
              <a:t>System.Slices</a:t>
            </a:r>
            <a:endParaRPr lang="en-GB" dirty="0"/>
          </a:p>
          <a:p>
            <a:r>
              <a:rPr lang="en-GB" dirty="0" err="1"/>
              <a:t>ArrayPool</a:t>
            </a:r>
            <a:r>
              <a:rPr lang="en-GB" dirty="0"/>
              <a:t> in </a:t>
            </a:r>
            <a:r>
              <a:rPr lang="en-GB" dirty="0" err="1"/>
              <a:t>System.Buffers</a:t>
            </a:r>
            <a:endParaRPr lang="en-GB" dirty="0"/>
          </a:p>
          <a:p>
            <a:r>
              <a:rPr lang="en-GB" dirty="0" err="1"/>
              <a:t>ValueTask</a:t>
            </a:r>
            <a:r>
              <a:rPr lang="en-GB" dirty="0"/>
              <a:t> in </a:t>
            </a:r>
            <a:r>
              <a:rPr lang="en-GB" dirty="0" err="1"/>
              <a:t>System.Threading.Tasks.Extensions</a:t>
            </a:r>
            <a:endParaRPr lang="en-GB" dirty="0"/>
          </a:p>
          <a:p>
            <a:r>
              <a:rPr lang="en-GB" dirty="0"/>
              <a:t>Native </a:t>
            </a:r>
            <a:r>
              <a:rPr lang="en-GB" dirty="0" err="1"/>
              <a:t>zlib</a:t>
            </a:r>
            <a:r>
              <a:rPr lang="en-GB" dirty="0"/>
              <a:t> in </a:t>
            </a:r>
            <a:r>
              <a:rPr lang="en-GB" dirty="0" err="1"/>
              <a:t>System.IO.Compression</a:t>
            </a:r>
            <a:endParaRPr lang="en-GB" dirty="0"/>
          </a:p>
          <a:p>
            <a:r>
              <a:rPr lang="en-GB" dirty="0"/>
              <a:t>Pipelines in </a:t>
            </a:r>
            <a:r>
              <a:rPr lang="en-GB" dirty="0" err="1"/>
              <a:t>System.IO.Pipelines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528" y="-44971"/>
            <a:ext cx="9203961" cy="69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.NET looks today</a:t>
            </a:r>
          </a:p>
          <a:p>
            <a:r>
              <a:rPr lang="en-GB" dirty="0"/>
              <a:t>.NET of tomorrow</a:t>
            </a:r>
          </a:p>
          <a:p>
            <a:r>
              <a:rPr lang="en-GB" dirty="0"/>
              <a:t>.NET Standard</a:t>
            </a:r>
          </a:p>
          <a:p>
            <a:r>
              <a:rPr lang="en-GB" dirty="0"/>
              <a:t>Upcoming features to .NET Core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7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4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</a:t>
            </a:r>
            <a:r>
              <a:rPr lang="en-US" dirty="0" err="1"/>
              <a:t>esktops</a:t>
            </a:r>
            <a:r>
              <a:rPr lang="en-US" dirty="0"/>
              <a:t>, laptops</a:t>
            </a:r>
            <a:r>
              <a:rPr lang="pl-PL" dirty="0"/>
              <a:t> and</a:t>
            </a:r>
            <a:r>
              <a:rPr lang="en-US" dirty="0"/>
              <a:t> servers run on </a:t>
            </a:r>
            <a:r>
              <a:rPr lang="pl-PL" dirty="0"/>
              <a:t>platform </a:t>
            </a:r>
            <a:r>
              <a:rPr lang="pl-PL" dirty="0" err="1"/>
              <a:t>called</a:t>
            </a:r>
            <a:r>
              <a:rPr lang="pl-PL" dirty="0"/>
              <a:t> </a:t>
            </a:r>
            <a:r>
              <a:rPr lang="en-US" dirty="0"/>
              <a:t>x86-64 (or "x64" for short): the 64-bit version of x86</a:t>
            </a:r>
            <a:endParaRPr lang="pl-PL" dirty="0"/>
          </a:p>
          <a:p>
            <a:r>
              <a:rPr lang="en-US" dirty="0"/>
              <a:t>ARM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been</a:t>
            </a:r>
            <a:r>
              <a:rPr lang="pl-PL" dirty="0"/>
              <a:t> </a:t>
            </a:r>
            <a:r>
              <a:rPr lang="pl-PL" dirty="0" err="1"/>
              <a:t>created</a:t>
            </a:r>
            <a:r>
              <a:rPr lang="pl-PL" dirty="0"/>
              <a:t> for</a:t>
            </a:r>
            <a:r>
              <a:rPr lang="en-US" dirty="0"/>
              <a:t> mobile and embedded systems, physical footprint</a:t>
            </a:r>
            <a:r>
              <a:rPr lang="pl-PL" dirty="0"/>
              <a:t> </a:t>
            </a:r>
            <a:r>
              <a:rPr lang="en-US" dirty="0"/>
              <a:t>and power efficiency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en-US" dirty="0"/>
              <a:t> performance.</a:t>
            </a:r>
            <a:r>
              <a:rPr lang="pl-PL" dirty="0"/>
              <a:t> </a:t>
            </a:r>
            <a:r>
              <a:rPr lang="pl-PL" dirty="0" err="1"/>
              <a:t>Currently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20 </a:t>
            </a:r>
            <a:r>
              <a:rPr lang="en-US" dirty="0"/>
              <a:t>billion active ARM devices worldwide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0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 </a:t>
            </a:r>
            <a:r>
              <a:rPr lang="pl-PL" dirty="0" err="1"/>
              <a:t>things</a:t>
            </a:r>
            <a:r>
              <a:rPr lang="pl-PL" dirty="0"/>
              <a:t> to </a:t>
            </a:r>
            <a:r>
              <a:rPr lang="pl-PL" dirty="0" err="1"/>
              <a:t>know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l-PL" dirty="0" err="1"/>
              <a:t>Release</a:t>
            </a:r>
            <a:r>
              <a:rPr lang="pl-PL" dirty="0"/>
              <a:t> </a:t>
            </a:r>
            <a:r>
              <a:rPr lang="pl-PL" dirty="0" err="1"/>
              <a:t>Date</a:t>
            </a:r>
            <a:r>
              <a:rPr lang="pl-PL" dirty="0"/>
              <a:t> – Q4 2017</a:t>
            </a:r>
          </a:p>
          <a:p>
            <a:r>
              <a:rPr lang="pl-PL" dirty="0"/>
              <a:t>A</a:t>
            </a:r>
            <a:r>
              <a:rPr lang="en-US" dirty="0" err="1"/>
              <a:t>bility</a:t>
            </a:r>
            <a:r>
              <a:rPr lang="en-US" dirty="0"/>
              <a:t> to reference full framework libraries</a:t>
            </a:r>
            <a:endParaRPr lang="pl-PL" dirty="0"/>
          </a:p>
          <a:p>
            <a:r>
              <a:rPr lang="pl-PL" dirty="0" err="1"/>
              <a:t>APIs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back</a:t>
            </a:r>
            <a:endParaRPr lang="pl-PL" dirty="0"/>
          </a:p>
          <a:p>
            <a:r>
              <a:rPr lang="pl-PL" dirty="0" err="1"/>
              <a:t>csproj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back</a:t>
            </a:r>
            <a:endParaRPr lang="pl-PL" dirty="0"/>
          </a:p>
          <a:p>
            <a:r>
              <a:rPr lang="pl-PL" dirty="0" err="1"/>
              <a:t>Msbuild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back</a:t>
            </a:r>
            <a:endParaRPr lang="pl-PL" dirty="0"/>
          </a:p>
          <a:p>
            <a:r>
              <a:rPr lang="en-GB" dirty="0"/>
              <a:t>Visual Studio 2017</a:t>
            </a:r>
            <a:r>
              <a:rPr lang="pl-PL" dirty="0"/>
              <a:t> </a:t>
            </a:r>
            <a:r>
              <a:rPr lang="pl-PL" dirty="0" err="1"/>
              <a:t>tooling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finaly</a:t>
            </a:r>
            <a:r>
              <a:rPr lang="pl-PL" dirty="0"/>
              <a:t> RTM</a:t>
            </a:r>
          </a:p>
          <a:p>
            <a:r>
              <a:rPr lang="pl-PL" dirty="0"/>
              <a:t>ARM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coming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5191" y="23431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300" dirty="0"/>
              <a:t/>
            </a:r>
            <a:br>
              <a:rPr lang="pl-PL" sz="7300" dirty="0"/>
            </a:br>
            <a:r>
              <a:rPr lang="pl-PL" sz="7300" dirty="0"/>
              <a:t/>
            </a:r>
            <a:br>
              <a:rPr lang="pl-PL" sz="7300" dirty="0"/>
            </a:br>
            <a:r>
              <a:rPr lang="pl-PL" sz="7300" dirty="0" err="1"/>
              <a:t>Questions</a:t>
            </a:r>
            <a:r>
              <a:rPr lang="en-GB" sz="7300" dirty="0"/>
              <a:t>?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@lukaszpyrzyk</a:t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https://pyrzyk.net</a:t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57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504"/>
          </a:xfrm>
        </p:spPr>
      </p:pic>
    </p:spTree>
    <p:extLst>
      <p:ext uri="{BB962C8B-B14F-4D97-AF65-F5344CB8AC3E}">
        <p14:creationId xmlns:p14="http://schemas.microsoft.com/office/powerpoint/2010/main" val="21671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clhost.com/mJYVOK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6798" y="1563934"/>
            <a:ext cx="6803941" cy="38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API and Types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edia.licdn.com/mpr/mpr/AAEAAQAAAAAAAAOlAAAAJDhjN2E0YTE1LWNiMDAtNDQ3ZC05MjhkLTJmNzFjZTg1NmU3Z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235" y="1690688"/>
            <a:ext cx="7613590" cy="43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API and Types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may contain: one or more people and tex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858" y="1240837"/>
            <a:ext cx="3893390" cy="51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API and Types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345272" y="6353130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@lukaszpyrzyk</a:t>
            </a:r>
            <a:endParaRPr lang="en-IE" dirty="0"/>
          </a:p>
        </p:txBody>
      </p:sp>
      <p:pic>
        <p:nvPicPr>
          <p:cNvPr id="6" name="Picture 2" descr="https://cdn1.iconfinder.com/data/icons/logotypes/32/twitter-1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565" y="6431756"/>
            <a:ext cx="244712" cy="2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057" y="1570832"/>
            <a:ext cx="8917885" cy="46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876</Words>
  <Application>Microsoft Office PowerPoint</Application>
  <PresentationFormat>Niestandardowy</PresentationFormat>
  <Paragraphs>246</Paragraphs>
  <Slides>42</Slides>
  <Notes>24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3" baseType="lpstr">
      <vt:lpstr>Office Theme</vt:lpstr>
      <vt:lpstr>.NET Core in 2017</vt:lpstr>
      <vt:lpstr>About me</vt:lpstr>
      <vt:lpstr>Prezentacja programu PowerPoint</vt:lpstr>
      <vt:lpstr>Agenda</vt:lpstr>
      <vt:lpstr>Prezentacja programu PowerPoint</vt:lpstr>
      <vt:lpstr>Prezentacja programu PowerPoint</vt:lpstr>
      <vt:lpstr>Missing API and Types</vt:lpstr>
      <vt:lpstr>Missing API and Types</vt:lpstr>
      <vt:lpstr>Missing API and Types</vt:lpstr>
      <vt:lpstr>Missing API and Types</vt:lpstr>
      <vt:lpstr>Problems</vt:lpstr>
      <vt:lpstr>Prezentacja programu PowerPoint</vt:lpstr>
      <vt:lpstr>Choosing a .NET Standard version</vt:lpstr>
      <vt:lpstr>Prezentacja programu PowerPoint</vt:lpstr>
      <vt:lpstr>What is not implemented?</vt:lpstr>
      <vt:lpstr>Options</vt:lpstr>
      <vt:lpstr>Decisions</vt:lpstr>
      <vt:lpstr>Analysis tool</vt:lpstr>
      <vt:lpstr>.NET Standard 2.0</vt:lpstr>
      <vt:lpstr>.NET Standard 2.0</vt:lpstr>
      <vt:lpstr>.NET Standard 2.0</vt:lpstr>
      <vt:lpstr>When?</vt:lpstr>
      <vt:lpstr>Dates</vt:lpstr>
      <vt:lpstr>.NET Core upcoming features</vt:lpstr>
      <vt:lpstr>Span&lt;T&gt;</vt:lpstr>
      <vt:lpstr>Span&lt;T&gt;</vt:lpstr>
      <vt:lpstr>1. Pass begin and end</vt:lpstr>
      <vt:lpstr>2. Copy array to smaller</vt:lpstr>
      <vt:lpstr>3. Use ArraySegment</vt:lpstr>
      <vt:lpstr>3. Use Span&lt;T&gt;</vt:lpstr>
      <vt:lpstr>Span&lt;T&gt;</vt:lpstr>
      <vt:lpstr>Span&lt;T&gt;</vt:lpstr>
      <vt:lpstr>Span&lt;T&gt;</vt:lpstr>
      <vt:lpstr>Another upcoming features</vt:lpstr>
      <vt:lpstr>ArrayPool&lt;T&gt;</vt:lpstr>
      <vt:lpstr>ArrayPool&lt;T&gt; - steps to use</vt:lpstr>
      <vt:lpstr>ArrayPool&lt;T&gt;</vt:lpstr>
      <vt:lpstr>Another upcoming features</vt:lpstr>
      <vt:lpstr>Prezentacja programu PowerPoint</vt:lpstr>
      <vt:lpstr>ARM</vt:lpstr>
      <vt:lpstr>7 things to know</vt:lpstr>
      <vt:lpstr>  Questions?   @lukaszpyrzyk https://pyrzyk.net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 Core and Open Source in 2017</dc:title>
  <dc:creator/>
  <cp:lastModifiedBy>Tomasz Pluskiewicz</cp:lastModifiedBy>
  <cp:revision>67</cp:revision>
  <dcterms:created xsi:type="dcterms:W3CDTF">2012-08-15T16:54:36Z</dcterms:created>
  <dcterms:modified xsi:type="dcterms:W3CDTF">2017-04-17T15:29:57Z</dcterms:modified>
</cp:coreProperties>
</file>