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4450" r:id="rId1"/>
  </p:sldMasterIdLst>
  <p:notesMasterIdLst>
    <p:notesMasterId r:id="rId35"/>
  </p:notesMasterIdLst>
  <p:handoutMasterIdLst>
    <p:handoutMasterId r:id="rId36"/>
  </p:handoutMasterIdLst>
  <p:sldIdLst>
    <p:sldId id="256" r:id="rId2"/>
    <p:sldId id="308" r:id="rId3"/>
    <p:sldId id="347" r:id="rId4"/>
    <p:sldId id="257" r:id="rId5"/>
    <p:sldId id="309" r:id="rId6"/>
    <p:sldId id="313" r:id="rId7"/>
    <p:sldId id="314" r:id="rId8"/>
    <p:sldId id="319" r:id="rId9"/>
    <p:sldId id="315" r:id="rId10"/>
    <p:sldId id="312" r:id="rId11"/>
    <p:sldId id="321" r:id="rId12"/>
    <p:sldId id="320" r:id="rId13"/>
    <p:sldId id="322" r:id="rId14"/>
    <p:sldId id="323" r:id="rId15"/>
    <p:sldId id="324" r:id="rId16"/>
    <p:sldId id="326" r:id="rId17"/>
    <p:sldId id="327" r:id="rId18"/>
    <p:sldId id="328" r:id="rId19"/>
    <p:sldId id="332" r:id="rId20"/>
    <p:sldId id="345" r:id="rId21"/>
    <p:sldId id="338" r:id="rId22"/>
    <p:sldId id="343" r:id="rId23"/>
    <p:sldId id="344" r:id="rId24"/>
    <p:sldId id="335" r:id="rId25"/>
    <p:sldId id="333" r:id="rId26"/>
    <p:sldId id="317" r:id="rId27"/>
    <p:sldId id="342" r:id="rId28"/>
    <p:sldId id="337" r:id="rId29"/>
    <p:sldId id="346" r:id="rId30"/>
    <p:sldId id="340" r:id="rId31"/>
    <p:sldId id="341" r:id="rId32"/>
    <p:sldId id="310" r:id="rId33"/>
    <p:sldId id="304" r:id="rId34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dam" initials="" lastIdx="1" clrIdx="0"/>
  <p:cmAuthor id="1" name="Adam Sitnik" initials="AS" lastIdx="1" clrIdx="1">
    <p:extLst>
      <p:ext uri="{19B8F6BF-5375-455C-9EA6-DF929625EA0E}">
        <p15:presenceInfo xmlns:p15="http://schemas.microsoft.com/office/powerpoint/2012/main" userId="S-1-5-21-4186008164-3850089886-2354285959-1473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CBE4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3929" autoAdjust="0"/>
    <p:restoredTop sz="86699" autoAdjust="0"/>
  </p:normalViewPr>
  <p:slideViewPr>
    <p:cSldViewPr snapToGrid="0" showGuides="1">
      <p:cViewPr varScale="1">
        <p:scale>
          <a:sx n="80" d="100"/>
          <a:sy n="80" d="100"/>
        </p:scale>
        <p:origin x="560" y="5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commentAuthors" Target="commentAuthors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B851AF6-5320-4513-9638-FB1C7E2082D5}" type="datetimeFigureOut">
              <a:rPr lang="pl-PL" smtClean="0"/>
              <a:t>18.04.2017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68D2D3-30CA-42CB-94A7-D0F448879EB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08621723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131141587"/>
      </p:ext>
    </p:extLst>
  </p:cSld>
  <p:clrMap bg1="lt1" tx1="dk1" bg2="dk2" tx2="lt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Shape 5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74700407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dirty="0" smtClean="0"/>
              <a:t>Search for the „up for grabs” label.</a:t>
            </a:r>
            <a:r>
              <a:rPr lang="pl-PL" baseline="0" dirty="0" smtClean="0"/>
              <a:t> Ask if this is still valid. </a:t>
            </a:r>
          </a:p>
          <a:p>
            <a:r>
              <a:rPr lang="pl-PL" baseline="0" dirty="0" smtClean="0"/>
              <a:t>Too shy? Don’t ask,  just fork and do your job. When you are done, pull a PR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41764781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dirty="0" smtClean="0"/>
              <a:t>OSS gives you the opportunity to work with</a:t>
            </a:r>
            <a:r>
              <a:rPr lang="pl-PL" baseline="0" dirty="0" smtClean="0"/>
              <a:t> the best in the word. Your code reviews will be extremelly detailed. Be opened for comments! Don’t give up!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81650717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Shape 5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57665715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dirty="0" smtClean="0"/>
              <a:t>Or alternative name:</a:t>
            </a:r>
            <a:r>
              <a:rPr lang="pl-PL" baseline="0" dirty="0" smtClean="0"/>
              <a:t> Afraid to Ask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2615458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Shape 5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28782192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Shape 5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6903432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Shape 5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166647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Shape 5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3948500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Shape 5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20219705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Shape 5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07533671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Shape 5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19282354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dirty="0" smtClean="0"/>
              <a:t>Include time zones when communicating with people around the globe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31065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pl-P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681A45-9D09-4A36-A644-4D6AA95339E0}" type="datetime1">
              <a:rPr lang="en-US" smtClean="0"/>
              <a:t>4/18/2017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600"/>
            </a:lvl1pPr>
          </a:lstStyle>
          <a:p>
            <a:fld id="{00000000-1234-1234-1234-123412341234}" type="slidenum">
              <a:rPr lang="en" smtClean="0">
                <a:solidFill>
                  <a:schemeClr val="dk2"/>
                </a:solidFill>
              </a:rPr>
              <a:pPr/>
              <a:t>‹#›</a:t>
            </a:fld>
            <a:endParaRPr lang="en" dirty="0">
              <a:solidFill>
                <a:schemeClr val="dk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48264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2F287-F6EC-4989-A72E-28161B779E61}" type="datetime1">
              <a:rPr lang="en-US" smtClean="0"/>
              <a:t>4/18/2017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600"/>
            </a:lvl1pPr>
          </a:lstStyle>
          <a:p>
            <a:fld id="{00000000-1234-1234-1234-123412341234}" type="slidenum">
              <a:rPr lang="en" smtClean="0">
                <a:solidFill>
                  <a:schemeClr val="dk2"/>
                </a:solidFill>
              </a:rPr>
              <a:pPr/>
              <a:t>‹#›</a:t>
            </a:fld>
            <a:endParaRPr lang="en" dirty="0">
              <a:solidFill>
                <a:schemeClr val="dk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08487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E1B28-5875-483E-8E73-B8B3CD562C30}" type="datetime1">
              <a:rPr lang="en-US" smtClean="0"/>
              <a:t>4/18/2017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600"/>
            </a:lvl1pPr>
          </a:lstStyle>
          <a:p>
            <a:fld id="{00000000-1234-1234-1234-123412341234}" type="slidenum">
              <a:rPr lang="en" smtClean="0">
                <a:solidFill>
                  <a:schemeClr val="dk2"/>
                </a:solidFill>
              </a:rPr>
              <a:pPr/>
              <a:t>‹#›</a:t>
            </a:fld>
            <a:endParaRPr lang="en" dirty="0">
              <a:solidFill>
                <a:schemeClr val="dk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76268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4743683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B34F0-897A-411D-9E1A-2542AC445F96}" type="datetime1">
              <a:rPr lang="en-US" smtClean="0"/>
              <a:t>4/18/2017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600"/>
            </a:lvl1pPr>
          </a:lstStyle>
          <a:p>
            <a:fld id="{00000000-1234-1234-1234-123412341234}" type="slidenum">
              <a:rPr lang="en" smtClean="0">
                <a:solidFill>
                  <a:schemeClr val="dk2"/>
                </a:solidFill>
              </a:rPr>
              <a:pPr/>
              <a:t>‹#›</a:t>
            </a:fld>
            <a:endParaRPr lang="en" dirty="0">
              <a:solidFill>
                <a:schemeClr val="dk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37207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67ECC-2361-4DE5-8105-310221713E83}" type="datetime1">
              <a:rPr lang="en-US" smtClean="0"/>
              <a:t>4/18/2017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600"/>
            </a:lvl1pPr>
          </a:lstStyle>
          <a:p>
            <a:fld id="{00000000-1234-1234-1234-123412341234}" type="slidenum">
              <a:rPr lang="en" smtClean="0">
                <a:solidFill>
                  <a:schemeClr val="dk2"/>
                </a:solidFill>
              </a:rPr>
              <a:pPr/>
              <a:t>‹#›</a:t>
            </a:fld>
            <a:endParaRPr lang="en" dirty="0">
              <a:solidFill>
                <a:schemeClr val="dk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52057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036BE-096C-4C0F-BD69-CD88B9DDB875}" type="datetime1">
              <a:rPr lang="en-US" smtClean="0"/>
              <a:t>4/18/2017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600"/>
            </a:lvl1pPr>
          </a:lstStyle>
          <a:p>
            <a:fld id="{00000000-1234-1234-1234-123412341234}" type="slidenum">
              <a:rPr lang="en" smtClean="0">
                <a:solidFill>
                  <a:schemeClr val="dk2"/>
                </a:solidFill>
              </a:rPr>
              <a:pPr/>
              <a:t>‹#›</a:t>
            </a:fld>
            <a:endParaRPr lang="en" dirty="0">
              <a:solidFill>
                <a:schemeClr val="dk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74577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040E8-8002-40B2-9FEE-129B8C2A769A}" type="datetime1">
              <a:rPr lang="en-US" smtClean="0"/>
              <a:t>4/18/2017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600"/>
            </a:lvl1pPr>
          </a:lstStyle>
          <a:p>
            <a:fld id="{00000000-1234-1234-1234-123412341234}" type="slidenum">
              <a:rPr lang="en" smtClean="0">
                <a:solidFill>
                  <a:schemeClr val="dk2"/>
                </a:solidFill>
              </a:rPr>
              <a:pPr/>
              <a:t>‹#›</a:t>
            </a:fld>
            <a:endParaRPr lang="en" dirty="0">
              <a:solidFill>
                <a:schemeClr val="dk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32280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C5549-B13B-4131-A7C4-FC2D9A448DC2}" type="datetime1">
              <a:rPr lang="en-US" smtClean="0"/>
              <a:t>4/18/2017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600"/>
            </a:lvl1pPr>
          </a:lstStyle>
          <a:p>
            <a:fld id="{00000000-1234-1234-1234-123412341234}" type="slidenum">
              <a:rPr lang="en" smtClean="0">
                <a:solidFill>
                  <a:schemeClr val="dk2"/>
                </a:solidFill>
              </a:rPr>
              <a:pPr/>
              <a:t>‹#›</a:t>
            </a:fld>
            <a:endParaRPr lang="en" dirty="0">
              <a:solidFill>
                <a:schemeClr val="dk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51308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1F3D2-32ED-4022-8A38-EAA958A1F5F3}" type="datetime1">
              <a:rPr lang="en-US" smtClean="0"/>
              <a:t>4/18/2017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5313910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5BDD3-08F1-4E72-856F-3F2D7133DF0F}" type="datetime1">
              <a:rPr lang="en-US" smtClean="0"/>
              <a:t>4/18/2017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600"/>
            </a:lvl1pPr>
          </a:lstStyle>
          <a:p>
            <a:fld id="{00000000-1234-1234-1234-123412341234}" type="slidenum">
              <a:rPr lang="en" smtClean="0">
                <a:solidFill>
                  <a:schemeClr val="dk2"/>
                </a:solidFill>
              </a:rPr>
              <a:pPr/>
              <a:t>‹#›</a:t>
            </a:fld>
            <a:endParaRPr lang="en" dirty="0">
              <a:solidFill>
                <a:schemeClr val="dk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63870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pl-P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2868F-6863-4AB6-89CF-C9039369DAD3}" type="datetime1">
              <a:rPr lang="en-US" smtClean="0"/>
              <a:t>4/18/2017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600"/>
            </a:lvl1pPr>
          </a:lstStyle>
          <a:p>
            <a:fld id="{00000000-1234-1234-1234-123412341234}" type="slidenum">
              <a:rPr lang="en" smtClean="0">
                <a:solidFill>
                  <a:schemeClr val="dk2"/>
                </a:solidFill>
              </a:rPr>
              <a:pPr/>
              <a:t>‹#›</a:t>
            </a:fld>
            <a:endParaRPr lang="en" dirty="0">
              <a:solidFill>
                <a:schemeClr val="dk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57386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931AEF-EAA4-4A1D-9D4C-AC726CA02A80}" type="datetime1">
              <a:rPr lang="en-US" smtClean="0"/>
              <a:t>4/18/2017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000000-1234-1234-1234-123412341234}" type="slidenum">
              <a:rPr lang="en" smtClean="0">
                <a:solidFill>
                  <a:schemeClr val="dk2"/>
                </a:solidFill>
              </a:rPr>
              <a:pPr/>
              <a:t>‹#›</a:t>
            </a:fld>
            <a:endParaRPr lang="en" dirty="0">
              <a:solidFill>
                <a:schemeClr val="dk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7289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51" r:id="rId1"/>
    <p:sldLayoutId id="2147484452" r:id="rId2"/>
    <p:sldLayoutId id="2147484453" r:id="rId3"/>
    <p:sldLayoutId id="2147484454" r:id="rId4"/>
    <p:sldLayoutId id="2147484455" r:id="rId5"/>
    <p:sldLayoutId id="2147484456" r:id="rId6"/>
    <p:sldLayoutId id="2147484457" r:id="rId7"/>
    <p:sldLayoutId id="2147484458" r:id="rId8"/>
    <p:sldLayoutId id="2147484459" r:id="rId9"/>
    <p:sldLayoutId id="2147484460" r:id="rId10"/>
    <p:sldLayoutId id="2147484461" r:id="rId11"/>
    <p:sldLayoutId id="2147484462" r:id="rId12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6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.jpg"/><Relationship Id="rId4" Type="http://schemas.openxmlformats.org/officeDocument/2006/relationships/image" Target="../media/image14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png"/><Relationship Id="rId3" Type="http://schemas.openxmlformats.org/officeDocument/2006/relationships/image" Target="../media/image17.png"/><Relationship Id="rId7" Type="http://schemas.openxmlformats.org/officeDocument/2006/relationships/image" Target="../media/image21.png"/><Relationship Id="rId12" Type="http://schemas.openxmlformats.org/officeDocument/2006/relationships/image" Target="../media/image26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20.jpg"/><Relationship Id="rId11" Type="http://schemas.openxmlformats.org/officeDocument/2006/relationships/image" Target="../media/image25.png"/><Relationship Id="rId5" Type="http://schemas.openxmlformats.org/officeDocument/2006/relationships/image" Target="../media/image19.png"/><Relationship Id="rId10" Type="http://schemas.openxmlformats.org/officeDocument/2006/relationships/image" Target="../media/image24.png"/><Relationship Id="rId4" Type="http://schemas.openxmlformats.org/officeDocument/2006/relationships/image" Target="../media/image18.gif"/><Relationship Id="rId9" Type="http://schemas.openxmlformats.org/officeDocument/2006/relationships/image" Target="../media/image23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hyperlink" Target="https://github.com/Microsoft/dotnet/blob/master/dotnet-free-oss-services.md" TargetMode="External"/><Relationship Id="rId2" Type="http://schemas.openxmlformats.org/officeDocument/2006/relationships/hyperlink" Target="http://www.aaronstannard.com/the-profound-weakness-of-the-net-oss-ecosystem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nolanlawson.com/2017/03/05/what-it-feels-like-to-be-an-open-source-maintainer/" TargetMode="External"/><Relationship Id="rId4" Type="http://schemas.openxmlformats.org/officeDocument/2006/relationships/hyperlink" Target="https://github.com/aspnet/KestrelHttpServer/pulls?utf8=%E2%9C%93&amp;q=is:pr%20author:benaadams%20" TargetMode="Externa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hyperlink" Target="https://github.com/adamsitnik/DotNetCorePerformance" TargetMode="External"/><Relationship Id="rId2" Type="http://schemas.openxmlformats.org/officeDocument/2006/relationships/hyperlink" Target="mailto:Adam.Sitnik@gmail.com" TargetMode="Externa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github.com/phatboyg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</a:pPr>
            <a:r>
              <a:rPr lang="en-US" dirty="0"/>
              <a:t>My awesome journey with Open Source</a:t>
            </a:r>
            <a:endParaRPr lang="en" dirty="0"/>
          </a:p>
        </p:txBody>
      </p:sp>
      <p:sp>
        <p:nvSpPr>
          <p:cNvPr id="55" name="Shape 55"/>
          <p:cNvSpPr txBox="1">
            <a:spLocks noGrp="1"/>
          </p:cNvSpPr>
          <p:nvPr>
            <p:ph type="subTitle" idx="1"/>
          </p:nvPr>
        </p:nvSpPr>
        <p:spPr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dirty="0"/>
              <a:t>Adam </a:t>
            </a:r>
            <a:r>
              <a:rPr lang="en" dirty="0" smtClean="0"/>
              <a:t>Sitnik</a:t>
            </a:r>
            <a:endParaRPr lang="pl-PL" dirty="0" smtClean="0"/>
          </a:p>
          <a:p>
            <a:pPr lvl="0">
              <a:spcBef>
                <a:spcPts val="0"/>
              </a:spcBef>
              <a:buNone/>
            </a:pPr>
            <a:endParaRPr lang="en-US" dirty="0" smtClean="0"/>
          </a:p>
          <a:p>
            <a:pPr lvl="0">
              <a:spcBef>
                <a:spcPts val="0"/>
              </a:spcBef>
              <a:buNone/>
            </a:pPr>
            <a:endParaRPr lang="en" dirty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hape 6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pl-PL" dirty="0" smtClean="0"/>
              <a:t>Have you ever…</a:t>
            </a:r>
            <a:endParaRPr lang="en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dirty="0" smtClean="0"/>
              <a:t>Maintained OSS project?</a:t>
            </a:r>
          </a:p>
          <a:p>
            <a:r>
              <a:rPr lang="pl-PL" dirty="0" smtClean="0"/>
              <a:t>Implemented </a:t>
            </a:r>
            <a:r>
              <a:rPr lang="pl-PL" dirty="0"/>
              <a:t>a new feature?</a:t>
            </a:r>
          </a:p>
          <a:p>
            <a:r>
              <a:rPr lang="pl-PL" dirty="0"/>
              <a:t>Fixed a bug?</a:t>
            </a:r>
          </a:p>
          <a:p>
            <a:r>
              <a:rPr lang="pl-PL" dirty="0"/>
              <a:t>Improved the performance?</a:t>
            </a:r>
          </a:p>
          <a:p>
            <a:r>
              <a:rPr lang="pl-PL" dirty="0" smtClean="0"/>
              <a:t>Improved the docs? </a:t>
            </a:r>
            <a:endParaRPr lang="pl-PL" dirty="0" smtClean="0"/>
          </a:p>
          <a:p>
            <a:r>
              <a:rPr lang="pl-PL" dirty="0"/>
              <a:t>Reported a </a:t>
            </a:r>
            <a:r>
              <a:rPr lang="pl-PL" dirty="0" smtClean="0"/>
              <a:t>bug? </a:t>
            </a:r>
            <a:r>
              <a:rPr lang="pl-PL" dirty="0"/>
              <a:t>with a nice repro case?</a:t>
            </a:r>
          </a:p>
          <a:p>
            <a:r>
              <a:rPr lang="pl-PL" dirty="0" smtClean="0"/>
              <a:t>Suggested </a:t>
            </a:r>
            <a:r>
              <a:rPr lang="pl-PL" dirty="0" smtClean="0"/>
              <a:t>a fix or a feature</a:t>
            </a:r>
            <a:r>
              <a:rPr lang="pl-PL" dirty="0" smtClean="0"/>
              <a:t>?</a:t>
            </a:r>
            <a:endParaRPr lang="pl-PL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 smtClean="0"/>
              <a:t>10</a:t>
            </a:fld>
            <a:endParaRPr lang="en" dirty="0"/>
          </a:p>
        </p:txBody>
      </p:sp>
    </p:spTree>
    <p:extLst>
      <p:ext uri="{BB962C8B-B14F-4D97-AF65-F5344CB8AC3E}">
        <p14:creationId xmlns:p14="http://schemas.microsoft.com/office/powerpoint/2010/main" val="12580966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At this point of time</a:t>
            </a:r>
            <a:endParaRPr lang="pl-P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I was anonymous .NET </a:t>
            </a:r>
            <a:r>
              <a:rPr lang="pl-PL" dirty="0" smtClean="0"/>
              <a:t>developer</a:t>
            </a:r>
          </a:p>
          <a:p>
            <a:r>
              <a:rPr lang="pl-PL" dirty="0" smtClean="0"/>
              <a:t>I </a:t>
            </a:r>
            <a:r>
              <a:rPr lang="pl-PL" dirty="0"/>
              <a:t>knew I wanted to contribute to make a </a:t>
            </a:r>
            <a:r>
              <a:rPr lang="pl-PL" dirty="0" smtClean="0"/>
              <a:t>difference</a:t>
            </a:r>
          </a:p>
          <a:p>
            <a:r>
              <a:rPr lang="pl-PL" dirty="0" smtClean="0"/>
              <a:t>I had no idea how to start</a:t>
            </a:r>
          </a:p>
          <a:p>
            <a:r>
              <a:rPr lang="pl-PL" dirty="0"/>
              <a:t>I did not know any </a:t>
            </a:r>
            <a:r>
              <a:rPr lang="pl-PL" dirty="0" smtClean="0"/>
              <a:t>contributors</a:t>
            </a:r>
          </a:p>
          <a:p>
            <a:r>
              <a:rPr lang="pl-PL" dirty="0" smtClean="0"/>
              <a:t>I was burning out as a developer (too many integration projects)</a:t>
            </a:r>
          </a:p>
          <a:p>
            <a:r>
              <a:rPr lang="pl-PL" dirty="0" smtClean="0"/>
              <a:t>I wasn’t even dreaming about speaking at the Big </a:t>
            </a:r>
            <a:r>
              <a:rPr lang="pl-PL" dirty="0"/>
              <a:t>C</a:t>
            </a:r>
            <a:r>
              <a:rPr lang="pl-PL" dirty="0" smtClean="0"/>
              <a:t>onferences…</a:t>
            </a:r>
          </a:p>
          <a:p>
            <a:r>
              <a:rPr lang="pl-PL" dirty="0" smtClean="0"/>
              <a:t>Not to speak about drinking a beer with my Gurus!</a:t>
            </a:r>
          </a:p>
          <a:p>
            <a:endParaRPr lang="pl-PL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en" smtClean="0">
                <a:solidFill>
                  <a:schemeClr val="dk2"/>
                </a:solidFill>
              </a:rPr>
              <a:pPr/>
              <a:t>11</a:t>
            </a:fld>
            <a:endParaRPr lang="en" dirty="0">
              <a:solidFill>
                <a:schemeClr val="dk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83303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When your Guru starts a new project..</a:t>
            </a:r>
            <a:endParaRPr lang="pl-P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en" smtClean="0">
                <a:solidFill>
                  <a:schemeClr val="dk2"/>
                </a:solidFill>
              </a:rPr>
              <a:pPr/>
              <a:t>12</a:t>
            </a:fld>
            <a:endParaRPr lang="en" dirty="0">
              <a:solidFill>
                <a:schemeClr val="dk2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7131" y="1327776"/>
            <a:ext cx="5509737" cy="34978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0248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My first contribution: what it was</a:t>
            </a:r>
            <a:endParaRPr lang="pl-P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Build the benchmark in the Release mode</a:t>
            </a:r>
          </a:p>
          <a:p>
            <a:r>
              <a:rPr lang="pl-PL" dirty="0" smtClean="0"/>
              <a:t>Cleanup the memory after every iteration</a:t>
            </a:r>
          </a:p>
          <a:p>
            <a:r>
              <a:rPr lang="pl-PL" dirty="0" smtClean="0"/>
              <a:t>Perform the Jit Warmup</a:t>
            </a:r>
          </a:p>
          <a:p>
            <a:r>
              <a:rPr lang="pl-PL" dirty="0" smtClean="0"/>
              <a:t>One micro optimization</a:t>
            </a:r>
            <a:endParaRPr lang="pl-P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en" smtClean="0">
                <a:solidFill>
                  <a:schemeClr val="dk2"/>
                </a:solidFill>
              </a:rPr>
              <a:pPr/>
              <a:t>13</a:t>
            </a:fld>
            <a:endParaRPr lang="en" dirty="0">
              <a:solidFill>
                <a:schemeClr val="dk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016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Follow </a:t>
            </a:r>
            <a:r>
              <a:rPr lang="pl-PL" dirty="0"/>
              <a:t>the coding standards </a:t>
            </a:r>
            <a:r>
              <a:rPr lang="pl-PL" dirty="0" smtClean="0"/>
              <a:t>(CONTRIBUTING.md</a:t>
            </a:r>
            <a:r>
              <a:rPr lang="pl-PL" dirty="0"/>
              <a:t>)</a:t>
            </a:r>
          </a:p>
        </p:txBody>
      </p:sp>
      <p:pic>
        <p:nvPicPr>
          <p:cNvPr id="9" name="Content Placeholder 8"/>
          <p:cNvPicPr>
            <a:picLocks noGrp="1" noChangeAspect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650" y="1677290"/>
            <a:ext cx="3886200" cy="1869830"/>
          </a:xfrm>
        </p:spPr>
      </p:pic>
      <p:pic>
        <p:nvPicPr>
          <p:cNvPr id="10" name="Content Placeholder 9"/>
          <p:cNvPicPr>
            <a:picLocks noGrp="1" noChangeAspect="1"/>
          </p:cNvPicPr>
          <p:nvPr>
            <p:ph sz="half" idx="2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9150" y="1363793"/>
            <a:ext cx="3886200" cy="2483175"/>
          </a:xfr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en" smtClean="0">
                <a:solidFill>
                  <a:schemeClr val="dk2"/>
                </a:solidFill>
              </a:rPr>
              <a:pPr/>
              <a:t>14</a:t>
            </a:fld>
            <a:endParaRPr lang="en" dirty="0">
              <a:solidFill>
                <a:schemeClr val="dk2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28650" y="4210334"/>
            <a:ext cx="78867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u="sng" dirty="0">
                <a:latin typeface="+mj-lt"/>
              </a:rPr>
              <a:t>You can </a:t>
            </a:r>
            <a:r>
              <a:rPr lang="en-US" sz="3200" b="1" u="sng" dirty="0" smtClean="0">
                <a:latin typeface="+mj-lt"/>
              </a:rPr>
              <a:t>get</a:t>
            </a:r>
            <a:r>
              <a:rPr lang="pl-PL" sz="3200" b="1" u="sng" dirty="0" smtClean="0">
                <a:latin typeface="+mj-lt"/>
              </a:rPr>
              <a:t> a</a:t>
            </a:r>
            <a:r>
              <a:rPr lang="en-US" sz="3200" b="1" u="sng" dirty="0" smtClean="0">
                <a:latin typeface="+mj-lt"/>
              </a:rPr>
              <a:t> </a:t>
            </a:r>
            <a:r>
              <a:rPr lang="en-US" sz="3200" b="1" u="sng" dirty="0">
                <a:latin typeface="+mj-lt"/>
              </a:rPr>
              <a:t>code review from your Guru!!!</a:t>
            </a:r>
          </a:p>
        </p:txBody>
      </p:sp>
    </p:spTree>
    <p:extLst>
      <p:ext uri="{BB962C8B-B14F-4D97-AF65-F5344CB8AC3E}">
        <p14:creationId xmlns:p14="http://schemas.microsoft.com/office/powerpoint/2010/main" val="18870244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Choose the right Project</a:t>
            </a:r>
            <a:endParaRPr lang="pl-PL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Look for something that excites you!</a:t>
            </a:r>
          </a:p>
          <a:p>
            <a:r>
              <a:rPr lang="pl-PL" dirty="0" smtClean="0"/>
              <a:t>Prefer tools that you are familiar with</a:t>
            </a:r>
          </a:p>
          <a:p>
            <a:r>
              <a:rPr lang="pl-PL" dirty="0" smtClean="0"/>
              <a:t>Make sure they are looking for help!</a:t>
            </a:r>
          </a:p>
          <a:p>
            <a:r>
              <a:rPr lang="pl-PL" dirty="0" smtClean="0"/>
              <a:t>Make sure it’s active!</a:t>
            </a:r>
          </a:p>
          <a:p>
            <a:r>
              <a:rPr lang="pl-PL" dirty="0" smtClean="0"/>
              <a:t>Make sure you are ok with the license!</a:t>
            </a:r>
          </a:p>
          <a:p>
            <a:r>
              <a:rPr lang="pl-PL" dirty="0" smtClean="0"/>
              <a:t>Your own? Make sure you don’t duplicate popular, existing project!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en" smtClean="0">
                <a:solidFill>
                  <a:schemeClr val="dk2"/>
                </a:solidFill>
              </a:rPr>
              <a:pPr/>
              <a:t>15</a:t>
            </a:fld>
            <a:endParaRPr lang="en" dirty="0">
              <a:solidFill>
                <a:schemeClr val="dk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61777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How to grab an issue?</a:t>
            </a:r>
            <a:endParaRPr lang="pl-PL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815636" y="1370013"/>
            <a:ext cx="7512728" cy="3262312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en" smtClean="0">
                <a:solidFill>
                  <a:schemeClr val="dk2"/>
                </a:solidFill>
              </a:rPr>
              <a:pPr/>
              <a:t>16</a:t>
            </a:fld>
            <a:endParaRPr lang="en" dirty="0">
              <a:solidFill>
                <a:schemeClr val="dk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2175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Common GIT mistakes: </a:t>
            </a:r>
            <a:r>
              <a:rPr lang="pl-PL" dirty="0"/>
              <a:t>Working without </a:t>
            </a:r>
            <a:r>
              <a:rPr lang="pl-PL" dirty="0" smtClean="0"/>
              <a:t>branches</a:t>
            </a:r>
            <a:endParaRPr lang="pl-P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en" smtClean="0">
                <a:solidFill>
                  <a:schemeClr val="dk2"/>
                </a:solidFill>
              </a:rPr>
              <a:pPr/>
              <a:t>17</a:t>
            </a:fld>
            <a:endParaRPr lang="en" dirty="0">
              <a:solidFill>
                <a:schemeClr val="dk2"/>
              </a:solidFill>
            </a:endParaRP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0502" y="1152476"/>
            <a:ext cx="5071140" cy="3416400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4916905" y="4663216"/>
            <a:ext cx="355555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000" dirty="0"/>
              <a:t>Image from http://stackoverflow.com/a/21717431/5852046</a:t>
            </a: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67766" y="871734"/>
            <a:ext cx="4008467" cy="2667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6356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dirty="0" smtClean="0"/>
              <a:t>Other common GIT mistakes</a:t>
            </a:r>
            <a:endParaRPr lang="pl-PL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pl-PL" dirty="0" smtClean="0"/>
              <a:t>Wrong email address </a:t>
            </a:r>
          </a:p>
          <a:p>
            <a:pPr marL="0" indent="0">
              <a:buNone/>
            </a:pPr>
            <a:r>
              <a:rPr lang="pl-PL" dirty="0" smtClean="0"/>
              <a:t>(contributions will not count)</a:t>
            </a:r>
          </a:p>
          <a:p>
            <a:endParaRPr lang="pl-PL" dirty="0"/>
          </a:p>
          <a:p>
            <a:endParaRPr lang="pl-PL" dirty="0"/>
          </a:p>
          <a:p>
            <a:pPr marL="0" indent="0">
              <a:buNone/>
            </a:pPr>
            <a:endParaRPr lang="pl-P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en" smtClean="0">
                <a:solidFill>
                  <a:schemeClr val="dk2"/>
                </a:solidFill>
              </a:rPr>
              <a:pPr/>
              <a:t>18</a:t>
            </a:fld>
            <a:endParaRPr lang="en" dirty="0">
              <a:solidFill>
                <a:schemeClr val="dk2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28650" y="2237874"/>
            <a:ext cx="4103772" cy="523220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pl-PL" dirty="0">
                <a:solidFill>
                  <a:schemeClr val="bg2"/>
                </a:solidFill>
              </a:rPr>
              <a:t>$ git </a:t>
            </a:r>
            <a:r>
              <a:rPr lang="pl-PL" dirty="0" smtClean="0">
                <a:solidFill>
                  <a:schemeClr val="bg2"/>
                </a:solidFill>
              </a:rPr>
              <a:t>config user.name „Your Name" </a:t>
            </a:r>
          </a:p>
          <a:p>
            <a:r>
              <a:rPr lang="pl-PL" dirty="0" smtClean="0">
                <a:solidFill>
                  <a:schemeClr val="bg2"/>
                </a:solidFill>
              </a:rPr>
              <a:t>$ </a:t>
            </a:r>
            <a:r>
              <a:rPr lang="pl-PL" dirty="0">
                <a:solidFill>
                  <a:schemeClr val="bg2"/>
                </a:solidFill>
              </a:rPr>
              <a:t>git config </a:t>
            </a:r>
            <a:r>
              <a:rPr lang="pl-PL" dirty="0" smtClean="0">
                <a:solidFill>
                  <a:schemeClr val="bg2"/>
                </a:solidFill>
              </a:rPr>
              <a:t>user.email your@github.email</a:t>
            </a:r>
            <a:endParaRPr lang="pl-PL" dirty="0">
              <a:solidFill>
                <a:schemeClr val="bg2"/>
              </a:solidFill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pl-PL" dirty="0" smtClean="0"/>
              <a:t>Too many/few commits</a:t>
            </a:r>
          </a:p>
          <a:p>
            <a:pPr marL="0" indent="0">
              <a:buNone/>
            </a:pPr>
            <a:endParaRPr lang="pl-PL" dirty="0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9150" y="1684333"/>
            <a:ext cx="3886200" cy="3124434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02910" y="2945921"/>
            <a:ext cx="2537680" cy="2019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812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l-PL" dirty="0" smtClean="0"/>
              <a:t>Don’t give up!</a:t>
            </a:r>
            <a:endParaRPr lang="pl-P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en" smtClean="0">
                <a:solidFill>
                  <a:schemeClr val="dk2"/>
                </a:solidFill>
              </a:rPr>
              <a:pPr/>
              <a:t>19</a:t>
            </a:fld>
            <a:endParaRPr lang="en" dirty="0">
              <a:solidFill>
                <a:schemeClr val="dk2"/>
              </a:solidFill>
            </a:endParaRPr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27101" y="2576282"/>
            <a:ext cx="1928027" cy="1950889"/>
          </a:xfr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8386" y="2586514"/>
            <a:ext cx="1943268" cy="1943268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7291" y="2586514"/>
            <a:ext cx="1935648" cy="1920406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25277" y="226438"/>
            <a:ext cx="1693445" cy="1693445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1065207" y="2006086"/>
            <a:ext cx="70234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000" dirty="0" smtClean="0">
                <a:latin typeface="+mj-lt"/>
                <a:cs typeface="Consolas" panose="020B0609020204030204" pitchFamily="49" charset="0"/>
              </a:rPr>
              <a:t>Ben Adams contributions to Kestrel HTTP Server </a:t>
            </a:r>
            <a:r>
              <a:rPr lang="pl-PL" sz="600" dirty="0" smtClean="0">
                <a:latin typeface="+mj-lt"/>
                <a:cs typeface="Consolas" panose="020B0609020204030204" pitchFamily="49" charset="0"/>
              </a:rPr>
              <a:t>(as of 2017-04-13 16:20 CET)</a:t>
            </a:r>
            <a:endParaRPr lang="pl-PL" sz="2000" dirty="0">
              <a:latin typeface="+mj-lt"/>
              <a:cs typeface="Consolas" panose="020B0609020204030204" pitchFamily="49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097291" y="4581290"/>
            <a:ext cx="19356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800" b="1" dirty="0" smtClean="0">
                <a:latin typeface="+mj-lt"/>
              </a:rPr>
              <a:t>3</a:t>
            </a:r>
            <a:endParaRPr lang="pl-PL" sz="2800" b="1" dirty="0">
              <a:latin typeface="+mj-lt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604175" y="4620280"/>
            <a:ext cx="19356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800" b="1" dirty="0" smtClean="0">
                <a:latin typeface="+mj-lt"/>
              </a:rPr>
              <a:t>109</a:t>
            </a:r>
            <a:endParaRPr lang="pl-PL" sz="2800" b="1" dirty="0">
              <a:latin typeface="+mj-lt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127101" y="4607560"/>
            <a:ext cx="19356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800" b="1" dirty="0" smtClean="0">
                <a:latin typeface="+mj-lt"/>
              </a:rPr>
              <a:t>115</a:t>
            </a:r>
            <a:endParaRPr lang="pl-PL" sz="2800" b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3673530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dirty="0" smtClean="0"/>
              <a:t>About myself</a:t>
            </a:r>
            <a:endParaRPr lang="pl-P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sz="2400" dirty="0"/>
              <a:t>Open Source:</a:t>
            </a:r>
          </a:p>
          <a:p>
            <a:r>
              <a:rPr lang="pl-PL" sz="2400" dirty="0" smtClean="0"/>
              <a:t>BenchmarkDotNet </a:t>
            </a:r>
            <a:r>
              <a:rPr lang="pl-PL" sz="2400" dirty="0"/>
              <a:t>(contributor </a:t>
            </a:r>
            <a:r>
              <a:rPr lang="pl-PL" sz="2400" dirty="0" smtClean="0"/>
              <a:t> =&gt; maintainer)</a:t>
            </a:r>
            <a:endParaRPr lang="en-US" sz="2400" dirty="0"/>
          </a:p>
          <a:p>
            <a:r>
              <a:rPr lang="en-US" sz="2400" dirty="0"/>
              <a:t>Core CLR </a:t>
            </a:r>
            <a:r>
              <a:rPr lang="en-US" sz="2400" dirty="0" smtClean="0"/>
              <a:t>(</a:t>
            </a:r>
            <a:r>
              <a:rPr lang="pl-PL" sz="2400" dirty="0" smtClean="0"/>
              <a:t>contributor</a:t>
            </a:r>
            <a:r>
              <a:rPr lang="en-US" sz="2400" dirty="0" smtClean="0"/>
              <a:t>)</a:t>
            </a:r>
            <a:endParaRPr lang="pl-PL" sz="2400" dirty="0"/>
          </a:p>
          <a:p>
            <a:r>
              <a:rPr lang="pl-PL" sz="2400" dirty="0"/>
              <a:t>corefxlab </a:t>
            </a:r>
            <a:r>
              <a:rPr lang="pl-PL" sz="2400" dirty="0" smtClean="0"/>
              <a:t>(</a:t>
            </a:r>
            <a:r>
              <a:rPr lang="pl-PL" sz="2400" dirty="0"/>
              <a:t>contributor</a:t>
            </a:r>
            <a:r>
              <a:rPr lang="pl-PL" sz="2400" dirty="0" smtClean="0"/>
              <a:t>)</a:t>
            </a:r>
            <a:endParaRPr lang="pl-PL" sz="2400" dirty="0"/>
          </a:p>
          <a:p>
            <a:r>
              <a:rPr lang="pl-PL" sz="2400" dirty="0"/>
              <a:t>&amp; </a:t>
            </a:r>
            <a:r>
              <a:rPr lang="pl-PL" sz="2400" dirty="0" smtClean="0"/>
              <a:t>more</a:t>
            </a:r>
            <a:endParaRPr lang="pl-PL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en" smtClean="0">
                <a:solidFill>
                  <a:schemeClr val="dk2"/>
                </a:solidFill>
              </a:rPr>
              <a:pPr/>
              <a:t>2</a:t>
            </a:fld>
            <a:endParaRPr lang="en" dirty="0">
              <a:solidFill>
                <a:schemeClr val="dk2"/>
              </a:solidFill>
            </a:endParaRPr>
          </a:p>
        </p:txBody>
      </p:sp>
      <p:pic>
        <p:nvPicPr>
          <p:cNvPr id="1026" name="Picture 2" descr="Powe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3725" y="1369219"/>
            <a:ext cx="1571625" cy="4191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91222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l-PL" dirty="0" smtClean="0"/>
              <a:t>Use the tools that are free for the Contributors</a:t>
            </a:r>
            <a:endParaRPr lang="pl-P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 smtClean="0"/>
              <a:t>20</a:t>
            </a:fld>
            <a:endParaRPr lang="en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8286" y="1138229"/>
            <a:ext cx="3395766" cy="951058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55453" y="1354655"/>
            <a:ext cx="2751058" cy="518205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31595" y="2671333"/>
            <a:ext cx="2537680" cy="845893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68683" y="2006769"/>
            <a:ext cx="3063505" cy="594412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5929" y="2152908"/>
            <a:ext cx="1920240" cy="402336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32477" y="2020565"/>
            <a:ext cx="3109229" cy="602032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92014" y="2671333"/>
            <a:ext cx="2559960" cy="868640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640" y="2910521"/>
            <a:ext cx="3124471" cy="594412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640" y="3690427"/>
            <a:ext cx="2785676" cy="872151"/>
          </a:xfrm>
          <a:prstGeom prst="rect">
            <a:avLst/>
          </a:prstGeom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25430" y="3876156"/>
            <a:ext cx="3205552" cy="582828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43407" y="3889255"/>
            <a:ext cx="2800593" cy="5697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397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l-PL" dirty="0" smtClean="0"/>
              <a:t>Writing libraries for other developers</a:t>
            </a:r>
            <a:endParaRPr lang="pl-PL" dirty="0"/>
          </a:p>
        </p:txBody>
      </p:sp>
      <p:sp>
        <p:nvSpPr>
          <p:cNvPr id="3" name="Tex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Backward compatibility</a:t>
            </a:r>
          </a:p>
          <a:p>
            <a:r>
              <a:rPr lang="pl-PL" dirty="0" smtClean="0"/>
              <a:t>Supporting .NET/Mono/.NET Core</a:t>
            </a:r>
          </a:p>
          <a:p>
            <a:r>
              <a:rPr lang="pl-PL" dirty="0" smtClean="0"/>
              <a:t>Support</a:t>
            </a:r>
            <a:r>
              <a:rPr lang="pl-PL" dirty="0"/>
              <a:t>ing</a:t>
            </a:r>
            <a:r>
              <a:rPr lang="pl-PL" dirty="0" smtClean="0"/>
              <a:t> Linux/MacOS</a:t>
            </a:r>
          </a:p>
          <a:p>
            <a:r>
              <a:rPr lang="pl-PL" dirty="0" smtClean="0"/>
              <a:t>Versioning</a:t>
            </a:r>
          </a:p>
          <a:p>
            <a:r>
              <a:rPr lang="pl-PL" dirty="0" smtClean="0"/>
              <a:t>Release notes</a:t>
            </a:r>
          </a:p>
          <a:p>
            <a:r>
              <a:rPr lang="pl-PL" dirty="0" smtClean="0"/>
              <a:t>Docs. Good docs ;)</a:t>
            </a:r>
            <a:endParaRPr lang="pl-P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 smtClean="0"/>
              <a:t>21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34343894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Believe in yourself</a:t>
            </a:r>
            <a:endParaRPr lang="pl-P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How do you know if you are good or not?</a:t>
            </a:r>
          </a:p>
          <a:p>
            <a:r>
              <a:rPr lang="pl-PL" dirty="0" smtClean="0"/>
              <a:t>Would you like to get a dream job?</a:t>
            </a:r>
          </a:p>
          <a:p>
            <a:r>
              <a:rPr lang="pl-PL" dirty="0" smtClean="0"/>
              <a:t>Fork a project of your dream job company, pick up an issue and just solve it!</a:t>
            </a:r>
          </a:p>
          <a:p>
            <a:pPr marL="0" indent="0">
              <a:buNone/>
            </a:pPr>
            <a:endParaRPr lang="pl-PL" dirty="0" smtClean="0"/>
          </a:p>
          <a:p>
            <a:endParaRPr lang="pl-P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en" smtClean="0">
                <a:solidFill>
                  <a:schemeClr val="dk2"/>
                </a:solidFill>
              </a:rPr>
              <a:pPr/>
              <a:t>22</a:t>
            </a:fld>
            <a:endParaRPr lang="en" dirty="0">
              <a:solidFill>
                <a:schemeClr val="dk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03335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Advantages for the employer</a:t>
            </a:r>
            <a:endParaRPr lang="pl-P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You learn new things all the time</a:t>
            </a:r>
          </a:p>
          <a:p>
            <a:r>
              <a:rPr lang="pl-PL" dirty="0" smtClean="0"/>
              <a:t>You use new things at work to do better job</a:t>
            </a:r>
          </a:p>
          <a:p>
            <a:r>
              <a:rPr lang="pl-PL" dirty="0" smtClean="0"/>
              <a:t>You build a network which helps you when you are in need</a:t>
            </a:r>
          </a:p>
          <a:p>
            <a:r>
              <a:rPr lang="pl-PL" dirty="0" smtClean="0"/>
              <a:t>You can promote your company by doing great things in public</a:t>
            </a:r>
          </a:p>
          <a:p>
            <a:r>
              <a:rPr lang="pl-PL" dirty="0" smtClean="0"/>
              <a:t>People want to work with the „Big Names”</a:t>
            </a:r>
            <a:endParaRPr lang="pl-P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en" smtClean="0">
                <a:solidFill>
                  <a:schemeClr val="dk2"/>
                </a:solidFill>
              </a:rPr>
              <a:pPr/>
              <a:t>23</a:t>
            </a:fld>
            <a:endParaRPr lang="en" dirty="0">
              <a:solidFill>
                <a:schemeClr val="dk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79850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l-PL" dirty="0" smtClean="0"/>
              <a:t>Challenge yourself!</a:t>
            </a:r>
            <a:endParaRPr lang="pl-PL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dirty="0" smtClean="0"/>
              <a:t>I ported BenchmarkDotNet to .NET Core</a:t>
            </a:r>
          </a:p>
          <a:p>
            <a:pPr lvl="1"/>
            <a:r>
              <a:rPr lang="pl-PL" dirty="0" smtClean="0"/>
              <a:t>At the begining I had no idea what .NET Core really was</a:t>
            </a:r>
          </a:p>
          <a:p>
            <a:pPr lvl="1"/>
            <a:r>
              <a:rPr lang="pl-PL" dirty="0" smtClean="0"/>
              <a:t>I had to become dnx/dotnet cli/msbuild expert</a:t>
            </a:r>
          </a:p>
          <a:p>
            <a:pPr lvl="1"/>
            <a:r>
              <a:rPr lang="pl-PL" dirty="0" smtClean="0"/>
              <a:t>There was litteraly no resources available</a:t>
            </a:r>
          </a:p>
          <a:p>
            <a:r>
              <a:rPr lang="pl-PL" dirty="0" smtClean="0"/>
              <a:t>Contributing to Core CLR</a:t>
            </a:r>
          </a:p>
          <a:p>
            <a:pPr lvl="1"/>
            <a:r>
              <a:rPr lang="pl-PL" dirty="0" smtClean="0"/>
              <a:t>How to build the Virtual Machine?</a:t>
            </a:r>
          </a:p>
          <a:p>
            <a:pPr lvl="1"/>
            <a:r>
              <a:rPr lang="pl-PL" dirty="0" smtClean="0"/>
              <a:t>Use C++ to generate CIL to make C# better language ;)</a:t>
            </a:r>
          </a:p>
          <a:p>
            <a:pPr lvl="1"/>
            <a:r>
              <a:rPr lang="pl-PL" dirty="0" smtClean="0"/>
              <a:t>How to debug CLR? </a:t>
            </a:r>
          </a:p>
          <a:p>
            <a:pPr lvl="1"/>
            <a:r>
              <a:rPr lang="pl-PL" dirty="0" smtClean="0"/>
              <a:t>How to build .NET program that uses local CLR build?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 smtClean="0"/>
              <a:t>24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5598799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26437" y="527929"/>
            <a:ext cx="2446020" cy="425958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l-PL" dirty="0" smtClean="0"/>
              <a:t>Be the Worst!</a:t>
            </a:r>
            <a:endParaRPr lang="pl-PL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1700" y="1152475"/>
            <a:ext cx="6276669" cy="34164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pl-PL" dirty="0" smtClean="0"/>
              <a:t>I had the pleasure to learn from:</a:t>
            </a:r>
          </a:p>
          <a:p>
            <a:pPr marL="0" indent="0">
              <a:buNone/>
            </a:pPr>
            <a:endParaRPr lang="pl-PL" dirty="0" smtClean="0"/>
          </a:p>
          <a:p>
            <a:r>
              <a:rPr lang="pl-PL" dirty="0" smtClean="0"/>
              <a:t>Joe Duffy – Concurrency Guru</a:t>
            </a:r>
          </a:p>
          <a:p>
            <a:r>
              <a:rPr lang="pl-PL" dirty="0" smtClean="0"/>
              <a:t>Vladimir Sadov – Core Engineer at Roslyn team</a:t>
            </a:r>
          </a:p>
          <a:p>
            <a:r>
              <a:rPr lang="pl-PL" dirty="0" smtClean="0"/>
              <a:t>Krzysztof Cwalina</a:t>
            </a:r>
            <a:r>
              <a:rPr lang="pl-PL" dirty="0"/>
              <a:t> – </a:t>
            </a:r>
            <a:r>
              <a:rPr lang="pl-PL" dirty="0" smtClean="0"/>
              <a:t>Principal Architect at Microsoft</a:t>
            </a:r>
          </a:p>
          <a:p>
            <a:r>
              <a:rPr lang="pl-PL" dirty="0"/>
              <a:t>Andrey </a:t>
            </a:r>
            <a:r>
              <a:rPr lang="pl-PL" dirty="0" smtClean="0"/>
              <a:t>Akinshin – Software Engineer at Jetbrains</a:t>
            </a:r>
          </a:p>
          <a:p>
            <a:r>
              <a:rPr lang="pl-PL" dirty="0" smtClean="0"/>
              <a:t>Jan Kotas – </a:t>
            </a:r>
            <a:r>
              <a:rPr lang="pl-PL" dirty="0"/>
              <a:t>Core Engineer </a:t>
            </a:r>
            <a:r>
              <a:rPr lang="pl-PL" dirty="0" smtClean="0"/>
              <a:t>at CLR team</a:t>
            </a:r>
          </a:p>
          <a:p>
            <a:r>
              <a:rPr lang="pl-PL" dirty="0" smtClean="0"/>
              <a:t>&amp; more!</a:t>
            </a:r>
          </a:p>
          <a:p>
            <a:endParaRPr lang="pl-PL" dirty="0"/>
          </a:p>
          <a:p>
            <a:pPr marL="0" indent="0">
              <a:buNone/>
            </a:pPr>
            <a:endParaRPr lang="pl-PL" dirty="0" smtClean="0"/>
          </a:p>
          <a:p>
            <a:pPr marL="0" indent="0">
              <a:buNone/>
            </a:pPr>
            <a:r>
              <a:rPr lang="pl-PL" dirty="0" smtClean="0"/>
              <a:t>What if you are the average of the five people you spend the most time with?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 smtClean="0"/>
              <a:t>25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35320072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hape 6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pl-PL" dirty="0" smtClean="0"/>
              <a:t>Part of a daily job routine</a:t>
            </a:r>
            <a:endParaRPr lang="en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Report a bug, provide a repro case</a:t>
            </a:r>
          </a:p>
          <a:p>
            <a:r>
              <a:rPr lang="pl-PL" dirty="0" smtClean="0"/>
              <a:t>Is it blocking your job?</a:t>
            </a:r>
          </a:p>
          <a:p>
            <a:r>
              <a:rPr lang="pl-PL" dirty="0" smtClean="0"/>
              <a:t>If so, can you fix it?</a:t>
            </a:r>
          </a:p>
          <a:p>
            <a:r>
              <a:rPr lang="pl-PL" dirty="0" smtClean="0"/>
              <a:t>Just do it. Eventually appologise later ;)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 smtClean="0"/>
              <a:t>26</a:t>
            </a:fld>
            <a:endParaRPr lang="en" dirty="0"/>
          </a:p>
        </p:txBody>
      </p:sp>
    </p:spTree>
    <p:extLst>
      <p:ext uri="{BB962C8B-B14F-4D97-AF65-F5344CB8AC3E}">
        <p14:creationId xmlns:p14="http://schemas.microsoft.com/office/powerpoint/2010/main" val="51137533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Bulding the Network</a:t>
            </a:r>
            <a:endParaRPr lang="pl-P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Conferences – you get invited to speak!</a:t>
            </a:r>
          </a:p>
          <a:p>
            <a:r>
              <a:rPr lang="pl-PL" dirty="0" smtClean="0"/>
              <a:t>Lunch or beer with your Guru? No problem!</a:t>
            </a:r>
          </a:p>
          <a:p>
            <a:r>
              <a:rPr lang="pl-PL" dirty="0" smtClean="0"/>
              <a:t>Pair programming with the best</a:t>
            </a:r>
            <a:endParaRPr lang="pl-P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en" smtClean="0">
                <a:solidFill>
                  <a:schemeClr val="dk2"/>
                </a:solidFill>
              </a:rPr>
              <a:pPr/>
              <a:t>27</a:t>
            </a:fld>
            <a:endParaRPr lang="en" dirty="0">
              <a:solidFill>
                <a:schemeClr val="dk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9563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dirty="0" smtClean="0"/>
              <a:t>When you become the maintainer</a:t>
            </a:r>
            <a:endParaRPr lang="pl-PL" dirty="0"/>
          </a:p>
        </p:txBody>
      </p:sp>
      <p:sp>
        <p:nvSpPr>
          <p:cNvPr id="3" name="Tex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Never be an asshole</a:t>
            </a:r>
          </a:p>
          <a:p>
            <a:r>
              <a:rPr lang="pl-PL" dirty="0" smtClean="0"/>
              <a:t>Respond fast</a:t>
            </a:r>
          </a:p>
          <a:p>
            <a:r>
              <a:rPr lang="pl-PL" dirty="0" smtClean="0"/>
              <a:t>Fix the bugs first</a:t>
            </a:r>
          </a:p>
          <a:p>
            <a:r>
              <a:rPr lang="pl-PL" dirty="0" smtClean="0"/>
              <a:t>Write the docs</a:t>
            </a:r>
          </a:p>
          <a:p>
            <a:r>
              <a:rPr lang="pl-PL" dirty="0" smtClean="0"/>
              <a:t>Don’t forget about the release notes</a:t>
            </a:r>
            <a:endParaRPr lang="pl-P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 smtClean="0"/>
              <a:t>28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4561335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The bad part of being </a:t>
            </a:r>
            <a:r>
              <a:rPr lang="pl-PL" dirty="0"/>
              <a:t>the maintainer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Expectations</a:t>
            </a:r>
          </a:p>
          <a:p>
            <a:r>
              <a:rPr lang="pl-PL" dirty="0" smtClean="0"/>
              <a:t>Responsibility</a:t>
            </a:r>
          </a:p>
          <a:p>
            <a:r>
              <a:rPr lang="pl-PL" dirty="0" smtClean="0"/>
              <a:t>Public failures</a:t>
            </a:r>
          </a:p>
          <a:p>
            <a:r>
              <a:rPr lang="pl-PL" dirty="0" smtClean="0"/>
              <a:t>The „special” users</a:t>
            </a:r>
          </a:p>
          <a:p>
            <a:r>
              <a:rPr lang="pl-PL" dirty="0" smtClean="0"/>
              <a:t>Insomnia</a:t>
            </a:r>
          </a:p>
          <a:p>
            <a:endParaRPr lang="pl-P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en" smtClean="0">
                <a:solidFill>
                  <a:schemeClr val="dk2"/>
                </a:solidFill>
              </a:rPr>
              <a:pPr/>
              <a:t>29</a:t>
            </a:fld>
            <a:endParaRPr lang="en" dirty="0">
              <a:solidFill>
                <a:schemeClr val="dk2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6063" y="1268016"/>
            <a:ext cx="2447925" cy="1866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40440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Agenda</a:t>
            </a:r>
            <a:endParaRPr lang="pl-PL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pl-PL" dirty="0" smtClean="0"/>
              <a:t>The only thing that matters</a:t>
            </a:r>
          </a:p>
          <a:p>
            <a:r>
              <a:rPr lang="pl-PL" dirty="0" smtClean="0"/>
              <a:t>Open your eyes!</a:t>
            </a:r>
          </a:p>
          <a:p>
            <a:r>
              <a:rPr lang="pl-PL" dirty="0" smtClean="0"/>
              <a:t>Confession</a:t>
            </a:r>
          </a:p>
          <a:p>
            <a:r>
              <a:rPr lang="pl-PL" dirty="0" smtClean="0"/>
              <a:t>How to start</a:t>
            </a:r>
          </a:p>
          <a:p>
            <a:r>
              <a:rPr lang="pl-PL" dirty="0" smtClean="0"/>
              <a:t>Common mistakes</a:t>
            </a:r>
          </a:p>
          <a:p>
            <a:r>
              <a:rPr lang="pl-PL" dirty="0" smtClean="0"/>
              <a:t>Don’t give up!</a:t>
            </a:r>
          </a:p>
          <a:p>
            <a:r>
              <a:rPr lang="pl-PL" dirty="0" smtClean="0"/>
              <a:t>Free tools</a:t>
            </a:r>
          </a:p>
          <a:p>
            <a:endParaRPr lang="pl-PL" dirty="0" smtClean="0"/>
          </a:p>
          <a:p>
            <a:endParaRPr lang="pl-PL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pl-PL" dirty="0" smtClean="0"/>
              <a:t>Writing libraries</a:t>
            </a:r>
          </a:p>
          <a:p>
            <a:r>
              <a:rPr lang="pl-PL" dirty="0" smtClean="0"/>
              <a:t>Advantage for the employer</a:t>
            </a:r>
          </a:p>
          <a:p>
            <a:r>
              <a:rPr lang="pl-PL" dirty="0" smtClean="0"/>
              <a:t>Challenges</a:t>
            </a:r>
            <a:endParaRPr lang="pl-PL" dirty="0"/>
          </a:p>
          <a:p>
            <a:r>
              <a:rPr lang="pl-PL" dirty="0" smtClean="0"/>
              <a:t>Part of daily job routine</a:t>
            </a:r>
          </a:p>
          <a:p>
            <a:r>
              <a:rPr lang="pl-PL" dirty="0" smtClean="0"/>
              <a:t>Bulding the network</a:t>
            </a:r>
          </a:p>
          <a:p>
            <a:r>
              <a:rPr lang="pl-PL" dirty="0" smtClean="0"/>
              <a:t>Being a maintainer</a:t>
            </a:r>
          </a:p>
          <a:p>
            <a:r>
              <a:rPr lang="pl-PL" dirty="0" smtClean="0"/>
              <a:t>Afraid to ask</a:t>
            </a:r>
          </a:p>
          <a:p>
            <a:r>
              <a:rPr lang="pl-PL" dirty="0" smtClean="0"/>
              <a:t>The best moments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en" smtClean="0">
                <a:solidFill>
                  <a:schemeClr val="dk2"/>
                </a:solidFill>
              </a:rPr>
              <a:pPr/>
              <a:t>3</a:t>
            </a:fld>
            <a:endParaRPr lang="en" dirty="0">
              <a:solidFill>
                <a:schemeClr val="dk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9339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Afraid To Ask</a:t>
            </a:r>
            <a:endParaRPr lang="pl-P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Do contributors loose motivation for the boring tasks at work</a:t>
            </a:r>
            <a:r>
              <a:rPr lang="pl-PL" dirty="0" smtClean="0"/>
              <a:t>?</a:t>
            </a:r>
          </a:p>
          <a:p>
            <a:r>
              <a:rPr lang="pl-PL" dirty="0" smtClean="0"/>
              <a:t>Do contributors do OSS at work?</a:t>
            </a:r>
          </a:p>
          <a:p>
            <a:r>
              <a:rPr lang="pl-PL" dirty="0"/>
              <a:t>Do contributors </a:t>
            </a:r>
            <a:r>
              <a:rPr lang="pl-PL" dirty="0" smtClean="0"/>
              <a:t>get a lot of job offers?</a:t>
            </a:r>
          </a:p>
          <a:p>
            <a:r>
              <a:rPr lang="pl-PL" dirty="0" smtClean="0"/>
              <a:t>Will you get a MVP award?</a:t>
            </a:r>
          </a:p>
          <a:p>
            <a:r>
              <a:rPr lang="pl-PL" dirty="0" smtClean="0"/>
              <a:t>Will it be easier to get a better job?</a:t>
            </a:r>
          </a:p>
          <a:p>
            <a:r>
              <a:rPr lang="pl-PL" dirty="0" smtClean="0"/>
              <a:t>Will you get paid for OSS?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en" smtClean="0">
                <a:solidFill>
                  <a:schemeClr val="dk2"/>
                </a:solidFill>
              </a:rPr>
              <a:pPr/>
              <a:t>30</a:t>
            </a:fld>
            <a:endParaRPr lang="en" dirty="0">
              <a:solidFill>
                <a:schemeClr val="dk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10236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The best moments ?!?!</a:t>
            </a:r>
            <a:endParaRPr lang="pl-PL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Geting write access to your favourite’s tool repository</a:t>
            </a:r>
          </a:p>
          <a:p>
            <a:r>
              <a:rPr lang="pl-PL" dirty="0" smtClean="0"/>
              <a:t>Seeing your Gurus use the feature you implemented</a:t>
            </a:r>
          </a:p>
          <a:p>
            <a:r>
              <a:rPr lang="pl-PL" dirty="0" smtClean="0"/>
              <a:t>Seeing your big impact</a:t>
            </a:r>
          </a:p>
          <a:p>
            <a:r>
              <a:rPr lang="pl-PL" dirty="0" smtClean="0"/>
              <a:t>Being recognized by your Guru</a:t>
            </a:r>
            <a:endParaRPr lang="pl-P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en" smtClean="0">
                <a:solidFill>
                  <a:schemeClr val="dk2"/>
                </a:solidFill>
              </a:rPr>
              <a:pPr/>
              <a:t>31</a:t>
            </a:fld>
            <a:endParaRPr lang="en" dirty="0">
              <a:solidFill>
                <a:schemeClr val="dk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37125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dirty="0" smtClean="0"/>
              <a:t>Sources</a:t>
            </a:r>
            <a:endParaRPr lang="pl-PL" dirty="0"/>
          </a:p>
        </p:txBody>
      </p:sp>
      <p:sp>
        <p:nvSpPr>
          <p:cNvPr id="3" name="Tex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The Profound Weakness of the .NET OSS Ecosystem</a:t>
            </a:r>
            <a:endParaRPr lang="pl-PL" dirty="0" smtClean="0"/>
          </a:p>
          <a:p>
            <a:r>
              <a:rPr lang="en-US" dirty="0" smtClean="0">
                <a:hlinkClick r:id="rId3"/>
              </a:rPr>
              <a:t>Free Services &amp; Tools for Open Source .NET Projects</a:t>
            </a:r>
            <a:endParaRPr lang="pl-PL" dirty="0" smtClean="0"/>
          </a:p>
          <a:p>
            <a:r>
              <a:rPr lang="en-US" dirty="0" smtClean="0">
                <a:hlinkClick r:id="rId4"/>
              </a:rPr>
              <a:t>All Pull Requests by Ben Adams to Kestrel</a:t>
            </a:r>
            <a:endParaRPr lang="pl-PL" dirty="0" smtClean="0"/>
          </a:p>
          <a:p>
            <a:r>
              <a:rPr lang="en-US" dirty="0" smtClean="0">
                <a:hlinkClick r:id="rId5"/>
              </a:rPr>
              <a:t>What it feels like to be an open-source maintainer</a:t>
            </a:r>
            <a:endParaRPr lang="pl-PL" dirty="0" smtClean="0"/>
          </a:p>
          <a:p>
            <a:endParaRPr lang="pl-P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 smtClean="0"/>
              <a:t>32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3403833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 smtClean="0"/>
              <a:t>Questions?</a:t>
            </a:r>
            <a:endParaRPr lang="pl-PL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pl-PL" dirty="0" smtClean="0"/>
              <a:t>Contact</a:t>
            </a:r>
            <a:r>
              <a:rPr lang="pl-PL" dirty="0"/>
              <a:t>:</a:t>
            </a:r>
          </a:p>
          <a:p>
            <a:pPr lvl="0">
              <a:spcBef>
                <a:spcPts val="0"/>
              </a:spcBef>
            </a:pPr>
            <a:r>
              <a:rPr lang="pl-PL" dirty="0"/>
              <a:t>@SitnikAdam</a:t>
            </a:r>
          </a:p>
          <a:p>
            <a:pPr lvl="0">
              <a:spcBef>
                <a:spcPts val="0"/>
              </a:spcBef>
            </a:pPr>
            <a:r>
              <a:rPr lang="pl-PL" dirty="0">
                <a:hlinkClick r:id="rId2"/>
              </a:rPr>
              <a:t>Adam.Sitnik@gmail.com</a:t>
            </a:r>
            <a:endParaRPr lang="en-US" dirty="0"/>
          </a:p>
          <a:p>
            <a:pPr lvl="0"/>
            <a:r>
              <a:rPr lang="en-US" dirty="0" smtClean="0">
                <a:hlinkClick r:id="rId3"/>
              </a:rPr>
              <a:t>https</a:t>
            </a:r>
            <a:r>
              <a:rPr lang="en-US" dirty="0">
                <a:hlinkClick r:id="rId3"/>
              </a:rPr>
              <a:t>://</a:t>
            </a:r>
            <a:r>
              <a:rPr lang="en-US" dirty="0" smtClean="0">
                <a:hlinkClick r:id="rId3"/>
              </a:rPr>
              <a:t>github.com/adamsitnik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739180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hape 6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pl-PL" dirty="0" smtClean="0"/>
              <a:t>The History of Open Source</a:t>
            </a:r>
            <a:endParaRPr lang="en" dirty="0"/>
          </a:p>
        </p:txBody>
      </p:sp>
      <p:sp>
        <p:nvSpPr>
          <p:cNvPr id="61" name="Shape 61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marL="228600" indent="0" algn="ctr">
              <a:buNone/>
            </a:pPr>
            <a:r>
              <a:rPr lang="en-US" sz="4800" u="sng" dirty="0"/>
              <a:t>You can make your own history</a:t>
            </a:r>
            <a:r>
              <a:rPr lang="en-US" sz="4800" u="sng" dirty="0" smtClean="0"/>
              <a:t>!</a:t>
            </a:r>
            <a:endParaRPr lang="en-US" sz="4800" u="sng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 smtClean="0"/>
              <a:t>4</a:t>
            </a:fld>
            <a:endParaRPr lang="en" dirty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hape 6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pl-PL" dirty="0" smtClean="0"/>
              <a:t>Open your eyes!</a:t>
            </a:r>
            <a:endParaRPr lang="en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 smtClean="0"/>
              <a:t>5</a:t>
            </a:fld>
            <a:endParaRPr lang="en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9662" y="1624012"/>
            <a:ext cx="6924675" cy="1895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0117291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hape 6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pl-PL" dirty="0" smtClean="0"/>
              <a:t>What small startup did for .NET OSS to develop a single app?</a:t>
            </a:r>
            <a:endParaRPr lang="en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l-PL" dirty="0" smtClean="0"/>
          </a:p>
          <a:p>
            <a:r>
              <a:rPr lang="pl-PL" dirty="0" smtClean="0"/>
              <a:t>Added full CQL3 collisions support to FluentCasandra</a:t>
            </a:r>
          </a:p>
          <a:p>
            <a:r>
              <a:rPr lang="pl-PL" dirty="0" smtClean="0"/>
              <a:t>Invented Helios, a high performance server-side socket library</a:t>
            </a:r>
          </a:p>
          <a:p>
            <a:r>
              <a:rPr lang="pl-PL" b="1" dirty="0" smtClean="0"/>
              <a:t>Ported Akka to .NET</a:t>
            </a:r>
          </a:p>
          <a:p>
            <a:r>
              <a:rPr lang="pl-PL" dirty="0" smtClean="0"/>
              <a:t>Implemented Marmur3 and HyperLogLog algorithms in C#</a:t>
            </a:r>
            <a:endParaRPr lang="pl-PL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 smtClean="0"/>
              <a:t>6</a:t>
            </a:fld>
            <a:endParaRPr lang="en" dirty="0"/>
          </a:p>
        </p:txBody>
      </p:sp>
    </p:spTree>
    <p:extLst>
      <p:ext uri="{BB962C8B-B14F-4D97-AF65-F5344CB8AC3E}">
        <p14:creationId xmlns:p14="http://schemas.microsoft.com/office/powerpoint/2010/main" val="221165555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hape 6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pl-PL" dirty="0" smtClean="0"/>
              <a:t>Some good questions</a:t>
            </a:r>
            <a:endParaRPr lang="en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i="1" dirty="0" smtClean="0"/>
              <a:t>„</a:t>
            </a:r>
            <a:r>
              <a:rPr lang="en-US" i="1" dirty="0" smtClean="0"/>
              <a:t>in </a:t>
            </a:r>
            <a:r>
              <a:rPr lang="en-US" i="1" dirty="0"/>
              <a:t>the ~15 year history of .NET, no one built </a:t>
            </a:r>
            <a:r>
              <a:rPr lang="en-US" b="1" i="1" dirty="0"/>
              <a:t>a reactive, server-side socket library that’s actively maintained</a:t>
            </a:r>
            <a:r>
              <a:rPr lang="en-US" b="1" i="1" dirty="0" smtClean="0"/>
              <a:t>?</a:t>
            </a:r>
            <a:r>
              <a:rPr lang="pl-PL" i="1" dirty="0" smtClean="0"/>
              <a:t>” </a:t>
            </a:r>
          </a:p>
          <a:p>
            <a:pPr marL="0" indent="0" algn="r">
              <a:buNone/>
            </a:pPr>
            <a:r>
              <a:rPr lang="pl-PL" sz="1200" i="1" dirty="0" smtClean="0"/>
              <a:t>(it was 2014)</a:t>
            </a:r>
          </a:p>
          <a:p>
            <a:pPr marL="0" indent="0">
              <a:buNone/>
            </a:pPr>
            <a:endParaRPr lang="pl-PL" i="1" dirty="0"/>
          </a:p>
          <a:p>
            <a:pPr marL="0" indent="0">
              <a:buNone/>
            </a:pPr>
            <a:r>
              <a:rPr lang="pl-PL" i="1" dirty="0" smtClean="0"/>
              <a:t>„</a:t>
            </a:r>
            <a:r>
              <a:rPr lang="en-US" i="1" dirty="0" smtClean="0"/>
              <a:t>Why </a:t>
            </a:r>
            <a:r>
              <a:rPr lang="en-US" i="1" dirty="0"/>
              <a:t>in the hell did it fall on one developer working at a startup in LA and one independent developer in Sweden to port one of the major, major cornerstones of distributed computing to .NET</a:t>
            </a:r>
            <a:r>
              <a:rPr lang="en-US" i="1" dirty="0" smtClean="0"/>
              <a:t>?</a:t>
            </a:r>
            <a:r>
              <a:rPr lang="pl-PL" i="1" dirty="0" smtClean="0"/>
              <a:t>” </a:t>
            </a:r>
          </a:p>
          <a:p>
            <a:pPr marL="0" indent="0" algn="r">
              <a:buNone/>
            </a:pPr>
            <a:r>
              <a:rPr lang="pl-PL" sz="1400" i="1" dirty="0" smtClean="0"/>
              <a:t>(it was before Orleans)</a:t>
            </a:r>
            <a:endParaRPr lang="pl-PL" sz="14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 smtClean="0"/>
              <a:t>7</a:t>
            </a:fld>
            <a:endParaRPr lang="en" dirty="0"/>
          </a:p>
        </p:txBody>
      </p:sp>
    </p:spTree>
    <p:extLst>
      <p:ext uri="{BB962C8B-B14F-4D97-AF65-F5344CB8AC3E}">
        <p14:creationId xmlns:p14="http://schemas.microsoft.com/office/powerpoint/2010/main" val="364128680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hape 6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fontAlgn="base"/>
            <a:r>
              <a:rPr lang="en-US" sz="3600" b="1" dirty="0"/>
              <a:t>We are capable of so much more than this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pl-PL" i="1" dirty="0" smtClean="0"/>
              <a:t>„</a:t>
            </a:r>
            <a:r>
              <a:rPr lang="en-US" i="1" dirty="0" smtClean="0"/>
              <a:t>The </a:t>
            </a:r>
            <a:r>
              <a:rPr lang="en-US" i="1" dirty="0"/>
              <a:t>shortcomings of .NET’s open source ecosystem </a:t>
            </a:r>
            <a:r>
              <a:rPr lang="en-US" b="1" i="1" dirty="0" smtClean="0"/>
              <a:t>are </a:t>
            </a:r>
            <a:r>
              <a:rPr lang="en-US" b="1" i="1" dirty="0"/>
              <a:t>your fault and my fault, not </a:t>
            </a:r>
            <a:r>
              <a:rPr lang="en-US" b="1" i="1" dirty="0" smtClean="0"/>
              <a:t>Microsoft’s</a:t>
            </a:r>
            <a:r>
              <a:rPr lang="pl-PL" i="1" dirty="0" smtClean="0"/>
              <a:t>”</a:t>
            </a:r>
          </a:p>
          <a:p>
            <a:pPr marL="0" indent="0">
              <a:buNone/>
            </a:pPr>
            <a:endParaRPr lang="pl-PL" i="1" dirty="0"/>
          </a:p>
          <a:p>
            <a:pPr marL="0" indent="0">
              <a:buNone/>
            </a:pPr>
            <a:r>
              <a:rPr lang="pl-PL" i="1" dirty="0" smtClean="0"/>
              <a:t>„</a:t>
            </a:r>
            <a:r>
              <a:rPr lang="en-US" i="1" dirty="0"/>
              <a:t>the truth is that it’s </a:t>
            </a:r>
            <a:r>
              <a:rPr lang="en-US" b="1" i="1" dirty="0"/>
              <a:t>our own intellectual laziness</a:t>
            </a:r>
            <a:r>
              <a:rPr lang="en-US" i="1" dirty="0"/>
              <a:t> that created a ghetto of our OSS </a:t>
            </a:r>
            <a:r>
              <a:rPr lang="en-US" i="1" dirty="0" smtClean="0"/>
              <a:t>ecosystem</a:t>
            </a:r>
            <a:r>
              <a:rPr lang="pl-PL" i="1" dirty="0" smtClean="0"/>
              <a:t>”</a:t>
            </a:r>
          </a:p>
          <a:p>
            <a:pPr marL="0" indent="0">
              <a:buNone/>
            </a:pPr>
            <a:endParaRPr lang="pl-PL" i="1" dirty="0" smtClean="0"/>
          </a:p>
          <a:p>
            <a:pPr marL="0" indent="0">
              <a:buNone/>
            </a:pPr>
            <a:r>
              <a:rPr lang="pl-PL" i="1" dirty="0" smtClean="0"/>
              <a:t>„</a:t>
            </a:r>
            <a:r>
              <a:rPr lang="en-US" i="1" dirty="0"/>
              <a:t>There are brilliant developers like the Akka.NET contributors, the Mono team, </a:t>
            </a:r>
            <a:r>
              <a:rPr lang="en-US" i="1" dirty="0">
                <a:hlinkClick r:id="rId3"/>
              </a:rPr>
              <a:t>Chris Patterson</a:t>
            </a:r>
            <a:r>
              <a:rPr lang="en-US" i="1" dirty="0"/>
              <a:t>, and others who work on solving hard problems with .NET. </a:t>
            </a:r>
            <a:r>
              <a:rPr lang="en-US" b="1" i="1" dirty="0"/>
              <a:t>YOU CAN BE ONE OF THEM</a:t>
            </a:r>
            <a:r>
              <a:rPr lang="en-US" b="1" i="1" dirty="0" smtClean="0"/>
              <a:t>.</a:t>
            </a:r>
            <a:r>
              <a:rPr lang="pl-PL" b="1" i="1" dirty="0" smtClean="0"/>
              <a:t>”</a:t>
            </a:r>
          </a:p>
          <a:p>
            <a:pPr marL="0" indent="0">
              <a:buNone/>
            </a:pPr>
            <a:endParaRPr lang="pl-PL" i="1" dirty="0" smtClean="0"/>
          </a:p>
          <a:p>
            <a:pPr marL="0" indent="0">
              <a:buNone/>
            </a:pPr>
            <a:r>
              <a:rPr lang="pl-PL" b="1" i="1" dirty="0" smtClean="0"/>
              <a:t>„</a:t>
            </a:r>
            <a:r>
              <a:rPr lang="en-US" b="1" i="1" dirty="0" smtClean="0"/>
              <a:t>You </a:t>
            </a:r>
            <a:r>
              <a:rPr lang="en-US" b="1" i="1" dirty="0"/>
              <a:t>don’t need Ruby, Node.JS, or even Java to build amazing products. You can do it in .NET</a:t>
            </a:r>
            <a:r>
              <a:rPr lang="en-US" b="1" i="1" dirty="0" smtClean="0"/>
              <a:t>.</a:t>
            </a:r>
            <a:r>
              <a:rPr lang="pl-PL" b="1" i="1" dirty="0" smtClean="0"/>
              <a:t>”</a:t>
            </a:r>
            <a:endParaRPr lang="pl-PL" b="1" i="1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 smtClean="0"/>
              <a:t>8</a:t>
            </a:fld>
            <a:endParaRPr lang="en" dirty="0"/>
          </a:p>
        </p:txBody>
      </p:sp>
    </p:spTree>
    <p:extLst>
      <p:ext uri="{BB962C8B-B14F-4D97-AF65-F5344CB8AC3E}">
        <p14:creationId xmlns:p14="http://schemas.microsoft.com/office/powerpoint/2010/main" val="143691756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hape 6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pl-PL" dirty="0" smtClean="0"/>
              <a:t>Are you using any OSS?</a:t>
            </a:r>
            <a:endParaRPr lang="en" dirty="0"/>
          </a:p>
        </p:txBody>
      </p:sp>
      <p:pic>
        <p:nvPicPr>
          <p:cNvPr id="3" name="Content Placeholder 2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8717" y="1043415"/>
            <a:ext cx="5066566" cy="3799925"/>
          </a:xfr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 smtClean="0"/>
              <a:t>9</a:t>
            </a:fld>
            <a:endParaRPr lang="en" dirty="0"/>
          </a:p>
        </p:txBody>
      </p:sp>
    </p:spTree>
    <p:extLst>
      <p:ext uri="{BB962C8B-B14F-4D97-AF65-F5344CB8AC3E}">
        <p14:creationId xmlns:p14="http://schemas.microsoft.com/office/powerpoint/2010/main" val="21285730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5831</TotalTime>
  <Words>1124</Words>
  <Application>Microsoft Office PowerPoint</Application>
  <PresentationFormat>On-screen Show (16:9)</PresentationFormat>
  <Paragraphs>213</Paragraphs>
  <Slides>33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8" baseType="lpstr">
      <vt:lpstr>Arial</vt:lpstr>
      <vt:lpstr>Calibri</vt:lpstr>
      <vt:lpstr>Calibri Light</vt:lpstr>
      <vt:lpstr>Consolas</vt:lpstr>
      <vt:lpstr>Office Theme</vt:lpstr>
      <vt:lpstr>My awesome journey with Open Source</vt:lpstr>
      <vt:lpstr>About myself</vt:lpstr>
      <vt:lpstr>Agenda</vt:lpstr>
      <vt:lpstr>The History of Open Source</vt:lpstr>
      <vt:lpstr>Open your eyes!</vt:lpstr>
      <vt:lpstr>What small startup did for .NET OSS to develop a single app?</vt:lpstr>
      <vt:lpstr>Some good questions</vt:lpstr>
      <vt:lpstr>We are capable of so much more than this</vt:lpstr>
      <vt:lpstr>Are you using any OSS?</vt:lpstr>
      <vt:lpstr>Have you ever…</vt:lpstr>
      <vt:lpstr>At this point of time</vt:lpstr>
      <vt:lpstr>When your Guru starts a new project..</vt:lpstr>
      <vt:lpstr>My first contribution: what it was</vt:lpstr>
      <vt:lpstr>Follow the coding standards (CONTRIBUTING.md)</vt:lpstr>
      <vt:lpstr>Choose the right Project</vt:lpstr>
      <vt:lpstr>How to grab an issue?</vt:lpstr>
      <vt:lpstr>Common GIT mistakes: Working without branches</vt:lpstr>
      <vt:lpstr>Other common GIT mistakes</vt:lpstr>
      <vt:lpstr>Don’t give up!</vt:lpstr>
      <vt:lpstr>Use the tools that are free for the Contributors</vt:lpstr>
      <vt:lpstr>Writing libraries for other developers</vt:lpstr>
      <vt:lpstr>Believe in yourself</vt:lpstr>
      <vt:lpstr>Advantages for the employer</vt:lpstr>
      <vt:lpstr>Challenge yourself!</vt:lpstr>
      <vt:lpstr>Be the Worst!</vt:lpstr>
      <vt:lpstr>Part of a daily job routine</vt:lpstr>
      <vt:lpstr>Bulding the Network</vt:lpstr>
      <vt:lpstr>When you become the maintainer</vt:lpstr>
      <vt:lpstr>The bad part of being the maintainer</vt:lpstr>
      <vt:lpstr>Afraid To Ask</vt:lpstr>
      <vt:lpstr>The best moments ?!?!</vt:lpstr>
      <vt:lpstr>Sources</vt:lpstr>
      <vt:lpstr>Questions?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.NET Core: Performance Storm</dc:title>
  <dc:creator>Adam Sitnik</dc:creator>
  <cp:lastModifiedBy>Adam Sitnik</cp:lastModifiedBy>
  <cp:revision>720</cp:revision>
  <dcterms:modified xsi:type="dcterms:W3CDTF">2017-04-18T14:54:06Z</dcterms:modified>
</cp:coreProperties>
</file>