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8" r:id="rId2"/>
    <p:sldId id="278" r:id="rId3"/>
    <p:sldId id="259" r:id="rId4"/>
    <p:sldId id="284" r:id="rId5"/>
    <p:sldId id="285" r:id="rId6"/>
    <p:sldId id="286" r:id="rId7"/>
    <p:sldId id="276" r:id="rId8"/>
    <p:sldId id="277" r:id="rId9"/>
    <p:sldId id="280" r:id="rId10"/>
    <p:sldId id="281" r:id="rId11"/>
    <p:sldId id="282" r:id="rId12"/>
    <p:sldId id="287" r:id="rId13"/>
    <p:sldId id="28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0334" autoAdjust="0"/>
  </p:normalViewPr>
  <p:slideViewPr>
    <p:cSldViewPr>
      <p:cViewPr varScale="1">
        <p:scale>
          <a:sx n="83" d="100"/>
          <a:sy n="83" d="100"/>
        </p:scale>
        <p:origin x="159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3786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F9C42B-7675-4B7D-B6CC-D5EB7FB69C9C}" type="datetimeFigureOut">
              <a:rPr lang="pl-PL" smtClean="0"/>
              <a:t>2016-12-13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EE4F68-3CC6-48F3-BC13-323EAD43342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448739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FB4422-3DC8-45BE-B0A0-D87D16501A8D}" type="datetimeFigureOut">
              <a:rPr lang="en-US" smtClean="0"/>
              <a:pPr/>
              <a:t>12/13/2016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9B941C-C958-4D16-B65B-3FFA13E93F7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6316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356EB1-0873-493D-B649-9A936806DB67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792626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https://msdn.microsoft.com/en-us/library/ms191158.aspx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B941C-C958-4D16-B65B-3FFA13E93F7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999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 smtClean="0"/>
              <a:t>https://blogs.msdn.microsoft.com/craigfr/2006/06/19/properties-of-iterators/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B941C-C958-4D16-B65B-3FFA13E93F7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92227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B941C-C958-4D16-B65B-3FFA13E93F71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81681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356EB1-0873-493D-B649-9A936806DB67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27377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sz="1200" b="0" i="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Abstrakt:</a:t>
            </a:r>
          </a:p>
          <a:p>
            <a:r>
              <a:rPr lang="pl-P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Wielokrotnie podczas pracy z </a:t>
            </a:r>
            <a:r>
              <a:rPr lang="pl-PL" sz="1200" b="0" i="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SQLServer</a:t>
            </a:r>
            <a:r>
              <a:rPr lang="pl-P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spotykamy się z zapytaniami, 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które na pierwszy rzut oka wyglądają całkiem niewinnie. Niestety ich 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wydajność często jest mocno niezadowalająca. Na sesji przypomnę kilka 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rzeczy o indeksach i dostępie do danych, zapoznamy się z przykładami 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zapytań oraz pomyślimy jak możemy je zmodyfikować, aby otrzymać wyniki 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szybciej i mniejszym kosztem. Oprócz tego poruszymy temat strategii 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indeksowania -  co i w jaki sposób warto indeksować, żeby poprawić 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wydajność a jednocześnie jak najmniej z tej wydajności stracić przy </a:t>
            </a:r>
            <a:r>
              <a:rPr lang="pl-PL" dirty="0" smtClean="0"/>
              <a:t/>
            </a:r>
            <a:br>
              <a:rPr lang="pl-PL" dirty="0" smtClean="0"/>
            </a:br>
            <a:r>
              <a:rPr lang="pl-PL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wstawianiu danych. 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9B941C-C958-4D16-B65B-3FFA13E93F71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508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>
            <a:normAutofit/>
          </a:bodyPr>
          <a:lstStyle>
            <a:lvl1pPr algn="ctr">
              <a:defRPr sz="24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 b="1">
                <a:solidFill>
                  <a:srgbClr val="1F497D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noProof="0" dirty="0"/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9" y="16455"/>
            <a:ext cx="1298195" cy="1303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51042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3457C668-3E57-4286-B92A-7784B745012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540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3457C668-3E57-4286-B92A-7784B745012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90800" y="6400801"/>
            <a:ext cx="4038600" cy="381000"/>
          </a:xfrm>
        </p:spPr>
        <p:txBody>
          <a:bodyPr/>
          <a:lstStyle>
            <a:lvl1pPr>
              <a:defRPr sz="1050" b="1">
                <a:solidFill>
                  <a:schemeClr val="bg1"/>
                </a:solidFill>
              </a:defRPr>
            </a:lvl1pPr>
          </a:lstStyle>
          <a:p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31887855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2195"/>
            <a:ext cx="7239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90800" y="6400801"/>
            <a:ext cx="4038600" cy="381000"/>
          </a:xfrm>
        </p:spPr>
        <p:txBody>
          <a:bodyPr/>
          <a:lstStyle>
            <a:lvl1pPr>
              <a:defRPr sz="1050" b="1">
                <a:solidFill>
                  <a:schemeClr val="bg1"/>
                </a:solidFill>
              </a:defRPr>
            </a:lvl1pPr>
          </a:lstStyle>
          <a:p>
            <a:endParaRPr lang="pl-PL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457C668-3E57-4286-B92A-7784B745012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1937" y="21824"/>
            <a:ext cx="1298195" cy="1303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617331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3457C668-3E57-4286-B92A-7784B745012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90800" y="6400801"/>
            <a:ext cx="4038600" cy="381000"/>
          </a:xfrm>
        </p:spPr>
        <p:txBody>
          <a:bodyPr/>
          <a:lstStyle>
            <a:lvl1pPr>
              <a:defRPr sz="1050" b="1">
                <a:solidFill>
                  <a:schemeClr val="bg1"/>
                </a:solidFill>
              </a:defRPr>
            </a:lvl1pPr>
          </a:lstStyle>
          <a:p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18579441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3457C668-3E57-4286-B92A-7784B745012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90800" y="6400801"/>
            <a:ext cx="4038600" cy="381000"/>
          </a:xfrm>
        </p:spPr>
        <p:txBody>
          <a:bodyPr/>
          <a:lstStyle>
            <a:lvl1pPr>
              <a:defRPr sz="1050" b="1">
                <a:solidFill>
                  <a:schemeClr val="bg1"/>
                </a:solidFill>
              </a:defRPr>
            </a:lvl1pPr>
          </a:lstStyle>
          <a:p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4428568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3457C668-3E57-4286-B92A-7784B745012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90800" y="6400801"/>
            <a:ext cx="4038600" cy="381000"/>
          </a:xfrm>
        </p:spPr>
        <p:txBody>
          <a:bodyPr/>
          <a:lstStyle>
            <a:lvl1pPr>
              <a:defRPr sz="1050" b="1">
                <a:solidFill>
                  <a:schemeClr val="bg1"/>
                </a:solidFill>
              </a:defRPr>
            </a:lvl1pPr>
          </a:lstStyle>
          <a:p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2503758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3457C668-3E57-4286-B92A-7784B745012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90800" y="6400801"/>
            <a:ext cx="4038600" cy="381000"/>
          </a:xfrm>
        </p:spPr>
        <p:txBody>
          <a:bodyPr/>
          <a:lstStyle>
            <a:lvl1pPr>
              <a:defRPr sz="1050" b="1">
                <a:solidFill>
                  <a:schemeClr val="bg1"/>
                </a:solidFill>
              </a:defRPr>
            </a:lvl1pPr>
          </a:lstStyle>
          <a:p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16758088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3457C668-3E57-4286-B92A-7784B745012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90800" y="6400801"/>
            <a:ext cx="4038600" cy="381000"/>
          </a:xfrm>
        </p:spPr>
        <p:txBody>
          <a:bodyPr/>
          <a:lstStyle>
            <a:lvl1pPr>
              <a:defRPr sz="1050" b="1">
                <a:solidFill>
                  <a:schemeClr val="bg1"/>
                </a:solidFill>
              </a:defRPr>
            </a:lvl1pPr>
          </a:lstStyle>
          <a:p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26714880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3457C668-3E57-4286-B92A-7784B745012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90800" y="6400801"/>
            <a:ext cx="4038600" cy="381000"/>
          </a:xfrm>
        </p:spPr>
        <p:txBody>
          <a:bodyPr/>
          <a:lstStyle>
            <a:lvl1pPr>
              <a:defRPr sz="1050" b="1">
                <a:solidFill>
                  <a:schemeClr val="bg1"/>
                </a:solidFill>
              </a:defRPr>
            </a:lvl1pPr>
          </a:lstStyle>
          <a:p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15016241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fld id="{3457C668-3E57-4286-B92A-7784B745012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90800" y="6400801"/>
            <a:ext cx="4038600" cy="381000"/>
          </a:xfrm>
        </p:spPr>
        <p:txBody>
          <a:bodyPr/>
          <a:lstStyle>
            <a:lvl1pPr>
              <a:defRPr sz="1050" b="1">
                <a:solidFill>
                  <a:schemeClr val="bg1"/>
                </a:solidFill>
              </a:defRPr>
            </a:lvl1pPr>
          </a:lstStyle>
          <a:p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38277100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09800" y="96826"/>
            <a:ext cx="6476999" cy="11430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60320" y="6684264"/>
            <a:ext cx="4038600" cy="914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-1" y="-3"/>
            <a:ext cx="9144000" cy="6866107"/>
            <a:chOff x="-1" y="-3"/>
            <a:chExt cx="9144000" cy="6866107"/>
          </a:xfrm>
        </p:grpSpPr>
        <p:sp>
          <p:nvSpPr>
            <p:cNvPr id="9" name="Rectangle 8"/>
            <p:cNvSpPr/>
            <p:nvPr/>
          </p:nvSpPr>
          <p:spPr>
            <a:xfrm>
              <a:off x="1" y="-3"/>
              <a:ext cx="9143998" cy="855924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lumMod val="20000"/>
                    <a:lumOff val="80000"/>
                    <a:alpha val="41000"/>
                  </a:schemeClr>
                </a:gs>
                <a:gs pos="0">
                  <a:schemeClr val="tx2">
                    <a:lumMod val="20000"/>
                    <a:lumOff val="80000"/>
                  </a:schemeClr>
                </a:gs>
                <a:gs pos="100000">
                  <a:schemeClr val="accent1">
                    <a:tint val="23500"/>
                    <a:satMod val="160000"/>
                    <a:alpha val="1600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>
                <a:gradFill flip="none" rotWithShape="1">
                  <a:gsLst>
                    <a:gs pos="0">
                      <a:schemeClr val="accent1">
                        <a:lumMod val="20000"/>
                        <a:lumOff val="80000"/>
                        <a:alpha val="41000"/>
                      </a:schemeClr>
                    </a:gs>
                    <a:gs pos="0">
                      <a:schemeClr val="accent1">
                        <a:tint val="44500"/>
                        <a:satMod val="160000"/>
                      </a:schemeClr>
                    </a:gs>
                    <a:gs pos="100000">
                      <a:schemeClr val="accent1">
                        <a:tint val="23500"/>
                        <a:satMod val="160000"/>
                        <a:alpha val="16000"/>
                      </a:schemeClr>
                    </a:gs>
                  </a:gsLst>
                  <a:lin ang="5400000" scaled="1"/>
                  <a:tileRect/>
                </a:gradFill>
              </a:endParaRPr>
            </a:p>
          </p:txBody>
        </p:sp>
        <p:pic>
          <p:nvPicPr>
            <p:cNvPr id="10" name="Picture 3"/>
            <p:cNvPicPr>
              <a:picLocks noChangeAspect="1" noChangeArrowheads="1"/>
            </p:cNvPicPr>
            <p:nvPr/>
          </p:nvPicPr>
          <p:blipFill rotWithShape="1"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955" t="3457"/>
            <a:stretch/>
          </p:blipFill>
          <p:spPr bwMode="auto">
            <a:xfrm>
              <a:off x="2" y="1625"/>
              <a:ext cx="280235" cy="1333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Rectangle 10"/>
            <p:cNvSpPr/>
            <p:nvPr userDrawn="1"/>
          </p:nvSpPr>
          <p:spPr>
            <a:xfrm>
              <a:off x="-1" y="6400800"/>
              <a:ext cx="9144000" cy="465304"/>
            </a:xfrm>
            <a:prstGeom prst="rect">
              <a:avLst/>
            </a:prstGeom>
            <a:gradFill flip="none" rotWithShape="1">
              <a:gsLst>
                <a:gs pos="56000">
                  <a:schemeClr val="tx1">
                    <a:alpha val="93000"/>
                  </a:schemeClr>
                </a:gs>
                <a:gs pos="10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  <a:alpha val="16000"/>
                  </a:schemeClr>
                </a:gs>
              </a:gsLst>
              <a:lin ang="189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 dirty="0"/>
            </a:p>
          </p:txBody>
        </p:sp>
      </p:grpSp>
      <p:pic>
        <p:nvPicPr>
          <p:cNvPr id="14" name="Obraz 21"/>
          <p:cNvPicPr/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98" y="6448426"/>
            <a:ext cx="410400" cy="40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7769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685800" rtl="0" eaLnBrk="1" latinLnBrk="0" hangingPunct="1">
        <a:spcBef>
          <a:spcPct val="0"/>
        </a:spcBef>
        <a:buNone/>
        <a:defRPr sz="3300" b="1" kern="1200">
          <a:solidFill>
            <a:srgbClr val="1F497D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technet.microsoft.com/en-us/library/2007.11.sqlquery.aspx" TargetMode="External"/><Relationship Id="rId2" Type="http://schemas.openxmlformats.org/officeDocument/2006/relationships/hyperlink" Target="https://sqlperformance.com/2012/07/t-sql-queries/running-total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technet.microsoft.com/en-us/library/bb510478(v=sql.105).aspx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286000"/>
            <a:ext cx="8229600" cy="1470025"/>
          </a:xfrm>
        </p:spPr>
        <p:txBody>
          <a:bodyPr>
            <a:noAutofit/>
          </a:bodyPr>
          <a:lstStyle/>
          <a:p>
            <a:r>
              <a:rPr lang="pl-PL" sz="2800" dirty="0" smtClean="0"/>
              <a:t>Optymalizacja zapytań w SQL Server</a:t>
            </a:r>
            <a:endParaRPr lang="pl-PL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4953000"/>
            <a:ext cx="6629400" cy="1143000"/>
          </a:xfrm>
        </p:spPr>
        <p:txBody>
          <a:bodyPr>
            <a:normAutofit fontScale="92500" lnSpcReduction="10000"/>
          </a:bodyPr>
          <a:lstStyle/>
          <a:p>
            <a:endParaRPr lang="pl-PL" dirty="0" smtClean="0"/>
          </a:p>
          <a:p>
            <a:r>
              <a:rPr lang="pl-PL" dirty="0" smtClean="0"/>
              <a:t>Roman Czarko-Wasiutycz</a:t>
            </a:r>
          </a:p>
          <a:p>
            <a:r>
              <a:rPr lang="pl-PL" sz="2200" dirty="0" smtClean="0"/>
              <a:t>roman.czarko@gmail.com</a:t>
            </a:r>
            <a:endParaRPr lang="pl-PL" sz="2200" dirty="0"/>
          </a:p>
        </p:txBody>
      </p:sp>
      <p:pic>
        <p:nvPicPr>
          <p:cNvPr id="1028" name="Picture 4" descr="https://encrypted-tbn0.gstatic.com/images?q=tbn:ANd9GcRnSOBM_zxHKoYsi4oEvUtolT4wTlKJUrQR5wy9ENmG6LTtLDbST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2359" y="5638801"/>
            <a:ext cx="490841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6728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pl-PL" sz="2800" dirty="0" err="1">
                <a:solidFill>
                  <a:schemeClr val="bg1">
                    <a:lumMod val="50000"/>
                  </a:schemeClr>
                </a:solidFill>
              </a:rPr>
              <a:t>Polish</a:t>
            </a:r>
            <a:r>
              <a:rPr lang="pl-PL" sz="2800" dirty="0">
                <a:solidFill>
                  <a:schemeClr val="bg1">
                    <a:lumMod val="50000"/>
                  </a:schemeClr>
                </a:solidFill>
              </a:rPr>
              <a:t> SQL Server User </a:t>
            </a:r>
            <a:r>
              <a:rPr lang="pl-PL" sz="2800" dirty="0" err="1">
                <a:solidFill>
                  <a:schemeClr val="bg1">
                    <a:lumMod val="50000"/>
                  </a:schemeClr>
                </a:solidFill>
              </a:rPr>
              <a:t>Group</a:t>
            </a:r>
            <a:endParaRPr lang="pl-PL" sz="2800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pl-PL" dirty="0"/>
          </a:p>
          <a:p>
            <a:endParaRPr lang="pl-PL" dirty="0" smtClean="0"/>
          </a:p>
          <a:p>
            <a:r>
              <a:rPr lang="pl-PL" dirty="0" smtClean="0"/>
              <a:t>http</a:t>
            </a:r>
            <a:r>
              <a:rPr lang="pl-PL" dirty="0"/>
              <a:t>://</a:t>
            </a:r>
            <a:r>
              <a:rPr lang="pl-PL" b="1" dirty="0" smtClean="0"/>
              <a:t>plssug.org.pl</a:t>
            </a:r>
          </a:p>
          <a:p>
            <a:r>
              <a:rPr lang="pl-PL" dirty="0"/>
              <a:t>http</a:t>
            </a:r>
            <a:r>
              <a:rPr lang="pl-PL" dirty="0" smtClean="0"/>
              <a:t>://</a:t>
            </a:r>
            <a:r>
              <a:rPr lang="pl-PL" b="1" dirty="0" smtClean="0"/>
              <a:t>meetup.com/PLSSUG</a:t>
            </a:r>
            <a:endParaRPr lang="pl-PL" dirty="0" smtClean="0"/>
          </a:p>
          <a:p>
            <a:r>
              <a:rPr lang="pl-PL" dirty="0" smtClean="0"/>
              <a:t>http://</a:t>
            </a:r>
            <a:r>
              <a:rPr lang="pl-PL" b="1" dirty="0" smtClean="0"/>
              <a:t>youtube.com/PLSSUG</a:t>
            </a:r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1143000"/>
          </a:xfrm>
        </p:spPr>
        <p:txBody>
          <a:bodyPr>
            <a:normAutofit/>
          </a:bodyPr>
          <a:lstStyle/>
          <a:p>
            <a:r>
              <a:rPr lang="pl-PL" dirty="0" smtClean="0"/>
              <a:t>PLSSUG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42367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le tekstowe 6"/>
          <p:cNvSpPr txBox="1"/>
          <p:nvPr/>
        </p:nvSpPr>
        <p:spPr>
          <a:xfrm>
            <a:off x="438329" y="4797152"/>
            <a:ext cx="82060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l-PL" sz="2400" dirty="0" smtClean="0"/>
              <a:t>Jeśli masz pytanie to jest dobry czas, żeby je zadać </a:t>
            </a:r>
            <a:r>
              <a:rPr lang="pl-PL" sz="2400" dirty="0" smtClean="0">
                <a:sym typeface="Wingdings" panose="05000000000000000000" pitchFamily="2" charset="2"/>
              </a:rPr>
              <a:t></a:t>
            </a:r>
            <a:endParaRPr lang="pl-PL" sz="2400" dirty="0"/>
          </a:p>
        </p:txBody>
      </p:sp>
      <p:pic>
        <p:nvPicPr>
          <p:cNvPr id="10" name="Obraz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8897" y="530449"/>
            <a:ext cx="6284956" cy="3535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412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Źródła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>
                <a:hlinkClick r:id="rId2"/>
              </a:rPr>
              <a:t>https://technet.microsoft.com/en-us/library/ms187373(v=sql.105).aspx</a:t>
            </a:r>
          </a:p>
          <a:p>
            <a:r>
              <a:rPr lang="pl-PL">
                <a:hlinkClick r:id="rId2"/>
              </a:rPr>
              <a:t>https://www.youtube.com/watch?v=GSZPvF2u6WY</a:t>
            </a:r>
          </a:p>
          <a:p>
            <a:r>
              <a:rPr lang="pl-PL" dirty="0" smtClean="0">
                <a:hlinkClick r:id="rId2"/>
              </a:rPr>
              <a:t>https</a:t>
            </a:r>
            <a:r>
              <a:rPr lang="pl-PL" dirty="0">
                <a:hlinkClick r:id="rId2"/>
              </a:rPr>
              <a:t>://www.youtube.com/watch?v=lxdDg2F0hfs</a:t>
            </a:r>
          </a:p>
          <a:p>
            <a:r>
              <a:rPr lang="pl-PL" dirty="0" smtClean="0">
                <a:hlinkClick r:id="rId2"/>
              </a:rPr>
              <a:t>https</a:t>
            </a:r>
            <a:r>
              <a:rPr lang="pl-PL" dirty="0">
                <a:hlinkClick r:id="rId2"/>
              </a:rPr>
              <a:t>://</a:t>
            </a:r>
            <a:r>
              <a:rPr lang="pl-PL" dirty="0" smtClean="0">
                <a:hlinkClick r:id="rId2"/>
              </a:rPr>
              <a:t>sqlperformance.com/2012/07/t-sql-queries/running-totals</a:t>
            </a:r>
            <a:endParaRPr lang="pl-PL" dirty="0" smtClean="0"/>
          </a:p>
          <a:p>
            <a:r>
              <a:rPr lang="pl-PL" dirty="0">
                <a:hlinkClick r:id="rId3"/>
              </a:rPr>
              <a:t>https://</a:t>
            </a:r>
            <a:r>
              <a:rPr lang="pl-PL" dirty="0" smtClean="0">
                <a:hlinkClick r:id="rId3"/>
              </a:rPr>
              <a:t>technet.microsoft.com/en-us/library/2007.11.sqlquery.aspx</a:t>
            </a:r>
            <a:endParaRPr lang="pl-PL" dirty="0" smtClean="0"/>
          </a:p>
          <a:p>
            <a:r>
              <a:rPr lang="pl-PL" dirty="0">
                <a:hlinkClick r:id="rId4"/>
              </a:rPr>
              <a:t>https://technet.microsoft.com/en-us/library/bb510478(v=sql.105).</a:t>
            </a:r>
            <a:r>
              <a:rPr lang="pl-PL" dirty="0" smtClean="0">
                <a:hlinkClick r:id="rId4"/>
              </a:rPr>
              <a:t>aspx</a:t>
            </a:r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64618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pl-PL" dirty="0"/>
              <a:t>Dziękuję za uwagę </a:t>
            </a:r>
            <a:r>
              <a:rPr lang="pl-PL" dirty="0">
                <a:sym typeface="Wingdings" panose="05000000000000000000" pitchFamily="2" charset="2"/>
              </a:rPr>
              <a:t>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55875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2809" y="4982732"/>
            <a:ext cx="2316352" cy="1410976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800" dirty="0">
                <a:solidFill>
                  <a:schemeClr val="bg2">
                    <a:lumMod val="25000"/>
                  </a:schemeClr>
                </a:solidFill>
              </a:rPr>
              <a:t>Roman Czarko-Wasiutycz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1728" y="154688"/>
            <a:ext cx="1666528" cy="1295028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367605"/>
            <a:ext cx="8229600" cy="4676453"/>
          </a:xfrm>
        </p:spPr>
        <p:txBody>
          <a:bodyPr>
            <a:noAutofit/>
          </a:bodyPr>
          <a:lstStyle/>
          <a:p>
            <a:pPr marL="268288" indent="-268288" algn="just" fontAlgn="base">
              <a:lnSpc>
                <a:spcPts val="3300"/>
              </a:lnSpc>
              <a:buFont typeface="Wingdings" panose="05000000000000000000" pitchFamily="2" charset="2"/>
              <a:buChar char="Ø"/>
            </a:pPr>
            <a:r>
              <a:rPr lang="pl-PL" sz="1800" dirty="0"/>
              <a:t>Od kilkunastu lat </a:t>
            </a:r>
            <a:r>
              <a:rPr lang="pl-PL" sz="1800" dirty="0" smtClean="0"/>
              <a:t>zbieram </a:t>
            </a:r>
            <a:r>
              <a:rPr lang="pl-PL" sz="1800" dirty="0"/>
              <a:t>doświadczenia związane z technologiami Microsoftu. </a:t>
            </a:r>
            <a:r>
              <a:rPr lang="pl-PL" sz="1800" dirty="0" smtClean="0"/>
              <a:t>Począwszy </a:t>
            </a:r>
            <a:r>
              <a:rPr lang="pl-PL" sz="1800" dirty="0"/>
              <a:t>od developera C++, PHP, C#, administratora SharePoint poprzez administrację bazami Microsoft SQL Server na projektowaniu i rozwijaniu </a:t>
            </a:r>
            <a:r>
              <a:rPr lang="pl-PL" sz="1800" dirty="0" smtClean="0"/>
              <a:t>dużych hurtowni </a:t>
            </a:r>
            <a:r>
              <a:rPr lang="pl-PL" sz="1800" dirty="0"/>
              <a:t>danych kończąc</a:t>
            </a:r>
            <a:r>
              <a:rPr lang="pl-PL" sz="1800" dirty="0" smtClean="0"/>
              <a:t>.</a:t>
            </a:r>
            <a:endParaRPr lang="pl-PL" sz="1800" dirty="0"/>
          </a:p>
          <a:p>
            <a:pPr marL="268288" indent="-268288" algn="just" fontAlgn="base">
              <a:lnSpc>
                <a:spcPts val="3300"/>
              </a:lnSpc>
              <a:buFont typeface="Wingdings" panose="05000000000000000000" pitchFamily="2" charset="2"/>
              <a:buChar char="Ø"/>
            </a:pPr>
            <a:r>
              <a:rPr lang="pl-PL" sz="1800" dirty="0" smtClean="0"/>
              <a:t>Posiadacz </a:t>
            </a:r>
            <a:r>
              <a:rPr lang="pl-PL" sz="1800" dirty="0"/>
              <a:t>tytułów: MCTS, MCSA: SQL Server 2012, </a:t>
            </a:r>
            <a:r>
              <a:rPr lang="pl-PL" sz="1800" dirty="0" smtClean="0"/>
              <a:t>MCSE</a:t>
            </a:r>
            <a:r>
              <a:rPr lang="pl-PL" sz="1800" dirty="0"/>
              <a:t>: </a:t>
            </a:r>
            <a:r>
              <a:rPr lang="pl-PL" sz="1800" dirty="0" smtClean="0"/>
              <a:t>BI oraz </a:t>
            </a:r>
            <a:r>
              <a:rPr lang="en-US" sz="1800" dirty="0" smtClean="0"/>
              <a:t>MCSE</a:t>
            </a:r>
            <a:r>
              <a:rPr lang="en-US" sz="1800" dirty="0"/>
              <a:t>: Data Management and Analytics</a:t>
            </a:r>
            <a:endParaRPr lang="pl-PL" sz="1800" dirty="0" smtClean="0"/>
          </a:p>
          <a:p>
            <a:pPr marL="268288" indent="-268288" algn="just" fontAlgn="base">
              <a:lnSpc>
                <a:spcPts val="3300"/>
              </a:lnSpc>
              <a:buFont typeface="Wingdings" panose="05000000000000000000" pitchFamily="2" charset="2"/>
              <a:buChar char="Ø"/>
            </a:pPr>
            <a:r>
              <a:rPr lang="pl-PL" sz="1800" dirty="0"/>
              <a:t>Członek Zarządu Stowarzyszenia Użytkowników SQL Server PLSSUG</a:t>
            </a:r>
          </a:p>
          <a:p>
            <a:pPr marL="268288" indent="-268288" algn="just" fontAlgn="base">
              <a:lnSpc>
                <a:spcPts val="3300"/>
              </a:lnSpc>
              <a:buFont typeface="Wingdings" panose="05000000000000000000" pitchFamily="2" charset="2"/>
              <a:buChar char="Ø"/>
            </a:pPr>
            <a:r>
              <a:rPr lang="pl-PL" sz="1800" dirty="0" smtClean="0"/>
              <a:t>Wolontariusz </a:t>
            </a:r>
            <a:r>
              <a:rPr lang="pl-PL" sz="1800" dirty="0"/>
              <a:t>oraz współorganizator konferencji </a:t>
            </a:r>
            <a:r>
              <a:rPr lang="pl-PL" sz="1800" dirty="0" err="1" smtClean="0"/>
              <a:t>SQLDay</a:t>
            </a:r>
            <a:r>
              <a:rPr lang="pl-PL" sz="1800" dirty="0" smtClean="0"/>
              <a:t> 2013-2016, </a:t>
            </a:r>
            <a:r>
              <a:rPr lang="pl-PL" sz="1800" dirty="0" err="1" smtClean="0"/>
              <a:t>SQLDay</a:t>
            </a:r>
            <a:r>
              <a:rPr lang="pl-PL" sz="1800" dirty="0" smtClean="0"/>
              <a:t> Lite, </a:t>
            </a:r>
            <a:r>
              <a:rPr lang="pl-PL" sz="1800" dirty="0" err="1" smtClean="0"/>
              <a:t>SQLSaturday</a:t>
            </a:r>
            <a:r>
              <a:rPr lang="pl-PL" sz="1800" dirty="0" smtClean="0"/>
              <a:t> i innych. </a:t>
            </a:r>
          </a:p>
          <a:p>
            <a:pPr marL="268288" indent="-268288" algn="just" fontAlgn="base">
              <a:lnSpc>
                <a:spcPts val="3300"/>
              </a:lnSpc>
              <a:buFont typeface="Wingdings" panose="05000000000000000000" pitchFamily="2" charset="2"/>
              <a:buChar char="Ø"/>
            </a:pPr>
            <a:r>
              <a:rPr lang="pl-PL" sz="1800" dirty="0" smtClean="0"/>
              <a:t>Lider Wrocławskiego </a:t>
            </a:r>
            <a:r>
              <a:rPr lang="pl-PL" sz="1800" dirty="0"/>
              <a:t>oddziału Stowarzyszenia PLSSUG</a:t>
            </a:r>
          </a:p>
          <a:p>
            <a:pPr marL="268288" indent="-268288" algn="just" fontAlgn="base">
              <a:lnSpc>
                <a:spcPts val="3300"/>
              </a:lnSpc>
              <a:buFont typeface="Wingdings" panose="05000000000000000000" pitchFamily="2" charset="2"/>
              <a:buChar char="Ø"/>
            </a:pPr>
            <a:r>
              <a:rPr lang="pl-PL" sz="1800" dirty="0"/>
              <a:t>Prywatnie fan gier komputerowych </a:t>
            </a:r>
            <a:r>
              <a:rPr lang="pl-PL" sz="1800" dirty="0" smtClean="0"/>
              <a:t>:)</a:t>
            </a:r>
            <a:endParaRPr lang="pl-PL" sz="1800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9560" y="154689"/>
            <a:ext cx="1666529" cy="1295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7164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Agenda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3581398"/>
          </a:xfrm>
        </p:spPr>
        <p:txBody>
          <a:bodyPr/>
          <a:lstStyle/>
          <a:p>
            <a:pPr marL="447675" indent="-447675">
              <a:buBlip>
                <a:blip r:embed="rId2"/>
              </a:buBlip>
            </a:pPr>
            <a:r>
              <a:rPr lang="pl-PL" sz="3600" dirty="0" smtClean="0"/>
              <a:t>Indeksy</a:t>
            </a:r>
          </a:p>
          <a:p>
            <a:pPr marL="447675" indent="-447675">
              <a:buBlip>
                <a:blip r:embed="rId2"/>
              </a:buBlip>
            </a:pPr>
            <a:r>
              <a:rPr lang="pl-PL" sz="3600" dirty="0" smtClean="0"/>
              <a:t>Proces wykonania i operatory</a:t>
            </a:r>
          </a:p>
          <a:p>
            <a:pPr marL="447675" indent="-447675">
              <a:buBlip>
                <a:blip r:embed="rId2"/>
              </a:buBlip>
            </a:pPr>
            <a:r>
              <a:rPr lang="pl-PL" sz="3600" dirty="0" smtClean="0"/>
              <a:t>Demo</a:t>
            </a:r>
          </a:p>
          <a:p>
            <a:pPr marL="447675" indent="-447675">
              <a:buBlip>
                <a:blip r:embed="rId2"/>
              </a:buBlip>
            </a:pPr>
            <a:r>
              <a:rPr lang="pl-PL" sz="3600" dirty="0" smtClean="0"/>
              <a:t>Narzędzia</a:t>
            </a:r>
            <a:endParaRPr lang="pl-PL" sz="3600" dirty="0"/>
          </a:p>
        </p:txBody>
      </p:sp>
      <p:pic>
        <p:nvPicPr>
          <p:cNvPr id="2056" name="Picture 8" descr="http://www.elliottmobilesolutions.com/Portals/0/checklist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4555331"/>
            <a:ext cx="1905000" cy="1845469"/>
          </a:xfrm>
          <a:prstGeom prst="rect">
            <a:avLst/>
          </a:prstGeom>
          <a:noFill/>
          <a:effectLst>
            <a:glow>
              <a:schemeClr val="accent1">
                <a:alpha val="40000"/>
              </a:schemeClr>
            </a:glow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068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l-PL" sz="2400" dirty="0"/>
              <a:t>Jak działają </a:t>
            </a:r>
            <a:r>
              <a:rPr lang="pl-PL" sz="2400" dirty="0" smtClean="0"/>
              <a:t>indeksy</a:t>
            </a:r>
          </a:p>
          <a:p>
            <a:pPr>
              <a:lnSpc>
                <a:spcPct val="150000"/>
              </a:lnSpc>
            </a:pPr>
            <a:r>
              <a:rPr lang="pl-PL" sz="2400" dirty="0" smtClean="0"/>
              <a:t>Gdzie </a:t>
            </a:r>
            <a:r>
              <a:rPr lang="pl-PL" sz="2400" dirty="0"/>
              <a:t>w indeksie są dane</a:t>
            </a:r>
            <a:r>
              <a:rPr lang="pl-PL" sz="2400" dirty="0" smtClean="0"/>
              <a:t>? </a:t>
            </a:r>
          </a:p>
          <a:p>
            <a:pPr>
              <a:lnSpc>
                <a:spcPct val="150000"/>
              </a:lnSpc>
            </a:pPr>
            <a:r>
              <a:rPr lang="pl-PL" sz="2400" dirty="0" smtClean="0"/>
              <a:t>Z </a:t>
            </a:r>
            <a:r>
              <a:rPr lang="pl-PL" sz="2400" dirty="0"/>
              <a:t>czym wiąże się zbyt duża liczba </a:t>
            </a:r>
            <a:r>
              <a:rPr lang="pl-PL" sz="2400" dirty="0" smtClean="0"/>
              <a:t>indeksów</a:t>
            </a:r>
          </a:p>
          <a:p>
            <a:pPr>
              <a:lnSpc>
                <a:spcPct val="150000"/>
              </a:lnSpc>
            </a:pPr>
            <a:r>
              <a:rPr lang="pl-PL" sz="2400" dirty="0" smtClean="0"/>
              <a:t>Indeksy w OLTP i DWH</a:t>
            </a:r>
          </a:p>
          <a:p>
            <a:pPr>
              <a:lnSpc>
                <a:spcPct val="150000"/>
              </a:lnSpc>
            </a:pPr>
            <a:r>
              <a:rPr lang="pl-PL" sz="2400" dirty="0" smtClean="0"/>
              <a:t>Jak </a:t>
            </a:r>
            <a:r>
              <a:rPr lang="pl-PL" sz="2400" dirty="0"/>
              <a:t>typować kolumny do indeksowania 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Indeksy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50768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242642" y="402694"/>
            <a:ext cx="84969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CREATE</a:t>
            </a:r>
            <a:r>
              <a:rPr lang="en-US" sz="16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smtClean="0">
                <a:solidFill>
                  <a:srgbClr val="0000FF"/>
                </a:solidFill>
                <a:latin typeface="Consolas" panose="020B0609020204030204" pitchFamily="49" charset="0"/>
              </a:rPr>
              <a:t>NONCLUSTERED</a:t>
            </a:r>
            <a:r>
              <a:rPr lang="en-US" sz="16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INDEX</a:t>
            </a:r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</a:rPr>
              <a:t> [IX_accountNumber_bankName]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ON</a:t>
            </a:r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</a:rPr>
              <a:t> [dbo]</a:t>
            </a:r>
            <a:r>
              <a:rPr lang="en-US" sz="1600" dirty="0">
                <a:solidFill>
                  <a:srgbClr val="808080"/>
                </a:solidFill>
                <a:latin typeface="Consolas" panose="020B0609020204030204" pitchFamily="49" charset="0"/>
              </a:rPr>
              <a:t>.</a:t>
            </a:r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</a:rPr>
              <a:t>[Account]</a:t>
            </a:r>
          </a:p>
          <a:p>
            <a:r>
              <a:rPr lang="en-US" sz="1600" dirty="0">
                <a:solidFill>
                  <a:srgbClr val="80808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</a:rPr>
              <a:t> [accountNumber]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ASC</a:t>
            </a:r>
            <a:r>
              <a:rPr lang="en-US" sz="1600" dirty="0">
                <a:solidFill>
                  <a:srgbClr val="808080"/>
                </a:solidFill>
                <a:latin typeface="Consolas" panose="020B0609020204030204" pitchFamily="49" charset="0"/>
              </a:rPr>
              <a:t>,</a:t>
            </a:r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</a:rPr>
              <a:t> [</a:t>
            </a:r>
            <a:r>
              <a:rPr lang="en-US" sz="16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bank</a:t>
            </a:r>
            <a:r>
              <a:rPr lang="pl-PL" sz="16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Symbol</a:t>
            </a:r>
            <a:r>
              <a:rPr lang="en-US" sz="16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]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ASC</a:t>
            </a:r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8080"/>
                </a:solidFill>
                <a:latin typeface="Consolas" panose="020B0609020204030204" pitchFamily="49" charset="0"/>
              </a:rPr>
              <a:t>)</a:t>
            </a:r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INCLUDE </a:t>
            </a:r>
            <a:r>
              <a:rPr lang="en-US" sz="1600" dirty="0">
                <a:solidFill>
                  <a:srgbClr val="80808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</a:rPr>
              <a:t> [</a:t>
            </a:r>
            <a:r>
              <a:rPr lang="en-US" sz="16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bank</a:t>
            </a:r>
            <a:r>
              <a:rPr lang="pl-PL" sz="16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Name</a:t>
            </a:r>
            <a:r>
              <a:rPr lang="en-US" sz="16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]</a:t>
            </a:r>
            <a:r>
              <a:rPr lang="en-US" sz="1600" dirty="0" smtClean="0">
                <a:solidFill>
                  <a:srgbClr val="808080"/>
                </a:solidFill>
                <a:latin typeface="Consolas" panose="020B0609020204030204" pitchFamily="49" charset="0"/>
              </a:rPr>
              <a:t>);</a:t>
            </a:r>
            <a:r>
              <a:rPr lang="en-US" sz="1600" dirty="0" smtClean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endParaRPr lang="en-US" sz="1600" dirty="0">
              <a:solidFill>
                <a:prstClr val="black"/>
              </a:solidFill>
              <a:latin typeface="Consolas" panose="020B0609020204030204" pitchFamily="49" charset="0"/>
            </a:endParaRPr>
          </a:p>
        </p:txBody>
      </p:sp>
      <p:sp>
        <p:nvSpPr>
          <p:cNvPr id="6" name="Prostokąt 5"/>
          <p:cNvSpPr/>
          <p:nvPr/>
        </p:nvSpPr>
        <p:spPr>
          <a:xfrm>
            <a:off x="242642" y="149432"/>
            <a:ext cx="813690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CREATE</a:t>
            </a:r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CLUSTERED</a:t>
            </a:r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INDEX</a:t>
            </a:r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</a:rPr>
              <a:t> [CX_Id]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ON</a:t>
            </a:r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</a:rPr>
              <a:t> [dbo]</a:t>
            </a:r>
            <a:r>
              <a:rPr lang="en-US" sz="1600" dirty="0">
                <a:solidFill>
                  <a:srgbClr val="808080"/>
                </a:solidFill>
                <a:latin typeface="Consolas" panose="020B0609020204030204" pitchFamily="49" charset="0"/>
              </a:rPr>
              <a:t>.</a:t>
            </a:r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</a:rPr>
              <a:t>[Acount]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808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>
                <a:solidFill>
                  <a:prstClr val="black"/>
                </a:solidFill>
                <a:latin typeface="Consolas" panose="020B0609020204030204" pitchFamily="49" charset="0"/>
              </a:rPr>
              <a:t>[Id]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ASC</a:t>
            </a:r>
            <a:r>
              <a:rPr lang="en-US" sz="1600" dirty="0">
                <a:solidFill>
                  <a:srgbClr val="808080"/>
                </a:solidFill>
                <a:latin typeface="Consolas" panose="020B0609020204030204" pitchFamily="49" charset="0"/>
              </a:rPr>
              <a:t>)</a:t>
            </a:r>
          </a:p>
        </p:txBody>
      </p:sp>
      <p:grpSp>
        <p:nvGrpSpPr>
          <p:cNvPr id="4" name="Grupa 3"/>
          <p:cNvGrpSpPr/>
          <p:nvPr/>
        </p:nvGrpSpPr>
        <p:grpSpPr>
          <a:xfrm>
            <a:off x="1813528" y="977944"/>
            <a:ext cx="6513019" cy="5507787"/>
            <a:chOff x="1813528" y="977944"/>
            <a:chExt cx="6513019" cy="5507787"/>
          </a:xfrm>
        </p:grpSpPr>
        <p:grpSp>
          <p:nvGrpSpPr>
            <p:cNvPr id="2" name="Grupa 1"/>
            <p:cNvGrpSpPr/>
            <p:nvPr/>
          </p:nvGrpSpPr>
          <p:grpSpPr>
            <a:xfrm>
              <a:off x="1813528" y="977944"/>
              <a:ext cx="6513019" cy="5309990"/>
              <a:chOff x="1917897" y="1017716"/>
              <a:chExt cx="6513019" cy="5309990"/>
            </a:xfrm>
          </p:grpSpPr>
          <p:pic>
            <p:nvPicPr>
              <p:cNvPr id="1032" name="Picture 8" descr="Levels of a clustered index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17897" y="1017716"/>
                <a:ext cx="4953016" cy="530999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8" name="pole tekstowe 7"/>
              <p:cNvSpPr txBox="1"/>
              <p:nvPr/>
            </p:nvSpPr>
            <p:spPr>
              <a:xfrm>
                <a:off x="4139952" y="2743166"/>
                <a:ext cx="48122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l-PL" dirty="0" smtClean="0"/>
                  <a:t>8K</a:t>
                </a:r>
                <a:endParaRPr lang="pl-PL" dirty="0"/>
              </a:p>
            </p:txBody>
          </p:sp>
          <p:sp>
            <p:nvSpPr>
              <p:cNvPr id="12" name="pole tekstowe 11"/>
              <p:cNvSpPr txBox="1"/>
              <p:nvPr/>
            </p:nvSpPr>
            <p:spPr>
              <a:xfrm>
                <a:off x="2755032" y="4525276"/>
                <a:ext cx="48122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l-PL" dirty="0" smtClean="0"/>
                  <a:t>8K</a:t>
                </a:r>
                <a:endParaRPr lang="pl-PL" dirty="0"/>
              </a:p>
            </p:txBody>
          </p:sp>
          <p:sp>
            <p:nvSpPr>
              <p:cNvPr id="13" name="pole tekstowe 12"/>
              <p:cNvSpPr txBox="1"/>
              <p:nvPr/>
            </p:nvSpPr>
            <p:spPr>
              <a:xfrm>
                <a:off x="4267200" y="4525276"/>
                <a:ext cx="48122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l-PL" dirty="0" smtClean="0"/>
                  <a:t>8K</a:t>
                </a:r>
                <a:endParaRPr lang="pl-PL" dirty="0"/>
              </a:p>
            </p:txBody>
          </p:sp>
          <p:sp>
            <p:nvSpPr>
              <p:cNvPr id="14" name="pole tekstowe 13"/>
              <p:cNvSpPr txBox="1"/>
              <p:nvPr/>
            </p:nvSpPr>
            <p:spPr>
              <a:xfrm>
                <a:off x="5707360" y="4526546"/>
                <a:ext cx="48122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l-PL" dirty="0" smtClean="0"/>
                  <a:t>8K</a:t>
                </a:r>
                <a:endParaRPr lang="pl-PL" dirty="0"/>
              </a:p>
            </p:txBody>
          </p:sp>
          <p:sp>
            <p:nvSpPr>
              <p:cNvPr id="9" name="pole tekstowe 8"/>
              <p:cNvSpPr txBox="1"/>
              <p:nvPr/>
            </p:nvSpPr>
            <p:spPr>
              <a:xfrm>
                <a:off x="7092280" y="5484465"/>
                <a:ext cx="133863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l-PL" dirty="0" smtClean="0"/>
                  <a:t>DANE W CI !</a:t>
                </a:r>
                <a:endParaRPr lang="pl-PL" dirty="0"/>
              </a:p>
            </p:txBody>
          </p:sp>
          <p:sp>
            <p:nvSpPr>
              <p:cNvPr id="23" name="pole tekstowe 22"/>
              <p:cNvSpPr txBox="1"/>
              <p:nvPr/>
            </p:nvSpPr>
            <p:spPr>
              <a:xfrm>
                <a:off x="7162028" y="2834321"/>
                <a:ext cx="107593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l-PL" dirty="0" smtClean="0"/>
                  <a:t>CI / NCI</a:t>
                </a:r>
                <a:endParaRPr lang="pl-PL" dirty="0"/>
              </a:p>
            </p:txBody>
          </p:sp>
        </p:grpSp>
        <p:sp>
          <p:nvSpPr>
            <p:cNvPr id="15" name="pole tekstowe 14"/>
            <p:cNvSpPr txBox="1"/>
            <p:nvPr/>
          </p:nvSpPr>
          <p:spPr>
            <a:xfrm>
              <a:off x="2365950" y="6116399"/>
              <a:ext cx="4812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dirty="0" smtClean="0"/>
                <a:t>8K</a:t>
              </a:r>
              <a:endParaRPr lang="pl-PL" dirty="0"/>
            </a:p>
          </p:txBody>
        </p:sp>
        <p:sp>
          <p:nvSpPr>
            <p:cNvPr id="16" name="pole tekstowe 15"/>
            <p:cNvSpPr txBox="1"/>
            <p:nvPr/>
          </p:nvSpPr>
          <p:spPr>
            <a:xfrm>
              <a:off x="5025389" y="6116399"/>
              <a:ext cx="4812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dirty="0" smtClean="0"/>
                <a:t>8K</a:t>
              </a:r>
              <a:endParaRPr lang="pl-PL" dirty="0"/>
            </a:p>
          </p:txBody>
        </p:sp>
        <p:sp>
          <p:nvSpPr>
            <p:cNvPr id="19" name="pole tekstowe 18"/>
            <p:cNvSpPr txBox="1"/>
            <p:nvPr/>
          </p:nvSpPr>
          <p:spPr>
            <a:xfrm>
              <a:off x="3229143" y="6116399"/>
              <a:ext cx="4812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dirty="0" smtClean="0"/>
                <a:t>8K</a:t>
              </a:r>
              <a:endParaRPr lang="pl-PL" dirty="0"/>
            </a:p>
          </p:txBody>
        </p:sp>
        <p:sp>
          <p:nvSpPr>
            <p:cNvPr id="20" name="pole tekstowe 19"/>
            <p:cNvSpPr txBox="1"/>
            <p:nvPr/>
          </p:nvSpPr>
          <p:spPr>
            <a:xfrm>
              <a:off x="4092336" y="6116399"/>
              <a:ext cx="4812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dirty="0" smtClean="0"/>
                <a:t>8K</a:t>
              </a:r>
              <a:endParaRPr lang="pl-PL" dirty="0"/>
            </a:p>
          </p:txBody>
        </p:sp>
        <p:sp>
          <p:nvSpPr>
            <p:cNvPr id="21" name="pole tekstowe 20"/>
            <p:cNvSpPr txBox="1"/>
            <p:nvPr/>
          </p:nvSpPr>
          <p:spPr>
            <a:xfrm>
              <a:off x="5918562" y="6116399"/>
              <a:ext cx="48122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dirty="0" smtClean="0"/>
                <a:t>8K</a:t>
              </a:r>
              <a:endParaRPr lang="pl-PL" dirty="0"/>
            </a:p>
          </p:txBody>
        </p:sp>
      </p:grpSp>
    </p:spTree>
    <p:extLst>
      <p:ext uri="{BB962C8B-B14F-4D97-AF65-F5344CB8AC3E}">
        <p14:creationId xmlns:p14="http://schemas.microsoft.com/office/powerpoint/2010/main" val="919555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lnSpc>
                <a:spcPct val="150000"/>
              </a:lnSpc>
              <a:buNone/>
            </a:pPr>
            <a:r>
              <a:rPr lang="pl-PL" dirty="0" smtClean="0"/>
              <a:t>Jak będzie wyglądał dostęp do danych, jak wstawianie nowych wierszy?</a:t>
            </a:r>
          </a:p>
          <a:p>
            <a:pPr>
              <a:lnSpc>
                <a:spcPct val="150000"/>
              </a:lnSpc>
            </a:pPr>
            <a:r>
              <a:rPr lang="pl-PL" dirty="0" smtClean="0"/>
              <a:t>Używane w klauzulach WHERE, JOIN, ORDER BY, GROUP BY – zwróć uwagę na SELECT</a:t>
            </a:r>
          </a:p>
          <a:p>
            <a:pPr>
              <a:lnSpc>
                <a:spcPct val="150000"/>
              </a:lnSpc>
            </a:pPr>
            <a:r>
              <a:rPr lang="pl-PL" dirty="0" smtClean="0"/>
              <a:t>Dane unikalne lub z dużą różnorodnością</a:t>
            </a:r>
          </a:p>
          <a:p>
            <a:pPr>
              <a:lnSpc>
                <a:spcPct val="150000"/>
              </a:lnSpc>
            </a:pPr>
            <a:r>
              <a:rPr lang="pl-PL" dirty="0" smtClean="0"/>
              <a:t>Dane w kolumnie są sekwencyjne (</a:t>
            </a:r>
            <a:r>
              <a:rPr lang="pl-PL" dirty="0" err="1" smtClean="0"/>
              <a:t>Clustered</a:t>
            </a:r>
            <a:r>
              <a:rPr lang="pl-PL" dirty="0" smtClean="0"/>
              <a:t>!)</a:t>
            </a:r>
          </a:p>
          <a:p>
            <a:pPr>
              <a:lnSpc>
                <a:spcPct val="150000"/>
              </a:lnSpc>
            </a:pPr>
            <a:r>
              <a:rPr lang="pl-PL" dirty="0" smtClean="0"/>
              <a:t>Stałe, niezmienne dane w kolumnie indeksowanej</a:t>
            </a:r>
          </a:p>
          <a:p>
            <a:pPr>
              <a:lnSpc>
                <a:spcPct val="150000"/>
              </a:lnSpc>
            </a:pPr>
            <a:r>
              <a:rPr lang="pl-PL" dirty="0" smtClean="0"/>
              <a:t>Małe typy danych</a:t>
            </a:r>
          </a:p>
          <a:p>
            <a:pPr>
              <a:lnSpc>
                <a:spcPct val="150000"/>
              </a:lnSpc>
            </a:pPr>
            <a:r>
              <a:rPr lang="pl-PL" dirty="0" smtClean="0"/>
              <a:t>Ilość indeksów dostosuj do charakteru tabeli</a:t>
            </a:r>
          </a:p>
          <a:p>
            <a:pPr>
              <a:lnSpc>
                <a:spcPct val="150000"/>
              </a:lnSpc>
            </a:pPr>
            <a:endParaRPr lang="pl-PL" dirty="0"/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Indeksy – jak typować kolumny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63227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Proces wykonania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04800" y="1600202"/>
            <a:ext cx="8534400" cy="4525963"/>
          </a:xfrm>
        </p:spPr>
        <p:txBody>
          <a:bodyPr/>
          <a:lstStyle/>
          <a:p>
            <a:r>
              <a:rPr lang="pl-PL" dirty="0" smtClean="0"/>
              <a:t>Operatory budujące drzewo wykonania</a:t>
            </a:r>
          </a:p>
          <a:p>
            <a:r>
              <a:rPr lang="pl-PL" dirty="0" smtClean="0"/>
              <a:t>Żądania nowych danych płyną w „dół i prawo” drzewa od pierwszego elementu</a:t>
            </a:r>
          </a:p>
          <a:p>
            <a:r>
              <a:rPr lang="pl-PL" dirty="0" smtClean="0"/>
              <a:t>Dane w odpowiedzi na żądania płyną w „górę i w lewo”</a:t>
            </a:r>
          </a:p>
          <a:p>
            <a:r>
              <a:rPr lang="pl-PL" spc="-50" dirty="0" smtClean="0"/>
              <a:t>Podstawowe metody komunikacji pomiędzy operatorami: </a:t>
            </a:r>
            <a:r>
              <a:rPr lang="pl-PL" spc="-50" dirty="0" err="1" smtClean="0"/>
              <a:t>Init</a:t>
            </a:r>
            <a:r>
              <a:rPr lang="pl-PL" spc="-50" dirty="0" smtClean="0"/>
              <a:t>, </a:t>
            </a:r>
            <a:r>
              <a:rPr lang="pl-PL" spc="-50" dirty="0" err="1" smtClean="0"/>
              <a:t>GetNext</a:t>
            </a:r>
            <a:r>
              <a:rPr lang="pl-PL" spc="-50" dirty="0" smtClean="0"/>
              <a:t>, Close</a:t>
            </a:r>
            <a:endParaRPr lang="pl-PL" spc="-5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381" y="3962400"/>
            <a:ext cx="7465238" cy="1827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932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Operatory – na co zwrócić uwagę?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r>
              <a:rPr lang="pl-PL" dirty="0" smtClean="0"/>
              <a:t>Operatory alokujące pamięć – alokują pamięć na podstawie statystyk przed wykonaniem zapytania – np.</a:t>
            </a:r>
            <a:r>
              <a:rPr lang="en-US" dirty="0" smtClean="0"/>
              <a:t> </a:t>
            </a:r>
            <a:r>
              <a:rPr lang="en-US" dirty="0"/>
              <a:t>sort, hash aggregate, and hash </a:t>
            </a:r>
            <a:r>
              <a:rPr lang="en-US" dirty="0" smtClean="0"/>
              <a:t>join</a:t>
            </a:r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Operatory blokujące – muszą odczytać wszystkie wiersze, żeby przekazać rezultat dalej np. sort, </a:t>
            </a:r>
            <a:r>
              <a:rPr lang="pl-PL" dirty="0" err="1" smtClean="0"/>
              <a:t>count</a:t>
            </a:r>
            <a:r>
              <a:rPr lang="pl-PL" dirty="0" smtClean="0"/>
              <a:t>, min, max…</a:t>
            </a:r>
          </a:p>
          <a:p>
            <a:endParaRPr lang="pl-PL" dirty="0" smtClean="0"/>
          </a:p>
          <a:p>
            <a:r>
              <a:rPr lang="pl-PL" dirty="0" smtClean="0"/>
              <a:t>Operatory nie blokujące – po odczytaniu i przetworzeniu wiersza przekazują wynik działania dalej np. </a:t>
            </a:r>
            <a:r>
              <a:rPr lang="pl-PL" dirty="0" err="1" smtClean="0"/>
              <a:t>compute</a:t>
            </a:r>
            <a:r>
              <a:rPr lang="pl-PL" dirty="0" smtClean="0"/>
              <a:t> </a:t>
            </a:r>
            <a:r>
              <a:rPr lang="pl-PL" dirty="0" err="1" smtClean="0"/>
              <a:t>scalar</a:t>
            </a:r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61167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DEMO</a:t>
            </a:r>
            <a:endParaRPr lang="pl-PL" dirty="0"/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519074" y="1600200"/>
            <a:ext cx="6105852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6861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2949</TotalTime>
  <Words>438</Words>
  <Application>Microsoft Office PowerPoint</Application>
  <PresentationFormat>Pokaz na ekranie (4:3)</PresentationFormat>
  <Paragraphs>85</Paragraphs>
  <Slides>13</Slides>
  <Notes>6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8" baseType="lpstr">
      <vt:lpstr>Arial</vt:lpstr>
      <vt:lpstr>Calibri</vt:lpstr>
      <vt:lpstr>Consolas</vt:lpstr>
      <vt:lpstr>Wingdings</vt:lpstr>
      <vt:lpstr>Office Theme</vt:lpstr>
      <vt:lpstr>Optymalizacja zapytań w SQL Server</vt:lpstr>
      <vt:lpstr>Roman Czarko-Wasiutycz</vt:lpstr>
      <vt:lpstr>Agenda</vt:lpstr>
      <vt:lpstr>Indeksy</vt:lpstr>
      <vt:lpstr>Prezentacja programu PowerPoint</vt:lpstr>
      <vt:lpstr>Indeksy – jak typować kolumny</vt:lpstr>
      <vt:lpstr>Proces wykonania</vt:lpstr>
      <vt:lpstr>Operatory – na co zwrócić uwagę?</vt:lpstr>
      <vt:lpstr>DEMO</vt:lpstr>
      <vt:lpstr>PLSSUG</vt:lpstr>
      <vt:lpstr>Prezentacja programu PowerPoint</vt:lpstr>
      <vt:lpstr>Źródła</vt:lpstr>
      <vt:lpstr>Dziękuję za uwagę 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Roman Czarko-Wasiutycz</dc:creator>
  <cp:lastModifiedBy>dell e5420</cp:lastModifiedBy>
  <cp:revision>227</cp:revision>
  <dcterms:created xsi:type="dcterms:W3CDTF">2011-11-24T02:19:03Z</dcterms:created>
  <dcterms:modified xsi:type="dcterms:W3CDTF">2016-12-13T09:30:34Z</dcterms:modified>
</cp:coreProperties>
</file>