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0"/>
  </p:notesMasterIdLst>
  <p:sldIdLst>
    <p:sldId id="257" r:id="rId5"/>
    <p:sldId id="273" r:id="rId6"/>
    <p:sldId id="258" r:id="rId7"/>
    <p:sldId id="259" r:id="rId8"/>
    <p:sldId id="260" r:id="rId9"/>
    <p:sldId id="262" r:id="rId10"/>
    <p:sldId id="263" r:id="rId11"/>
    <p:sldId id="265" r:id="rId12"/>
    <p:sldId id="264" r:id="rId13"/>
    <p:sldId id="274" r:id="rId14"/>
    <p:sldId id="268" r:id="rId15"/>
    <p:sldId id="277" r:id="rId16"/>
    <p:sldId id="267" r:id="rId17"/>
    <p:sldId id="279" r:id="rId18"/>
    <p:sldId id="280" r:id="rId19"/>
    <p:sldId id="281" r:id="rId20"/>
    <p:sldId id="266" r:id="rId21"/>
    <p:sldId id="284" r:id="rId22"/>
    <p:sldId id="278" r:id="rId23"/>
    <p:sldId id="282" r:id="rId24"/>
    <p:sldId id="271" r:id="rId25"/>
    <p:sldId id="269" r:id="rId26"/>
    <p:sldId id="270" r:id="rId27"/>
    <p:sldId id="272" r:id="rId28"/>
    <p:sldId id="275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6" autoAdjust="0"/>
  </p:normalViewPr>
  <p:slideViewPr>
    <p:cSldViewPr>
      <p:cViewPr varScale="1">
        <p:scale>
          <a:sx n="90" d="100"/>
          <a:sy n="90" d="100"/>
        </p:scale>
        <p:origin x="-107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0DDA0-6E4D-4D96-8204-0BBA8940D246}" type="doc">
      <dgm:prSet loTypeId="urn:microsoft.com/office/officeart/2005/8/layout/matrix2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E38FAB2-02CC-4278-864E-EB4CB2C753CE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pl-PL" sz="4000" b="1" cap="all" baseline="0" dirty="0" smtClean="0">
              <a:latin typeface="+mj-lt"/>
            </a:rPr>
            <a:t>Env</a:t>
          </a:r>
          <a:endParaRPr lang="pl-PL" sz="2500" b="1" cap="all" baseline="0" dirty="0">
            <a:latin typeface="+mj-lt"/>
          </a:endParaRPr>
        </a:p>
      </dgm:t>
    </dgm:pt>
    <dgm:pt modelId="{3C26B91F-A94A-4CB0-BF16-68021A113092}" type="parTrans" cxnId="{D6DF75EC-438B-4DB7-AA90-439E92B3C294}">
      <dgm:prSet/>
      <dgm:spPr/>
      <dgm:t>
        <a:bodyPr/>
        <a:lstStyle/>
        <a:p>
          <a:endParaRPr lang="pl-PL"/>
        </a:p>
      </dgm:t>
    </dgm:pt>
    <dgm:pt modelId="{26CA5604-D0DE-404D-8206-7AE79D75E2BA}" type="sibTrans" cxnId="{D6DF75EC-438B-4DB7-AA90-439E92B3C294}">
      <dgm:prSet/>
      <dgm:spPr/>
      <dgm:t>
        <a:bodyPr/>
        <a:lstStyle/>
        <a:p>
          <a:endParaRPr lang="pl-PL"/>
        </a:p>
      </dgm:t>
    </dgm:pt>
    <dgm:pt modelId="{E1D2FED4-6796-4276-B329-0C9E7006E927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4000" b="1" cap="all" baseline="0" dirty="0" smtClean="0">
              <a:latin typeface="+mj-lt"/>
            </a:rPr>
            <a:t>Env +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4000" b="1" cap="all" baseline="0" dirty="0" smtClean="0">
              <a:latin typeface="+mj-lt"/>
            </a:rPr>
            <a:t>App</a:t>
          </a:r>
          <a:endParaRPr lang="pl-PL" sz="4000" b="1" cap="all" baseline="0" dirty="0">
            <a:latin typeface="+mj-lt"/>
          </a:endParaRPr>
        </a:p>
      </dgm:t>
    </dgm:pt>
    <dgm:pt modelId="{5642A56A-228B-4920-B2F2-A3CA39CDA81E}" type="parTrans" cxnId="{84A1E75D-51E6-412F-8D3B-38C727A893BA}">
      <dgm:prSet/>
      <dgm:spPr/>
      <dgm:t>
        <a:bodyPr/>
        <a:lstStyle/>
        <a:p>
          <a:endParaRPr lang="pl-PL"/>
        </a:p>
      </dgm:t>
    </dgm:pt>
    <dgm:pt modelId="{84C58FB5-62C4-4625-AFB9-AB29719B5EEB}" type="sibTrans" cxnId="{84A1E75D-51E6-412F-8D3B-38C727A893BA}">
      <dgm:prSet/>
      <dgm:spPr/>
      <dgm:t>
        <a:bodyPr/>
        <a:lstStyle/>
        <a:p>
          <a:endParaRPr lang="pl-PL"/>
        </a:p>
      </dgm:t>
    </dgm:pt>
    <dgm:pt modelId="{487710AE-F359-4BB9-9F6A-495C10BCF1DF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pl-PL" sz="4000" b="1" cap="all" baseline="0" dirty="0" smtClean="0">
              <a:latin typeface="+mj-lt"/>
            </a:rPr>
            <a:t>SHared</a:t>
          </a:r>
          <a:endParaRPr lang="pl-PL" sz="2500" b="1" cap="all" baseline="0" dirty="0">
            <a:latin typeface="+mj-lt"/>
          </a:endParaRPr>
        </a:p>
      </dgm:t>
    </dgm:pt>
    <dgm:pt modelId="{693CD342-B948-4B8B-AF06-619F9DFF0986}" type="parTrans" cxnId="{EF928031-4423-4FA3-8CE1-EDA67956CA1D}">
      <dgm:prSet/>
      <dgm:spPr/>
      <dgm:t>
        <a:bodyPr/>
        <a:lstStyle/>
        <a:p>
          <a:endParaRPr lang="pl-PL"/>
        </a:p>
      </dgm:t>
    </dgm:pt>
    <dgm:pt modelId="{7EF43AE1-63E4-4859-9933-81A39D947D8C}" type="sibTrans" cxnId="{EF928031-4423-4FA3-8CE1-EDA67956CA1D}">
      <dgm:prSet/>
      <dgm:spPr/>
      <dgm:t>
        <a:bodyPr/>
        <a:lstStyle/>
        <a:p>
          <a:endParaRPr lang="pl-PL"/>
        </a:p>
      </dgm:t>
    </dgm:pt>
    <dgm:pt modelId="{3C4777D3-CF9B-49CC-B2F4-E371B447FD45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pl-PL" sz="4000" b="1" cap="all" baseline="0" dirty="0" smtClean="0">
              <a:latin typeface="+mj-lt"/>
            </a:rPr>
            <a:t>App</a:t>
          </a:r>
          <a:endParaRPr lang="pl-PL" sz="2500" b="1" cap="all" baseline="0" dirty="0">
            <a:latin typeface="+mj-lt"/>
          </a:endParaRPr>
        </a:p>
      </dgm:t>
    </dgm:pt>
    <dgm:pt modelId="{8595A83E-2492-4CE7-BAF1-3C8BE11DF3C5}" type="parTrans" cxnId="{8C939C9B-E6B7-48FA-B849-EB037CB0EAF2}">
      <dgm:prSet/>
      <dgm:spPr/>
      <dgm:t>
        <a:bodyPr/>
        <a:lstStyle/>
        <a:p>
          <a:endParaRPr lang="pl-PL"/>
        </a:p>
      </dgm:t>
    </dgm:pt>
    <dgm:pt modelId="{3A983BCD-1BE8-4BF3-A1B0-F457BB4A0217}" type="sibTrans" cxnId="{8C939C9B-E6B7-48FA-B849-EB037CB0EAF2}">
      <dgm:prSet/>
      <dgm:spPr/>
      <dgm:t>
        <a:bodyPr/>
        <a:lstStyle/>
        <a:p>
          <a:endParaRPr lang="pl-PL"/>
        </a:p>
      </dgm:t>
    </dgm:pt>
    <dgm:pt modelId="{E818706F-7B5D-4F47-B581-EED23B20D21F}" type="pres">
      <dgm:prSet presAssocID="{DDF0DDA0-6E4D-4D96-8204-0BBA8940D24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D351AC-C4A5-4891-9DB2-95B5FC427FFA}" type="pres">
      <dgm:prSet presAssocID="{DDF0DDA0-6E4D-4D96-8204-0BBA8940D246}" presName="axisShape" presStyleLbl="bgShp" presStyleIdx="0" presStyleCnt="1" custLinFactNeighborX="-215"/>
      <dgm:spPr>
        <a:solidFill>
          <a:schemeClr val="bg1"/>
        </a:solidFill>
        <a:ln>
          <a:noFill/>
        </a:ln>
      </dgm:spPr>
      <dgm:t>
        <a:bodyPr/>
        <a:lstStyle/>
        <a:p>
          <a:endParaRPr lang="pl-PL"/>
        </a:p>
      </dgm:t>
    </dgm:pt>
    <dgm:pt modelId="{1B476EE4-4BE8-4C04-8A43-3959270485EB}" type="pres">
      <dgm:prSet presAssocID="{DDF0DDA0-6E4D-4D96-8204-0BBA8940D246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119A666D-EE1E-4E0B-9882-071A033A383C}" type="pres">
      <dgm:prSet presAssocID="{DDF0DDA0-6E4D-4D96-8204-0BBA8940D246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CAB358B-D1FD-4E08-BD7C-815C785D352D}" type="pres">
      <dgm:prSet presAssocID="{DDF0DDA0-6E4D-4D96-8204-0BBA8940D246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  <dgm:pt modelId="{6C42ED4A-E0D3-4E0B-ADA5-2496D9451BB7}" type="pres">
      <dgm:prSet presAssocID="{DDF0DDA0-6E4D-4D96-8204-0BBA8940D24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F415CDE9-C3A1-4AB0-85E6-551C07EB8F2C}" type="presOf" srcId="{1E38FAB2-02CC-4278-864E-EB4CB2C753CE}" destId="{1B476EE4-4BE8-4C04-8A43-3959270485EB}" srcOrd="0" destOrd="0" presId="urn:microsoft.com/office/officeart/2005/8/layout/matrix2"/>
    <dgm:cxn modelId="{4521113A-55DC-4BE8-AF74-D4C3E4AAF87A}" type="presOf" srcId="{3C4777D3-CF9B-49CC-B2F4-E371B447FD45}" destId="{6C42ED4A-E0D3-4E0B-ADA5-2496D9451BB7}" srcOrd="0" destOrd="0" presId="urn:microsoft.com/office/officeart/2005/8/layout/matrix2"/>
    <dgm:cxn modelId="{84A1E75D-51E6-412F-8D3B-38C727A893BA}" srcId="{DDF0DDA0-6E4D-4D96-8204-0BBA8940D246}" destId="{E1D2FED4-6796-4276-B329-0C9E7006E927}" srcOrd="1" destOrd="0" parTransId="{5642A56A-228B-4920-B2F2-A3CA39CDA81E}" sibTransId="{84C58FB5-62C4-4625-AFB9-AB29719B5EEB}"/>
    <dgm:cxn modelId="{E4DD2D23-586B-4113-BD24-063F3207ED39}" type="presOf" srcId="{DDF0DDA0-6E4D-4D96-8204-0BBA8940D246}" destId="{E818706F-7B5D-4F47-B581-EED23B20D21F}" srcOrd="0" destOrd="0" presId="urn:microsoft.com/office/officeart/2005/8/layout/matrix2"/>
    <dgm:cxn modelId="{AEF1FCC8-B7FB-473E-8ADE-F0F3BF576E82}" type="presOf" srcId="{E1D2FED4-6796-4276-B329-0C9E7006E927}" destId="{119A666D-EE1E-4E0B-9882-071A033A383C}" srcOrd="0" destOrd="0" presId="urn:microsoft.com/office/officeart/2005/8/layout/matrix2"/>
    <dgm:cxn modelId="{EF928031-4423-4FA3-8CE1-EDA67956CA1D}" srcId="{DDF0DDA0-6E4D-4D96-8204-0BBA8940D246}" destId="{487710AE-F359-4BB9-9F6A-495C10BCF1DF}" srcOrd="2" destOrd="0" parTransId="{693CD342-B948-4B8B-AF06-619F9DFF0986}" sibTransId="{7EF43AE1-63E4-4859-9933-81A39D947D8C}"/>
    <dgm:cxn modelId="{8C939C9B-E6B7-48FA-B849-EB037CB0EAF2}" srcId="{DDF0DDA0-6E4D-4D96-8204-0BBA8940D246}" destId="{3C4777D3-CF9B-49CC-B2F4-E371B447FD45}" srcOrd="3" destOrd="0" parTransId="{8595A83E-2492-4CE7-BAF1-3C8BE11DF3C5}" sibTransId="{3A983BCD-1BE8-4BF3-A1B0-F457BB4A0217}"/>
    <dgm:cxn modelId="{D6DF75EC-438B-4DB7-AA90-439E92B3C294}" srcId="{DDF0DDA0-6E4D-4D96-8204-0BBA8940D246}" destId="{1E38FAB2-02CC-4278-864E-EB4CB2C753CE}" srcOrd="0" destOrd="0" parTransId="{3C26B91F-A94A-4CB0-BF16-68021A113092}" sibTransId="{26CA5604-D0DE-404D-8206-7AE79D75E2BA}"/>
    <dgm:cxn modelId="{8E2B58EC-2A24-4CEE-8681-1F6026CABC3E}" type="presOf" srcId="{487710AE-F359-4BB9-9F6A-495C10BCF1DF}" destId="{6CAB358B-D1FD-4E08-BD7C-815C785D352D}" srcOrd="0" destOrd="0" presId="urn:microsoft.com/office/officeart/2005/8/layout/matrix2"/>
    <dgm:cxn modelId="{74802A29-D003-417D-AF0A-B0691153B5FB}" type="presParOf" srcId="{E818706F-7B5D-4F47-B581-EED23B20D21F}" destId="{E3D351AC-C4A5-4891-9DB2-95B5FC427FFA}" srcOrd="0" destOrd="0" presId="urn:microsoft.com/office/officeart/2005/8/layout/matrix2"/>
    <dgm:cxn modelId="{BFD5EBA5-AE3F-4804-9615-6A70454AEAC7}" type="presParOf" srcId="{E818706F-7B5D-4F47-B581-EED23B20D21F}" destId="{1B476EE4-4BE8-4C04-8A43-3959270485EB}" srcOrd="1" destOrd="0" presId="urn:microsoft.com/office/officeart/2005/8/layout/matrix2"/>
    <dgm:cxn modelId="{6A2392FA-6F5A-4BDB-9F50-431B2220FA3A}" type="presParOf" srcId="{E818706F-7B5D-4F47-B581-EED23B20D21F}" destId="{119A666D-EE1E-4E0B-9882-071A033A383C}" srcOrd="2" destOrd="0" presId="urn:microsoft.com/office/officeart/2005/8/layout/matrix2"/>
    <dgm:cxn modelId="{6B13E17D-5953-4B6D-9C88-79940321826C}" type="presParOf" srcId="{E818706F-7B5D-4F47-B581-EED23B20D21F}" destId="{6CAB358B-D1FD-4E08-BD7C-815C785D352D}" srcOrd="3" destOrd="0" presId="urn:microsoft.com/office/officeart/2005/8/layout/matrix2"/>
    <dgm:cxn modelId="{23D34553-B0F4-44F1-9BA6-B5B29A646E96}" type="presParOf" srcId="{E818706F-7B5D-4F47-B581-EED23B20D21F}" destId="{6C42ED4A-E0D3-4E0B-ADA5-2496D9451BB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E6FFE-C943-4A80-B367-F7E8A632DB12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3E5B1-333D-44EE-9D60-9EC8F44222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Przedstawić się</a:t>
            </a:r>
          </a:p>
          <a:p>
            <a:r>
              <a:rPr lang="pl-PL" dirty="0" smtClean="0"/>
              <a:t>Skąd</a:t>
            </a:r>
            <a:r>
              <a:rPr lang="pl-PL" baseline="0" dirty="0" smtClean="0"/>
              <a:t> pomysł na prezentację? – problem do rozwiązania. Jestem inżynierem – rozwiązuję problemy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322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Ostatnim</a:t>
            </a:r>
            <a:r>
              <a:rPr lang="pl-PL" baseline="0" dirty="0" smtClean="0"/>
              <a:t> elementem układanki jest implementacja potoku.</a:t>
            </a:r>
          </a:p>
          <a:p>
            <a:endParaRPr lang="pl-PL" baseline="0" dirty="0" smtClean="0"/>
          </a:p>
          <a:p>
            <a:r>
              <a:rPr lang="pl-PL" baseline="0" dirty="0" smtClean="0"/>
              <a:t>PowerShell</a:t>
            </a:r>
          </a:p>
          <a:p>
            <a:r>
              <a:rPr lang="pl-PL" baseline="0" dirty="0" smtClean="0"/>
              <a:t>WindowsScheduler</a:t>
            </a:r>
          </a:p>
          <a:p>
            <a:r>
              <a:rPr lang="pl-PL" baseline="0" dirty="0" smtClean="0"/>
              <a:t>Metadane – która wersja wdrożona na które środowisko?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46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i="1" dirty="0" smtClean="0"/>
              <a:t>one uniform repeatable manual deployment process for all environments is better than three separatate automated processes for each environment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E5B1-333D-44EE-9D60-9EC8F44222B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654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Wiele</a:t>
            </a:r>
            <a:r>
              <a:rPr lang="pl-PL" baseline="0" dirty="0" smtClean="0"/>
              <a:t> plikow bat. Bardzo ograniczony język. Skomplikowna składania, szczególnie pętli. Brak łatwego sposobu oporowania na strukturach danych wyższego poziomu takich jak tablice i rekordy – niezbędne do obsługi metadatanych</a:t>
            </a:r>
          </a:p>
          <a:p>
            <a:endParaRPr lang="pl-PL" baseline="0" dirty="0" smtClean="0"/>
          </a:p>
          <a:p>
            <a:r>
              <a:rPr lang="pl-PL" baseline="0" dirty="0" smtClean="0"/>
              <a:t>Glowna pętla w DeployAll iteruje po wszystkich plikach pasujących do wzorca nazwy.</a:t>
            </a:r>
          </a:p>
          <a:p>
            <a:r>
              <a:rPr lang="pl-PL" baseline="0" dirty="0" smtClean="0"/>
              <a:t>Każdy plik referuje params (ładuje zmienne określające parametry wszystkich aplikacji), przepisuje wartości zmiennych aplikacji X do zmiennych wspólnych i wywołuje common.bat.</a:t>
            </a:r>
          </a:p>
          <a:p>
            <a:endParaRPr lang="pl-PL" baseline="0" dirty="0" smtClean="0"/>
          </a:p>
          <a:p>
            <a:r>
              <a:rPr lang="pl-PL" baseline="0" dirty="0" smtClean="0"/>
              <a:t>Parametry aplikacji są wczytane z pliku metadanych. Pętla iteruje po aplikacjach i dla każdej wywołuje Deploy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5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Import-CSV</a:t>
            </a:r>
          </a:p>
          <a:p>
            <a:r>
              <a:rPr lang="pl-PL" dirty="0" smtClean="0"/>
              <a:t>Konwertuje</a:t>
            </a:r>
            <a:r>
              <a:rPr lang="pl-PL" baseline="0" dirty="0" smtClean="0"/>
              <a:t> CSV na listę anonimowych obiektów, nazwy properties w nagłówku.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Invoke-Command</a:t>
            </a:r>
          </a:p>
          <a:p>
            <a:r>
              <a:rPr lang="pl-PL" baseline="0" dirty="0" smtClean="0"/>
              <a:t>Wykorzystuje WS-Management via WinRM (http/s, xml). Transportuje zserializowany blok skryptu do zdalnego hosta, wykonuje go i zwraca wyniki.</a:t>
            </a:r>
          </a:p>
          <a:p>
            <a:r>
              <a:rPr lang="pl-PL" baseline="0" dirty="0" smtClean="0"/>
              <a:t>Natywne wsparcie dla serializacji XML w PS</a:t>
            </a:r>
          </a:p>
          <a:p>
            <a:r>
              <a:rPr lang="pl-PL" baseline="0" dirty="0" smtClean="0"/>
              <a:t>Autentykacja Windows, CredSSP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ForEach – jak połączenie foreach</a:t>
            </a:r>
            <a:r>
              <a:rPr lang="pl-PL" baseline="0" dirty="0" smtClean="0"/>
              <a:t> oraz .Select. Iteruje po obiektach wykonując operację. Zwraca wynik operacji.</a:t>
            </a:r>
          </a:p>
          <a:p>
            <a:r>
              <a:rPr lang="pl-PL" baseline="0" dirty="0" smtClean="0"/>
              <a:t>Inne: sort-object, group-object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46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i="1" dirty="0" smtClean="0"/>
              <a:t>it is easier to break your system by changing a single line of configuration then it is by changing a single line of code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E5B1-333D-44EE-9D60-9EC8F44222B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532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Kolejnym</a:t>
            </a:r>
            <a:r>
              <a:rPr lang="pl-PL" baseline="0" dirty="0" smtClean="0"/>
              <a:t> z fundamentów continous delivery jest zarządzanie konfiguracją. </a:t>
            </a:r>
          </a:p>
          <a:p>
            <a:endParaRPr lang="pl-PL" baseline="0" dirty="0" smtClean="0"/>
          </a:p>
          <a:p>
            <a:r>
              <a:rPr lang="pl-PL" baseline="0" dirty="0" smtClean="0"/>
              <a:t>Konfiguracja musi być wersjonowana.</a:t>
            </a:r>
          </a:p>
          <a:p>
            <a:endParaRPr lang="pl-PL" baseline="0" dirty="0" smtClean="0"/>
          </a:p>
          <a:p>
            <a:r>
              <a:rPr lang="pl-PL" baseline="0" dirty="0" smtClean="0"/>
              <a:t>Nasze podejście: konfiguracja w VCS, dodawana do paczki wdrożeniowej.</a:t>
            </a:r>
          </a:p>
          <a:p>
            <a:r>
              <a:rPr lang="pl-PL" baseline="0" dirty="0" smtClean="0"/>
              <a:t>Podział wg. dwóch ortogolalnych kryteriów: zmienności względem środowiska i względem aplikacji/procesu</a:t>
            </a:r>
          </a:p>
          <a:p>
            <a:r>
              <a:rPr lang="pl-PL" baseline="0" dirty="0" smtClean="0"/>
              <a:t>Podczas deplojmentu, spośród wszystkich plików konfiguracyjnych wybierane są te właściwe dla danej kombinacji środowiska i aplikacji</a:t>
            </a:r>
          </a:p>
          <a:p>
            <a:endParaRPr lang="pl-PL" baseline="0" dirty="0" smtClean="0"/>
          </a:p>
          <a:p>
            <a:r>
              <a:rPr lang="pl-PL" baseline="0" dirty="0" smtClean="0"/>
              <a:t>Przykłady</a:t>
            </a:r>
          </a:p>
          <a:p>
            <a:r>
              <a:rPr lang="pl-PL" baseline="0" dirty="0" smtClean="0"/>
              <a:t>Helpers:</a:t>
            </a:r>
          </a:p>
          <a:p>
            <a:r>
              <a:rPr lang="pl-PL" baseline="0" dirty="0" smtClean="0"/>
              <a:t>appSettings file=</a:t>
            </a:r>
          </a:p>
          <a:p>
            <a:r>
              <a:rPr lang="pl-PL" baseline="0" dirty="0" smtClean="0"/>
              <a:t>DirectoryJunction (mklink /J – directory hard link)</a:t>
            </a:r>
          </a:p>
          <a:p>
            <a:endParaRPr lang="pl-PL" baseline="0" dirty="0" smtClean="0"/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62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Środowisko: DEV,</a:t>
            </a:r>
            <a:r>
              <a:rPr lang="pl-PL" baseline="0" dirty="0" smtClean="0"/>
              <a:t> TEST, PROD, DR. Nazwany zbiór maszyn na który deplojowana jest aplikacja</a:t>
            </a:r>
          </a:p>
          <a:p>
            <a:r>
              <a:rPr lang="pl-PL" dirty="0" smtClean="0"/>
              <a:t>Rola: nazwany</a:t>
            </a:r>
            <a:r>
              <a:rPr lang="pl-PL" baseline="0" dirty="0" smtClean="0"/>
              <a:t> zbiór aplikacji deplojowany wspólnie na wybrene maszyny. Jednostka deplojmentu</a:t>
            </a:r>
          </a:p>
          <a:p>
            <a:r>
              <a:rPr lang="pl-PL" baseline="0" dirty="0" smtClean="0"/>
              <a:t>Maszyna: fizyczny lub wirtualny serwer</a:t>
            </a:r>
          </a:p>
          <a:p>
            <a:endParaRPr lang="pl-PL" baseline="0" dirty="0" smtClean="0"/>
          </a:p>
          <a:p>
            <a:r>
              <a:rPr lang="pl-PL" baseline="0" dirty="0" smtClean="0"/>
              <a:t>Kompromis pomiędzy elastycznością (możliwością deplojowania wszystkiego wszędzie), a zwięzłością i łatwością zarządzania</a:t>
            </a:r>
          </a:p>
          <a:p>
            <a:endParaRPr lang="pl-P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92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MSBuild</a:t>
            </a:r>
            <a:r>
              <a:rPr lang="pl-PL" baseline="0" dirty="0" smtClean="0"/>
              <a:t> – skrypt pakujący. W starym TFS także skrypt budujący</a:t>
            </a:r>
          </a:p>
          <a:p>
            <a:r>
              <a:rPr lang="pl-PL" baseline="0" dirty="0" smtClean="0"/>
              <a:t>PS – wszędobylski klej spajający rozwiązanie</a:t>
            </a:r>
          </a:p>
          <a:p>
            <a:r>
              <a:rPr lang="pl-PL" baseline="0" dirty="0" smtClean="0"/>
              <a:t>WebDeploy – mechanizm paczkowania. Alternatywnie – NuGet lub OpenWrap. WebDeploy łatwy dla aplikacji webowych – buduje odpowiednie paczki na bazie projektu Web Application</a:t>
            </a:r>
          </a:p>
          <a:p>
            <a:r>
              <a:rPr lang="pl-PL" baseline="0" dirty="0" smtClean="0"/>
              <a:t>Curl – download paczek, komunikacja z trackerem RC</a:t>
            </a:r>
          </a:p>
          <a:p>
            <a:r>
              <a:rPr lang="pl-PL" baseline="0" dirty="0" smtClean="0"/>
              <a:t>Packaging tool – brak wsparcia dla podpisu cyfrowego ootb. Dodatkowo zipuje bez koniecznosci instalowania 3rd party tool</a:t>
            </a:r>
          </a:p>
          <a:p>
            <a:r>
              <a:rPr lang="pl-PL" baseline="0" dirty="0" smtClean="0"/>
              <a:t>RC tracking – mały tool a cieszy</a:t>
            </a:r>
          </a:p>
          <a:p>
            <a:endParaRPr lang="pl-PL" baseline="0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3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Co</a:t>
            </a:r>
            <a:r>
              <a:rPr lang="pl-PL" baseline="0" dirty="0" smtClean="0"/>
              <a:t> to jest webdeploy? Zapytać ludzi na Sali</a:t>
            </a:r>
          </a:p>
          <a:p>
            <a:r>
              <a:rPr lang="pl-PL" baseline="0" dirty="0" smtClean="0"/>
              <a:t>Co to jest push?</a:t>
            </a:r>
          </a:p>
          <a:p>
            <a:r>
              <a:rPr lang="pl-PL" baseline="0" dirty="0" smtClean="0"/>
              <a:t>Rozwiązanie kiepsko się skalowało wraz ze wzrostem skomplikowania solution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91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Co</a:t>
            </a:r>
            <a:r>
              <a:rPr lang="pl-PL" baseline="0" dirty="0" smtClean="0"/>
              <a:t> to jest webdeploy? Zapytać ludzi na Sali</a:t>
            </a:r>
          </a:p>
          <a:p>
            <a:r>
              <a:rPr lang="pl-PL" baseline="0" dirty="0" smtClean="0"/>
              <a:t>Co to jest push?</a:t>
            </a:r>
          </a:p>
          <a:p>
            <a:r>
              <a:rPr lang="pl-PL" baseline="0" dirty="0" smtClean="0"/>
              <a:t>Rozwiązanie kiepsko się skalowało wraz ze wzrostem skomplikowania solution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913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See</a:t>
            </a:r>
            <a:r>
              <a:rPr lang="pl-PL" baseline="0" dirty="0" smtClean="0"/>
              <a:t> the state &amp; deploy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E5B1-333D-44EE-9D60-9EC8F44222B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91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Krótko</a:t>
            </a:r>
            <a:r>
              <a:rPr lang="pl-PL" baseline="0" dirty="0" smtClean="0"/>
              <a:t> bardzo kto to Trevor</a:t>
            </a:r>
          </a:p>
          <a:p>
            <a:r>
              <a:rPr lang="pl-PL" baseline="0" dirty="0" smtClean="0"/>
              <a:t>Skąd jest cytat: Władca Pierścieni: Frodo do Gildora (na zdjęciu Elrond)</a:t>
            </a:r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00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Architekt się załamał nad moją nieodpowiedzialnością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75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Następnie przyszła</a:t>
            </a:r>
            <a:r>
              <a:rPr lang="pl-PL" baseline="0" dirty="0" smtClean="0"/>
              <a:t> porcja teorii w postaci znakomitej książki</a:t>
            </a:r>
          </a:p>
          <a:p>
            <a:endParaRPr lang="pl-PL" baseline="0" dirty="0" smtClean="0"/>
          </a:p>
          <a:p>
            <a:r>
              <a:rPr lang="pl-PL" baseline="0" dirty="0" smtClean="0"/>
              <a:t>Kolejne założenia: deployment na każde środowisko ma być wykonywany zgodnie z tą samą procedurą a deployowane mają być dokładnie te same binaria.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48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32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build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E5B1-333D-44EE-9D60-9EC8F44222B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41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11D39-45BB-4FAB-A8A1-C42B5D704FA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95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dirty="0" smtClean="0"/>
              <a:t>agile software development is all about mutually reinforcing hierarchical feedback loops</a:t>
            </a:r>
            <a:endParaRPr lang="pl-PL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E5B1-333D-44EE-9D60-9EC8F44222B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6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50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19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72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6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1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5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3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4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48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55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0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67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67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58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26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0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88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07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3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275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75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42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24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27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2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55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25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8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7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8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342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66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4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41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1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3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04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81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07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70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3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7537-A08E-4322-9A14-14ED2FC0F36A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C927-D07C-4D24-9F1B-B4436C7E9F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72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3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4AF62-3FBC-4F3A-B389-6C08E6DA7B7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2012-12-11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7CD4-AF1F-4F79-AB90-368EC61309A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0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freeppt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t.ly/AqFnO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t.ly/z5Fp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DEPLOYMENT AUTOMATION</a:t>
            </a:r>
            <a:br>
              <a:rPr lang="pl-PL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pl-PL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&amp; CONTINUOUS DEPLOYMENT</a:t>
            </a:r>
            <a:endParaRPr lang="pl-PL" sz="36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3789040"/>
            <a:ext cx="4856584" cy="766936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Szymon Pobiega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061329"/>
            <a:ext cx="3096344" cy="6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0"/>
    </mc:Choice>
    <mc:Fallback xmlns="">
      <p:transition spd="slow" advTm="157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6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11"/>
    </mc:Choice>
    <mc:Fallback xmlns="">
      <p:transition spd="slow" advTm="2284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Arrow 6"/>
          <p:cNvSpPr/>
          <p:nvPr/>
        </p:nvSpPr>
        <p:spPr>
          <a:xfrm rot="20877829">
            <a:off x="3054406" y="1977353"/>
            <a:ext cx="2958616" cy="2891282"/>
          </a:xfrm>
          <a:prstGeom prst="circularArrow">
            <a:avLst>
              <a:gd name="adj1" fmla="val 8239"/>
              <a:gd name="adj2" fmla="val 731756"/>
              <a:gd name="adj3" fmla="val 20467631"/>
              <a:gd name="adj4" fmla="val 1813756"/>
              <a:gd name="adj5" fmla="val 735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Circular Arrow 2"/>
          <p:cNvSpPr/>
          <p:nvPr/>
        </p:nvSpPr>
        <p:spPr>
          <a:xfrm rot="20877829">
            <a:off x="1473239" y="362348"/>
            <a:ext cx="6120951" cy="6121292"/>
          </a:xfrm>
          <a:prstGeom prst="circularArrow">
            <a:avLst>
              <a:gd name="adj1" fmla="val 3887"/>
              <a:gd name="adj2" fmla="val 333265"/>
              <a:gd name="adj3" fmla="val 20463461"/>
              <a:gd name="adj4" fmla="val 1813756"/>
              <a:gd name="adj5" fmla="val 368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 rot="20877829">
            <a:off x="2297274" y="1185247"/>
            <a:ext cx="4472880" cy="4475494"/>
          </a:xfrm>
          <a:prstGeom prst="circularArrow">
            <a:avLst>
              <a:gd name="adj1" fmla="val 5515"/>
              <a:gd name="adj2" fmla="val 519081"/>
              <a:gd name="adj3" fmla="val 20462395"/>
              <a:gd name="adj4" fmla="val 1813756"/>
              <a:gd name="adj5" fmla="val 537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6792" y="2629906"/>
            <a:ext cx="3168352" cy="1470025"/>
          </a:xfrm>
        </p:spPr>
        <p:txBody>
          <a:bodyPr>
            <a:normAutofit/>
          </a:bodyPr>
          <a:lstStyle/>
          <a:p>
            <a:pPr algn="l"/>
            <a:r>
              <a:rPr lang="pl-PL" sz="5400" b="1" dirty="0" smtClean="0">
                <a:solidFill>
                  <a:schemeClr val="bg1"/>
                </a:solidFill>
                <a:latin typeface="+mj-lt"/>
              </a:rPr>
              <a:t>FEEDBACK</a:t>
            </a:r>
            <a:endParaRPr lang="pl-PL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8933618">
            <a:off x="1321303" y="1171985"/>
            <a:ext cx="2661562" cy="646331"/>
          </a:xfrm>
          <a:prstGeom prst="rect">
            <a:avLst/>
          </a:prstGeom>
          <a:solidFill>
            <a:srgbClr val="FFFFFF">
              <a:alpha val="89020"/>
            </a:srgbClr>
          </a:solidFill>
        </p:spPr>
        <p:txBody>
          <a:bodyPr wrap="none" rtlCol="0">
            <a:spAutoFit/>
          </a:bodyPr>
          <a:lstStyle/>
          <a:p>
            <a:r>
              <a:rPr lang="pl-PL" sz="3600" b="1" cap="all" dirty="0" smtClean="0">
                <a:solidFill>
                  <a:srgbClr val="0070C0"/>
                </a:solidFill>
                <a:latin typeface="+mj-lt"/>
              </a:rPr>
              <a:t>Acceptance</a:t>
            </a:r>
            <a:endParaRPr lang="en-CA" sz="3600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8925368">
            <a:off x="1817426" y="1722252"/>
            <a:ext cx="2828467" cy="646331"/>
          </a:xfrm>
          <a:prstGeom prst="rect">
            <a:avLst/>
          </a:prstGeom>
          <a:solidFill>
            <a:srgbClr val="FFFFFF">
              <a:alpha val="89020"/>
            </a:srgbClr>
          </a:solidFill>
        </p:spPr>
        <p:txBody>
          <a:bodyPr wrap="none" rtlCol="0">
            <a:spAutoFit/>
          </a:bodyPr>
          <a:lstStyle/>
          <a:p>
            <a:r>
              <a:rPr lang="pl-PL" sz="3600" b="1" cap="all" dirty="0" smtClean="0">
                <a:solidFill>
                  <a:srgbClr val="0070C0"/>
                </a:solidFill>
                <a:latin typeface="+mj-lt"/>
              </a:rPr>
              <a:t>INtegration</a:t>
            </a:r>
            <a:endParaRPr lang="en-CA" sz="3600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rot="18849868">
            <a:off x="3186603" y="2306741"/>
            <a:ext cx="1143262" cy="646331"/>
          </a:xfrm>
          <a:prstGeom prst="rect">
            <a:avLst/>
          </a:prstGeom>
          <a:solidFill>
            <a:srgbClr val="FFFFFF">
              <a:alpha val="89020"/>
            </a:srgbClr>
          </a:solidFill>
        </p:spPr>
        <p:txBody>
          <a:bodyPr wrap="none" rtlCol="0">
            <a:spAutoFit/>
          </a:bodyPr>
          <a:lstStyle/>
          <a:p>
            <a:r>
              <a:rPr lang="pl-PL" sz="3600" b="1" cap="all" dirty="0" smtClean="0">
                <a:solidFill>
                  <a:srgbClr val="0070C0"/>
                </a:solidFill>
                <a:latin typeface="+mj-lt"/>
              </a:rPr>
              <a:t>Unit</a:t>
            </a:r>
            <a:endParaRPr lang="en-CA" sz="3600" b="1" cap="all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7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66"/>
    </mc:Choice>
    <mc:Fallback xmlns="">
      <p:transition spd="slow" advTm="8776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0043" y="2511717"/>
            <a:ext cx="2699969" cy="14223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cap="all" dirty="0">
                <a:latin typeface="+mj-lt"/>
              </a:rPr>
              <a:t>Check </a:t>
            </a:r>
            <a:r>
              <a:rPr lang="pl-PL" sz="2400" b="1" cap="all" dirty="0" smtClean="0">
                <a:latin typeface="+mj-lt"/>
              </a:rPr>
              <a:t>version of latest </a:t>
            </a:r>
            <a:r>
              <a:rPr lang="pl-PL" sz="2400" b="1" cap="all" dirty="0">
                <a:latin typeface="+mj-lt"/>
              </a:rPr>
              <a:t>build</a:t>
            </a:r>
          </a:p>
        </p:txBody>
      </p:sp>
      <p:sp>
        <p:nvSpPr>
          <p:cNvPr id="5" name="Diamond 4"/>
          <p:cNvSpPr/>
          <p:nvPr/>
        </p:nvSpPr>
        <p:spPr>
          <a:xfrm>
            <a:off x="6660232" y="2617742"/>
            <a:ext cx="1512168" cy="117013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Rectangle 5"/>
          <p:cNvSpPr/>
          <p:nvPr/>
        </p:nvSpPr>
        <p:spPr>
          <a:xfrm>
            <a:off x="6660232" y="961335"/>
            <a:ext cx="1512168" cy="11811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cap="all" dirty="0" smtClean="0">
                <a:latin typeface="+mj-lt"/>
              </a:rPr>
              <a:t>Wait</a:t>
            </a:r>
            <a:endParaRPr lang="pl-PL" b="1" cap="all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3356" y="4278572"/>
            <a:ext cx="1512168" cy="11811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cap="all" dirty="0" smtClean="0">
                <a:latin typeface="+mj-lt"/>
              </a:rPr>
              <a:t>Deploy</a:t>
            </a:r>
            <a:endParaRPr lang="pl-PL" b="1" cap="all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8215" y="4278572"/>
            <a:ext cx="2699969" cy="11811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cap="all" dirty="0" smtClean="0">
                <a:latin typeface="+mj-lt"/>
              </a:rPr>
              <a:t>Run integration tests</a:t>
            </a:r>
            <a:endParaRPr lang="pl-PL" sz="2400" b="1" cap="all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278572"/>
            <a:ext cx="2448273" cy="11811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cap="all" dirty="0" smtClean="0">
                <a:latin typeface="+mj-lt"/>
              </a:rPr>
              <a:t>Update RC state</a:t>
            </a:r>
            <a:endParaRPr lang="pl-PL" sz="2400" b="1" cap="all" dirty="0">
              <a:latin typeface="+mj-lt"/>
            </a:endParaRPr>
          </a:p>
        </p:txBody>
      </p:sp>
      <p:cxnSp>
        <p:nvCxnSpPr>
          <p:cNvPr id="11" name="Elbow Connector 10"/>
          <p:cNvCxnSpPr>
            <a:endCxn id="3" idx="1"/>
          </p:cNvCxnSpPr>
          <p:nvPr/>
        </p:nvCxnSpPr>
        <p:spPr>
          <a:xfrm rot="10800000" flipV="1">
            <a:off x="1980044" y="1542266"/>
            <a:ext cx="4680201" cy="1680617"/>
          </a:xfrm>
          <a:prstGeom prst="bentConnector3">
            <a:avLst>
              <a:gd name="adj1" fmla="val 132716"/>
            </a:avLst>
          </a:prstGeom>
          <a:ln>
            <a:solidFill>
              <a:schemeClr val="bg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3"/>
          </p:cNvCxnSpPr>
          <p:nvPr/>
        </p:nvCxnSpPr>
        <p:spPr>
          <a:xfrm flipV="1">
            <a:off x="4680012" y="3202807"/>
            <a:ext cx="1980220" cy="2007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416316" y="2142511"/>
            <a:ext cx="0" cy="47523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16316" y="3787872"/>
            <a:ext cx="3124" cy="4907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228184" y="4869160"/>
            <a:ext cx="43517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131841" y="4869160"/>
            <a:ext cx="39637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" idx="1"/>
            <a:endCxn id="3" idx="1"/>
          </p:cNvCxnSpPr>
          <p:nvPr/>
        </p:nvCxnSpPr>
        <p:spPr>
          <a:xfrm rot="10800000" flipH="1">
            <a:off x="683567" y="3222884"/>
            <a:ext cx="1296475" cy="1646276"/>
          </a:xfrm>
          <a:prstGeom prst="bentConnector3">
            <a:avLst>
              <a:gd name="adj1" fmla="val -17632"/>
            </a:avLst>
          </a:prstGeom>
          <a:ln>
            <a:solidFill>
              <a:schemeClr val="bg1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60966" y="2910419"/>
            <a:ext cx="1316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cap="all" dirty="0" smtClean="0">
                <a:solidFill>
                  <a:srgbClr val="0070C0"/>
                </a:solidFill>
                <a:latin typeface="+mj-lt"/>
              </a:rPr>
              <a:t>new?</a:t>
            </a:r>
            <a:endParaRPr lang="pl-PL" sz="3200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5568" y="2237364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cap="all" dirty="0" smtClean="0">
                <a:solidFill>
                  <a:schemeClr val="bg1"/>
                </a:solidFill>
                <a:latin typeface="+mj-lt"/>
              </a:rPr>
              <a:t>No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85407" y="3670029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cap="all" dirty="0" smtClean="0">
                <a:solidFill>
                  <a:schemeClr val="bg1"/>
                </a:solidFill>
                <a:latin typeface="+mj-lt"/>
              </a:rPr>
              <a:t>Yes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8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386" y="1556792"/>
            <a:ext cx="9144000" cy="1368152"/>
          </a:xfrm>
          <a:prstGeom prst="rect">
            <a:avLst/>
          </a:prstGeom>
          <a:solidFill>
            <a:srgbClr val="0070C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74502"/>
            <a:ext cx="7772400" cy="1470025"/>
          </a:xfrm>
        </p:spPr>
        <p:txBody>
          <a:bodyPr>
            <a:noAutofit/>
          </a:bodyPr>
          <a:lstStyle/>
          <a:p>
            <a:r>
              <a:rPr lang="pl-PL" sz="5400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REPEATABILITY</a:t>
            </a:r>
            <a:endParaRPr lang="pl-PL" sz="5400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73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04"/>
    </mc:Choice>
    <mc:Fallback xmlns="">
      <p:transition spd="slow" advTm="10040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PS C:\PowerShell&gt;</a:t>
            </a:r>
            <a:endParaRPr lang="pl-PL" b="1" dirty="0">
              <a:solidFill>
                <a:srgbClr val="EEED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6637" y="2996952"/>
            <a:ext cx="2286882" cy="5760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Deploy_A.bat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5037" y="3636368"/>
            <a:ext cx="2288827" cy="5760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Deploy_B.bat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2440" y="4276083"/>
            <a:ext cx="2214874" cy="5760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Deploy_C.bat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7" y="1926568"/>
            <a:ext cx="1722200" cy="5760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Common.bat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3608" y="5353797"/>
            <a:ext cx="2105606" cy="5760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Deploy_All.bat</a:t>
            </a:r>
          </a:p>
        </p:txBody>
      </p:sp>
      <p:cxnSp>
        <p:nvCxnSpPr>
          <p:cNvPr id="4" name="Elbow Connector 3"/>
          <p:cNvCxnSpPr>
            <a:endCxn id="5" idx="1"/>
          </p:cNvCxnSpPr>
          <p:nvPr/>
        </p:nvCxnSpPr>
        <p:spPr>
          <a:xfrm rot="16200000" flipV="1">
            <a:off x="642118" y="3899503"/>
            <a:ext cx="2068814" cy="839776"/>
          </a:xfrm>
          <a:prstGeom prst="bentConnector4">
            <a:avLst>
              <a:gd name="adj1" fmla="val 17187"/>
              <a:gd name="adj2" fmla="val 153930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V="1">
            <a:off x="1116026" y="4373412"/>
            <a:ext cx="1429397" cy="531374"/>
          </a:xfrm>
          <a:prstGeom prst="bentConnector4">
            <a:avLst>
              <a:gd name="adj1" fmla="val 24389"/>
              <a:gd name="adj2" fmla="val 241149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1" name="Elbow Connector 20"/>
          <p:cNvCxnSpPr>
            <a:endCxn id="7" idx="1"/>
          </p:cNvCxnSpPr>
          <p:nvPr/>
        </p:nvCxnSpPr>
        <p:spPr>
          <a:xfrm rot="16200000" flipV="1">
            <a:off x="1654586" y="4911970"/>
            <a:ext cx="789683" cy="93973"/>
          </a:xfrm>
          <a:prstGeom prst="bentConnector4">
            <a:avLst>
              <a:gd name="adj1" fmla="val 43665"/>
              <a:gd name="adj2" fmla="val 1358094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>
            <a:stCxn id="5" idx="0"/>
          </p:cNvCxnSpPr>
          <p:nvPr/>
        </p:nvCxnSpPr>
        <p:spPr>
          <a:xfrm flipH="1" flipV="1">
            <a:off x="1256637" y="2502632"/>
            <a:ext cx="1143441" cy="4943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3" name="Rectangle 32"/>
          <p:cNvSpPr/>
          <p:nvPr/>
        </p:nvSpPr>
        <p:spPr>
          <a:xfrm>
            <a:off x="2431980" y="1926568"/>
            <a:ext cx="1779980" cy="57606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Params.bat</a:t>
            </a: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2400078" y="2502632"/>
            <a:ext cx="921892" cy="4943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8" name="Rectangle 37"/>
          <p:cNvSpPr/>
          <p:nvPr/>
        </p:nvSpPr>
        <p:spPr>
          <a:xfrm>
            <a:off x="4788024" y="2907905"/>
            <a:ext cx="1584176" cy="5760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Apps.csv</a:t>
            </a:r>
            <a:endParaRPr lang="pl-PL" b="1" cap="all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52120" y="4199237"/>
            <a:ext cx="2160240" cy="576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Deploy-All.ps1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76256" y="2907904"/>
            <a:ext cx="1728192" cy="5760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Deploy.ps1</a:t>
            </a:r>
            <a:endParaRPr lang="pl-PL" b="1" cap="all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5580112" y="3483968"/>
            <a:ext cx="1152128" cy="71526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732240" y="3483967"/>
            <a:ext cx="1008112" cy="7152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026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PS C</a:t>
            </a:r>
            <a:r>
              <a:rPr lang="pl-PL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:\PowerShell&gt;</a:t>
            </a:r>
            <a:endParaRPr lang="pl-PL" b="1" dirty="0">
              <a:solidFill>
                <a:srgbClr val="EEED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Import-CSV</a:t>
            </a:r>
          </a:p>
          <a:p>
            <a:pPr marL="0" indent="0" algn="ctr">
              <a:buNone/>
            </a:pPr>
            <a:endParaRPr lang="pl-PL" b="1" dirty="0" smtClean="0">
              <a:solidFill>
                <a:srgbClr val="EEEDF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Invoke-Command</a:t>
            </a:r>
          </a:p>
        </p:txBody>
      </p:sp>
    </p:spTree>
    <p:extLst>
      <p:ext uri="{BB962C8B-B14F-4D97-AF65-F5344CB8AC3E}">
        <p14:creationId xmlns:p14="http://schemas.microsoft.com/office/powerpoint/2010/main" val="30345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4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364845" y="1640442"/>
            <a:ext cx="4827013" cy="524049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773 w 10000"/>
              <a:gd name="connsiteY0" fmla="*/ 11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73 w 10000"/>
              <a:gd name="connsiteY4" fmla="*/ 1157 h 10000"/>
              <a:gd name="connsiteX0" fmla="*/ 773 w 10000"/>
              <a:gd name="connsiteY0" fmla="*/ 3492 h 12335"/>
              <a:gd name="connsiteX1" fmla="*/ 10000 w 10000"/>
              <a:gd name="connsiteY1" fmla="*/ 0 h 12335"/>
              <a:gd name="connsiteX2" fmla="*/ 10000 w 10000"/>
              <a:gd name="connsiteY2" fmla="*/ 12335 h 12335"/>
              <a:gd name="connsiteX3" fmla="*/ 0 w 10000"/>
              <a:gd name="connsiteY3" fmla="*/ 12335 h 12335"/>
              <a:gd name="connsiteX4" fmla="*/ 773 w 10000"/>
              <a:gd name="connsiteY4" fmla="*/ 3492 h 12335"/>
              <a:gd name="connsiteX0" fmla="*/ 2106 w 10000"/>
              <a:gd name="connsiteY0" fmla="*/ 1421 h 12335"/>
              <a:gd name="connsiteX1" fmla="*/ 10000 w 10000"/>
              <a:gd name="connsiteY1" fmla="*/ 0 h 12335"/>
              <a:gd name="connsiteX2" fmla="*/ 10000 w 10000"/>
              <a:gd name="connsiteY2" fmla="*/ 12335 h 12335"/>
              <a:gd name="connsiteX3" fmla="*/ 0 w 10000"/>
              <a:gd name="connsiteY3" fmla="*/ 12335 h 12335"/>
              <a:gd name="connsiteX4" fmla="*/ 2106 w 10000"/>
              <a:gd name="connsiteY4" fmla="*/ 1421 h 12335"/>
              <a:gd name="connsiteX0" fmla="*/ 2918 w 10812"/>
              <a:gd name="connsiteY0" fmla="*/ 1421 h 12335"/>
              <a:gd name="connsiteX1" fmla="*/ 10812 w 10812"/>
              <a:gd name="connsiteY1" fmla="*/ 0 h 12335"/>
              <a:gd name="connsiteX2" fmla="*/ 10812 w 10812"/>
              <a:gd name="connsiteY2" fmla="*/ 12335 h 12335"/>
              <a:gd name="connsiteX3" fmla="*/ 0 w 10812"/>
              <a:gd name="connsiteY3" fmla="*/ 12152 h 12335"/>
              <a:gd name="connsiteX4" fmla="*/ 2918 w 10812"/>
              <a:gd name="connsiteY4" fmla="*/ 1421 h 12335"/>
              <a:gd name="connsiteX0" fmla="*/ 2918 w 10812"/>
              <a:gd name="connsiteY0" fmla="*/ 1421 h 12335"/>
              <a:gd name="connsiteX1" fmla="*/ 10812 w 10812"/>
              <a:gd name="connsiteY1" fmla="*/ 0 h 12335"/>
              <a:gd name="connsiteX2" fmla="*/ 10812 w 10812"/>
              <a:gd name="connsiteY2" fmla="*/ 12335 h 12335"/>
              <a:gd name="connsiteX3" fmla="*/ 0 w 10812"/>
              <a:gd name="connsiteY3" fmla="*/ 12152 h 12335"/>
              <a:gd name="connsiteX4" fmla="*/ 2918 w 10812"/>
              <a:gd name="connsiteY4" fmla="*/ 1421 h 12335"/>
              <a:gd name="connsiteX0" fmla="*/ 2918 w 10812"/>
              <a:gd name="connsiteY0" fmla="*/ 1421 h 12335"/>
              <a:gd name="connsiteX1" fmla="*/ 10812 w 10812"/>
              <a:gd name="connsiteY1" fmla="*/ 0 h 12335"/>
              <a:gd name="connsiteX2" fmla="*/ 10812 w 10812"/>
              <a:gd name="connsiteY2" fmla="*/ 12335 h 12335"/>
              <a:gd name="connsiteX3" fmla="*/ 0 w 10812"/>
              <a:gd name="connsiteY3" fmla="*/ 12152 h 12335"/>
              <a:gd name="connsiteX4" fmla="*/ 2918 w 10812"/>
              <a:gd name="connsiteY4" fmla="*/ 1421 h 12335"/>
              <a:gd name="connsiteX0" fmla="*/ 3189 w 10812"/>
              <a:gd name="connsiteY0" fmla="*/ 1705 h 12335"/>
              <a:gd name="connsiteX1" fmla="*/ 10812 w 10812"/>
              <a:gd name="connsiteY1" fmla="*/ 0 h 12335"/>
              <a:gd name="connsiteX2" fmla="*/ 10812 w 10812"/>
              <a:gd name="connsiteY2" fmla="*/ 12335 h 12335"/>
              <a:gd name="connsiteX3" fmla="*/ 0 w 10812"/>
              <a:gd name="connsiteY3" fmla="*/ 12152 h 12335"/>
              <a:gd name="connsiteX4" fmla="*/ 3189 w 10812"/>
              <a:gd name="connsiteY4" fmla="*/ 1705 h 12335"/>
              <a:gd name="connsiteX0" fmla="*/ 3305 w 10812"/>
              <a:gd name="connsiteY0" fmla="*/ 1827 h 12335"/>
              <a:gd name="connsiteX1" fmla="*/ 10812 w 10812"/>
              <a:gd name="connsiteY1" fmla="*/ 0 h 12335"/>
              <a:gd name="connsiteX2" fmla="*/ 10812 w 10812"/>
              <a:gd name="connsiteY2" fmla="*/ 12335 h 12335"/>
              <a:gd name="connsiteX3" fmla="*/ 0 w 10812"/>
              <a:gd name="connsiteY3" fmla="*/ 12152 h 12335"/>
              <a:gd name="connsiteX4" fmla="*/ 3305 w 10812"/>
              <a:gd name="connsiteY4" fmla="*/ 1827 h 12335"/>
              <a:gd name="connsiteX0" fmla="*/ 3479 w 10812"/>
              <a:gd name="connsiteY0" fmla="*/ 1421 h 12335"/>
              <a:gd name="connsiteX1" fmla="*/ 10812 w 10812"/>
              <a:gd name="connsiteY1" fmla="*/ 0 h 12335"/>
              <a:gd name="connsiteX2" fmla="*/ 10812 w 10812"/>
              <a:gd name="connsiteY2" fmla="*/ 12335 h 12335"/>
              <a:gd name="connsiteX3" fmla="*/ 0 w 10812"/>
              <a:gd name="connsiteY3" fmla="*/ 12152 h 12335"/>
              <a:gd name="connsiteX4" fmla="*/ 3479 w 10812"/>
              <a:gd name="connsiteY4" fmla="*/ 1421 h 12335"/>
              <a:gd name="connsiteX0" fmla="*/ 3479 w 10812"/>
              <a:gd name="connsiteY0" fmla="*/ 1421 h 12335"/>
              <a:gd name="connsiteX1" fmla="*/ 10812 w 10812"/>
              <a:gd name="connsiteY1" fmla="*/ 0 h 12335"/>
              <a:gd name="connsiteX2" fmla="*/ 10812 w 10812"/>
              <a:gd name="connsiteY2" fmla="*/ 12335 h 12335"/>
              <a:gd name="connsiteX3" fmla="*/ 0 w 10812"/>
              <a:gd name="connsiteY3" fmla="*/ 12152 h 12335"/>
              <a:gd name="connsiteX4" fmla="*/ 3479 w 10812"/>
              <a:gd name="connsiteY4" fmla="*/ 1421 h 12335"/>
              <a:gd name="connsiteX0" fmla="*/ 3479 w 10812"/>
              <a:gd name="connsiteY0" fmla="*/ 1421 h 12335"/>
              <a:gd name="connsiteX1" fmla="*/ 10812 w 10812"/>
              <a:gd name="connsiteY1" fmla="*/ 0 h 12335"/>
              <a:gd name="connsiteX2" fmla="*/ 10812 w 10812"/>
              <a:gd name="connsiteY2" fmla="*/ 12335 h 12335"/>
              <a:gd name="connsiteX3" fmla="*/ 0 w 10812"/>
              <a:gd name="connsiteY3" fmla="*/ 12152 h 12335"/>
              <a:gd name="connsiteX4" fmla="*/ 3479 w 10812"/>
              <a:gd name="connsiteY4" fmla="*/ 1421 h 1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2" h="12335">
                <a:moveTo>
                  <a:pt x="3479" y="1421"/>
                </a:moveTo>
                <a:cubicBezTo>
                  <a:pt x="6225" y="-109"/>
                  <a:pt x="8181" y="474"/>
                  <a:pt x="10812" y="0"/>
                </a:cubicBezTo>
                <a:lnTo>
                  <a:pt x="10812" y="12335"/>
                </a:lnTo>
                <a:lnTo>
                  <a:pt x="0" y="12152"/>
                </a:lnTo>
                <a:cubicBezTo>
                  <a:pt x="258" y="9204"/>
                  <a:pt x="2603" y="4795"/>
                  <a:pt x="3479" y="1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PS C</a:t>
            </a:r>
            <a:r>
              <a:rPr lang="pl-PL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:\PowerShell\LINQ&gt;</a:t>
            </a:r>
            <a:endParaRPr lang="pl-PL" b="1" dirty="0">
              <a:solidFill>
                <a:srgbClr val="EEED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132856"/>
            <a:ext cx="5688632" cy="39933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PS C:\$a = $b `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| ForEach-Object </a:t>
            </a:r>
            <a:r>
              <a:rPr lang="pl-PL" sz="2400" b="1" dirty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{ 2 * $_ </a:t>
            </a: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} `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pl-PL" sz="2400" b="1" dirty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Where-Object { $_ -gt 0 } </a:t>
            </a: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`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pl-PL" sz="2400" b="1" dirty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Select-Object -Unique </a:t>
            </a: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`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pl-PL" sz="2400" b="1" dirty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Select-Object -Skip 1 </a:t>
            </a: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`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| </a:t>
            </a:r>
            <a:r>
              <a:rPr lang="pl-PL" sz="2400" b="1" dirty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Select-Object -First </a:t>
            </a:r>
            <a:r>
              <a:rPr lang="pl-PL" sz="2400" b="1" dirty="0" smtClean="0">
                <a:solidFill>
                  <a:srgbClr val="EEEDF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pl-PL" sz="2400" b="1" dirty="0">
              <a:solidFill>
                <a:srgbClr val="EEED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68144" y="2132856"/>
            <a:ext cx="3168352" cy="39933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pl-PL" sz="2400" b="1" dirty="0" smtClean="0">
                <a:latin typeface="Consolas" pitchFamily="49" charset="0"/>
                <a:cs typeface="Consolas" pitchFamily="49" charset="0"/>
              </a:rPr>
              <a:t> a = 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latin typeface="Consolas" pitchFamily="49" charset="0"/>
                <a:cs typeface="Consolas" pitchFamily="49" charset="0"/>
              </a:rPr>
              <a:t>.Select(x=&gt; 2*x)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latin typeface="Consolas" pitchFamily="49" charset="0"/>
                <a:cs typeface="Consolas" pitchFamily="49" charset="0"/>
              </a:rPr>
              <a:t>.Where(x=&gt; x&gt;0)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latin typeface="Consolas" pitchFamily="49" charset="0"/>
                <a:cs typeface="Consolas" pitchFamily="49" charset="0"/>
              </a:rPr>
              <a:t>.Distinct()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latin typeface="Consolas" pitchFamily="49" charset="0"/>
                <a:cs typeface="Consolas" pitchFamily="49" charset="0"/>
              </a:rPr>
              <a:t>.Skip(1)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400" b="1" dirty="0" smtClean="0">
                <a:latin typeface="Consolas" pitchFamily="49" charset="0"/>
                <a:cs typeface="Consolas" pitchFamily="49" charset="0"/>
              </a:rPr>
              <a:t>.Take(2);</a:t>
            </a:r>
            <a:endParaRPr lang="pl-PL" sz="2400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122" y="0"/>
            <a:ext cx="12332636" cy="7245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15" y="2208915"/>
            <a:ext cx="9144000" cy="2448272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+mj-lt"/>
              </a:rPr>
              <a:t>CONFIGURATION</a:t>
            </a:r>
            <a:br>
              <a:rPr lang="pl-PL" sz="4800" dirty="0" smtClean="0">
                <a:solidFill>
                  <a:schemeClr val="bg1"/>
                </a:solidFill>
                <a:latin typeface="+mj-lt"/>
              </a:rPr>
            </a:br>
            <a:r>
              <a:rPr lang="pl-PL" sz="4800" dirty="0" smtClean="0">
                <a:solidFill>
                  <a:schemeClr val="bg1"/>
                </a:solidFill>
                <a:latin typeface="+mj-lt"/>
              </a:rPr>
              <a:t>MANAGEMENT</a:t>
            </a:r>
            <a:endParaRPr lang="pl-PL" sz="4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0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10"/>
    </mc:Choice>
    <mc:Fallback xmlns="">
      <p:transition spd="slow" advTm="11061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0951505"/>
              </p:ext>
            </p:extLst>
          </p:nvPr>
        </p:nvGraphicFramePr>
        <p:xfrm>
          <a:off x="899592" y="865537"/>
          <a:ext cx="72244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 rot="20523010">
            <a:off x="1532870" y="1065390"/>
            <a:ext cx="1869551" cy="66656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cap="all" dirty="0" smtClean="0">
                <a:solidFill>
                  <a:srgbClr val="0070C0"/>
                </a:solidFill>
                <a:latin typeface="+mj-lt"/>
              </a:rPr>
              <a:t>Connection strings</a:t>
            </a:r>
            <a:endParaRPr lang="pl-PL" sz="2000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 rot="1790051">
            <a:off x="1507945" y="5030826"/>
            <a:ext cx="1869551" cy="66656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cap="all" dirty="0" smtClean="0">
                <a:solidFill>
                  <a:srgbClr val="0070C0"/>
                </a:solidFill>
                <a:latin typeface="+mj-lt"/>
              </a:rPr>
              <a:t>Logging</a:t>
            </a:r>
            <a:endParaRPr lang="pl-PL" sz="2800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 rot="1790051">
            <a:off x="5910064" y="1214401"/>
            <a:ext cx="1869551" cy="66656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cap="all" dirty="0" smtClean="0">
                <a:solidFill>
                  <a:srgbClr val="0070C0"/>
                </a:solidFill>
                <a:latin typeface="+mj-lt"/>
              </a:rPr>
              <a:t>Application settings</a:t>
            </a:r>
            <a:endParaRPr lang="pl-PL" sz="2000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 rot="19265521">
            <a:off x="5582062" y="4963368"/>
            <a:ext cx="1869551" cy="66656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cap="all" dirty="0" smtClean="0">
                <a:solidFill>
                  <a:srgbClr val="0070C0"/>
                </a:solidFill>
                <a:latin typeface="+mj-lt"/>
              </a:rPr>
              <a:t>MVC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9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cap="all" dirty="0" smtClean="0">
                <a:solidFill>
                  <a:schemeClr val="bg1"/>
                </a:solidFill>
                <a:latin typeface="+mj-lt"/>
              </a:rPr>
              <a:t>Environments , roles &amp; machines</a:t>
            </a:r>
            <a:endParaRPr lang="pl-PL" sz="36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183" y="3705713"/>
            <a:ext cx="1656184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+mj-lt"/>
              </a:rPr>
              <a:t>WEB-2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104" y="4569809"/>
            <a:ext cx="1656184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+mj-lt"/>
              </a:rPr>
              <a:t>WEB-3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104" y="2769609"/>
            <a:ext cx="1656184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+mj-lt"/>
              </a:rPr>
              <a:t>WEB-1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928" y="1844823"/>
            <a:ext cx="3528392" cy="466920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2400" b="1" cap="all" dirty="0" smtClean="0">
                <a:solidFill>
                  <a:schemeClr val="bg1"/>
                </a:solidFill>
                <a:latin typeface="+mj-lt"/>
              </a:rPr>
              <a:t>Production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77720" y="1844823"/>
            <a:ext cx="2655912" cy="463394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2400" b="1" cap="all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183" y="5508632"/>
            <a:ext cx="1656184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+mj-lt"/>
              </a:rPr>
              <a:t>APP-1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 rot="20660888">
            <a:off x="1547136" y="4736337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WEB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 rot="646924">
            <a:off x="1981104" y="3912719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WEB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 rot="20523010">
            <a:off x="1762422" y="2702068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WEB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 rot="673892">
            <a:off x="2008622" y="5688652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APP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7584" y="2980859"/>
            <a:ext cx="1656184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+mj-lt"/>
              </a:rPr>
              <a:t>TEST-1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7584" y="4246523"/>
            <a:ext cx="1656184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+mj-lt"/>
              </a:rPr>
              <a:t>TEST-2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77647" y="1844823"/>
            <a:ext cx="2074385" cy="459730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2400" b="1" cap="all" dirty="0" smtClean="0">
                <a:solidFill>
                  <a:schemeClr val="bg1"/>
                </a:solidFill>
                <a:latin typeface="+mj-lt"/>
              </a:rPr>
              <a:t>CI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95847" y="3687092"/>
            <a:ext cx="1307260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chemeClr val="bg1"/>
                </a:solidFill>
                <a:latin typeface="+mj-lt"/>
              </a:rPr>
              <a:t>CI-1</a:t>
            </a:r>
            <a:endParaRPr lang="pl-PL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 rot="20455334">
            <a:off x="4395651" y="2868603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WEB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 rot="674607">
            <a:off x="4358862" y="4786582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WEB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 rot="1659644">
            <a:off x="5884842" y="3474211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APP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 rot="1160661">
            <a:off x="8140323" y="3525693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APP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 rot="20433652">
            <a:off x="7061684" y="3520919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WEB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 rot="907646">
            <a:off x="7182101" y="4321954"/>
            <a:ext cx="697849" cy="36004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all" dirty="0" smtClean="0">
                <a:solidFill>
                  <a:srgbClr val="0070C0"/>
                </a:solidFill>
                <a:latin typeface="+mj-lt"/>
              </a:rPr>
              <a:t>TEST</a:t>
            </a:r>
            <a:endParaRPr lang="pl-PL" b="1" cap="all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8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8"/>
    </mc:Choice>
    <mc:Fallback xmlns="">
      <p:transition spd="slow" advTm="1295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pl-PL" sz="5400" b="1" dirty="0" smtClean="0">
                <a:latin typeface="Bradley Hand ITC" pitchFamily="66" charset="0"/>
              </a:rPr>
              <a:t>Recipe</a:t>
            </a:r>
            <a:endParaRPr lang="pl-PL" b="1" dirty="0">
              <a:latin typeface="Bradley Hand ITC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59632" y="1772816"/>
            <a:ext cx="4176464" cy="40939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Bradley Hand ITC" pitchFamily="66" charset="0"/>
              <a:buChar char="–"/>
            </a:pPr>
            <a:r>
              <a:rPr lang="pl-PL" sz="3200" b="1" dirty="0" smtClean="0">
                <a:latin typeface="Bradley Hand ITC" pitchFamily="66" charset="0"/>
              </a:rPr>
              <a:t>PowerShell</a:t>
            </a:r>
          </a:p>
          <a:p>
            <a:pPr>
              <a:spcBef>
                <a:spcPts val="0"/>
              </a:spcBef>
              <a:buFont typeface="Bradley Hand ITC" pitchFamily="66" charset="0"/>
              <a:buChar char="–"/>
            </a:pPr>
            <a:r>
              <a:rPr lang="pl-PL" sz="3200" b="1" dirty="0" smtClean="0">
                <a:latin typeface="Bradley Hand ITC" pitchFamily="66" charset="0"/>
              </a:rPr>
              <a:t>WebDeploy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Bradley Hand ITC" pitchFamily="66" charset="0"/>
              <a:buChar char="–"/>
            </a:pPr>
            <a:r>
              <a:rPr lang="pl-PL" sz="3200" b="1" dirty="0">
                <a:latin typeface="Bradley Hand ITC" pitchFamily="66" charset="0"/>
              </a:rPr>
              <a:t>c</a:t>
            </a:r>
            <a:r>
              <a:rPr lang="pl-PL" sz="3200" b="1" dirty="0" smtClean="0">
                <a:latin typeface="Bradley Hand ITC" pitchFamily="66" charset="0"/>
              </a:rPr>
              <a:t>url</a:t>
            </a:r>
          </a:p>
          <a:p>
            <a:pPr>
              <a:spcBef>
                <a:spcPts val="0"/>
              </a:spcBef>
              <a:buFont typeface="Bradley Hand ITC" pitchFamily="66" charset="0"/>
              <a:buChar char="–"/>
            </a:pPr>
            <a:r>
              <a:rPr lang="pl-PL" sz="3200" b="1" dirty="0" smtClean="0">
                <a:latin typeface="Bradley Hand ITC" pitchFamily="66" charset="0"/>
              </a:rPr>
              <a:t>Custom packaging tool</a:t>
            </a:r>
          </a:p>
          <a:p>
            <a:pPr>
              <a:spcBef>
                <a:spcPts val="0"/>
              </a:spcBef>
              <a:buFont typeface="Bradley Hand ITC" pitchFamily="66" charset="0"/>
              <a:buChar char="–"/>
            </a:pPr>
            <a:r>
              <a:rPr lang="pl-PL" sz="3200" b="1" dirty="0" smtClean="0">
                <a:latin typeface="Bradley Hand ITC" pitchFamily="66" charset="0"/>
              </a:rPr>
              <a:t>Custom RC tracking application</a:t>
            </a:r>
          </a:p>
          <a:p>
            <a:pPr>
              <a:spcBef>
                <a:spcPts val="0"/>
              </a:spcBef>
              <a:buFont typeface="Bradley Hand ITC" pitchFamily="66" charset="0"/>
              <a:buChar char="–"/>
            </a:pPr>
            <a:r>
              <a:rPr lang="pl-PL" sz="3200" b="1" dirty="0" smtClean="0">
                <a:latin typeface="Bradley Hand ITC" pitchFamily="66" charset="0"/>
              </a:rPr>
              <a:t>JQuery Terminal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08104" y="1844824"/>
            <a:ext cx="3543178" cy="4281339"/>
          </a:xfrm>
        </p:spPr>
        <p:txBody>
          <a:bodyPr>
            <a:normAutofit/>
          </a:bodyPr>
          <a:lstStyle/>
          <a:p>
            <a:pPr>
              <a:buFont typeface="Bradley Hand ITC" pitchFamily="66" charset="0"/>
              <a:buChar char="–"/>
            </a:pPr>
            <a:r>
              <a:rPr lang="pl-PL" b="1" dirty="0" smtClean="0">
                <a:latin typeface="Bradley Hand ITC" pitchFamily="66" charset="0"/>
              </a:rPr>
              <a:t>Windows </a:t>
            </a:r>
            <a:r>
              <a:rPr lang="pl-PL" b="1" dirty="0">
                <a:latin typeface="Bradley Hand ITC" pitchFamily="66" charset="0"/>
              </a:rPr>
              <a:t>Scheduler</a:t>
            </a:r>
          </a:p>
          <a:p>
            <a:pPr>
              <a:buFont typeface="Bradley Hand ITC" pitchFamily="66" charset="0"/>
              <a:buChar char="–"/>
            </a:pPr>
            <a:r>
              <a:rPr lang="pl-PL" b="1" dirty="0">
                <a:latin typeface="Bradley Hand ITC" pitchFamily="66" charset="0"/>
              </a:rPr>
              <a:t>IIS 7</a:t>
            </a:r>
          </a:p>
          <a:p>
            <a:pPr>
              <a:buFont typeface="Bradley Hand ITC" pitchFamily="66" charset="0"/>
              <a:buChar char="–"/>
            </a:pPr>
            <a:endParaRPr lang="pl-PL" dirty="0"/>
          </a:p>
        </p:txBody>
      </p:sp>
      <p:sp>
        <p:nvSpPr>
          <p:cNvPr id="4" name="Rectangle 3"/>
          <p:cNvSpPr/>
          <p:nvPr/>
        </p:nvSpPr>
        <p:spPr>
          <a:xfrm>
            <a:off x="7380312" y="6492809"/>
            <a:ext cx="1670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hlinkClick r:id="rId4"/>
              </a:rPr>
              <a:t>http://www.freeppt.net</a:t>
            </a:r>
            <a:endParaRPr lang="pl-PL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4704"/>
            <a:ext cx="9144000" cy="1944216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2448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WEB APPS AND </a:t>
            </a:r>
            <a:r>
              <a:rPr lang="pl-PL" sz="3600" dirty="0" smtClean="0">
                <a:solidFill>
                  <a:srgbClr val="92D050"/>
                </a:solidFill>
                <a:latin typeface="+mj-lt"/>
              </a:rPr>
              <a:t>SCHEDULED 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JOBS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3600" dirty="0" smtClean="0">
                <a:solidFill>
                  <a:srgbClr val="92D050"/>
                </a:solidFill>
                <a:latin typeface="+mj-lt"/>
              </a:rPr>
              <a:t>AUTOMATIC 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SERVER CONFIGURATION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PULL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17032"/>
            <a:ext cx="9144000" cy="2232248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27784" y="3955993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3600" dirty="0" smtClean="0">
                <a:solidFill>
                  <a:schemeClr val="bg1"/>
                </a:solidFill>
                <a:latin typeface="+mj-lt"/>
              </a:rPr>
              <a:t>EVERY BUILD CREATES RC</a:t>
            </a:r>
          </a:p>
          <a:p>
            <a:pPr algn="r"/>
            <a:r>
              <a:rPr lang="pl-PL" sz="3600" dirty="0" smtClean="0">
                <a:solidFill>
                  <a:schemeClr val="bg1"/>
                </a:solidFill>
                <a:latin typeface="+mj-lt"/>
              </a:rPr>
              <a:t>VERSION-CONTROLLED CONFIG</a:t>
            </a:r>
          </a:p>
          <a:p>
            <a:pPr algn="r"/>
            <a:r>
              <a:rPr lang="pl-PL" sz="3600" dirty="0" smtClean="0">
                <a:solidFill>
                  <a:schemeClr val="bg1"/>
                </a:solidFill>
                <a:latin typeface="+mj-lt"/>
              </a:rPr>
              <a:t>PACKAGE </a:t>
            </a:r>
            <a:r>
              <a:rPr lang="pl-PL" sz="3600" dirty="0" smtClean="0">
                <a:solidFill>
                  <a:srgbClr val="92D050"/>
                </a:solidFill>
                <a:latin typeface="+mj-lt"/>
              </a:rPr>
              <a:t>SECURITY</a:t>
            </a:r>
            <a:endParaRPr lang="pl-PL" sz="3600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8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44"/>
    </mc:Choice>
    <mc:Fallback xmlns="">
      <p:transition spd="slow" advTm="8314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mg1.jurko.net/wall/uploads/wallpaper_12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629" y="836712"/>
            <a:ext cx="9333904" cy="158417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01" y="950337"/>
            <a:ext cx="8712968" cy="14401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3600" dirty="0" smtClean="0">
                <a:solidFill>
                  <a:srgbClr val="92D050"/>
                </a:solidFill>
                <a:latin typeface="+mj-lt"/>
              </a:rPr>
              <a:t>2 WORKWEEKS 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TO IMPLEMENT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SAVED </a:t>
            </a:r>
            <a:r>
              <a:rPr lang="pl-PL" sz="3600" dirty="0" smtClean="0">
                <a:solidFill>
                  <a:srgbClr val="92D050"/>
                </a:solidFill>
                <a:latin typeface="+mj-lt"/>
              </a:rPr>
              <a:t>1 WORKWEEK 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DURING FIRST MONTH</a:t>
            </a:r>
          </a:p>
          <a:p>
            <a:pPr marL="0" indent="0">
              <a:buNone/>
            </a:pPr>
            <a:endParaRPr lang="pl-PL" sz="4400" dirty="0" smtClean="0">
              <a:latin typeface="Bebas Neue" pitchFamily="34" charset="0"/>
            </a:endParaRPr>
          </a:p>
          <a:p>
            <a:pPr marL="0" indent="0">
              <a:buNone/>
            </a:pPr>
            <a:endParaRPr lang="pl-PL" sz="4400" dirty="0" smtClean="0">
              <a:latin typeface="Bebas Neue" pitchFamily="34" charset="0"/>
            </a:endParaRPr>
          </a:p>
          <a:p>
            <a:pPr marL="0" indent="0" algn="r">
              <a:buNone/>
            </a:pPr>
            <a:endParaRPr lang="pl-PL" sz="4400" dirty="0" smtClean="0">
              <a:latin typeface="Bebas Neue" pitchFamily="34" charset="0"/>
            </a:endParaRPr>
          </a:p>
          <a:p>
            <a:pPr marL="0" indent="0" algn="r">
              <a:buNone/>
            </a:pPr>
            <a:endParaRPr lang="pl-PL" sz="4400" dirty="0">
              <a:latin typeface="Bebas Neue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55964" y="4634877"/>
            <a:ext cx="9333904" cy="158417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55" y="4771401"/>
            <a:ext cx="896448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pl-PL" sz="3600" dirty="0">
                <a:solidFill>
                  <a:schemeClr val="bg1"/>
                </a:solidFill>
                <a:latin typeface="+mj-lt"/>
              </a:rPr>
              <a:t>PRODUCTION DEPLOYMENT BY </a:t>
            </a:r>
            <a:r>
              <a:rPr lang="pl-PL" sz="3600" dirty="0">
                <a:solidFill>
                  <a:srgbClr val="92D050"/>
                </a:solidFill>
                <a:latin typeface="+mj-lt"/>
              </a:rPr>
              <a:t>BA</a:t>
            </a:r>
          </a:p>
          <a:p>
            <a:pPr lvl="0" algn="r">
              <a:lnSpc>
                <a:spcPct val="110000"/>
              </a:lnSpc>
            </a:pPr>
            <a:r>
              <a:rPr lang="pl-PL" sz="3600" dirty="0">
                <a:solidFill>
                  <a:schemeClr val="bg1"/>
                </a:solidFill>
                <a:latin typeface="+mj-lt"/>
              </a:rPr>
              <a:t>PRODUCTION DEPLOYMENT </a:t>
            </a:r>
            <a:r>
              <a:rPr lang="pl-PL" sz="3600" dirty="0">
                <a:solidFill>
                  <a:srgbClr val="92D050"/>
                </a:solidFill>
                <a:latin typeface="+mj-lt"/>
              </a:rPr>
              <a:t>EVERY WEEK</a:t>
            </a:r>
          </a:p>
        </p:txBody>
      </p:sp>
    </p:spTree>
    <p:extLst>
      <p:ext uri="{BB962C8B-B14F-4D97-AF65-F5344CB8AC3E}">
        <p14:creationId xmlns:p14="http://schemas.microsoft.com/office/powerpoint/2010/main" val="18970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12"/>
    </mc:Choice>
    <mc:Fallback xmlns="">
      <p:transition spd="slow" advTm="9851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25" y="404664"/>
            <a:ext cx="9144000" cy="8640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55" y="571814"/>
            <a:ext cx="84352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PROPER ENVIRONMENT DESIGN</a:t>
            </a:r>
          </a:p>
          <a:p>
            <a:pPr marL="0" indent="0">
              <a:buNone/>
            </a:pPr>
            <a:endParaRPr lang="pl-PL" sz="4400" dirty="0" smtClean="0">
              <a:latin typeface="Bebas Neue" pitchFamily="34" charset="0"/>
            </a:endParaRPr>
          </a:p>
          <a:p>
            <a:pPr marL="0" indent="0">
              <a:buNone/>
            </a:pPr>
            <a:endParaRPr lang="pl-PL" sz="4400" dirty="0" smtClean="0">
              <a:latin typeface="Bebas Neue" pitchFamily="34" charset="0"/>
            </a:endParaRPr>
          </a:p>
          <a:p>
            <a:pPr marL="0" indent="0">
              <a:buNone/>
            </a:pPr>
            <a:endParaRPr lang="pl-PL" sz="4400" dirty="0">
              <a:latin typeface="Bebas Neue" pitchFamily="34" charset="0"/>
            </a:endParaRPr>
          </a:p>
          <a:p>
            <a:pPr marL="0" indent="0">
              <a:buNone/>
            </a:pPr>
            <a:endParaRPr lang="pl-PL" sz="4400" dirty="0">
              <a:latin typeface="Bebas Neu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0538" y="1492276"/>
            <a:ext cx="3293671" cy="1872208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84168" y="1772816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3600" dirty="0">
                <a:solidFill>
                  <a:prstClr val="white"/>
                </a:solidFill>
              </a:rPr>
              <a:t>POWERSHELL </a:t>
            </a:r>
          </a:p>
          <a:p>
            <a:pPr lvl="0">
              <a:spcBef>
                <a:spcPct val="20000"/>
              </a:spcBef>
            </a:pPr>
            <a:r>
              <a:rPr lang="pl-PL" sz="3600" dirty="0">
                <a:solidFill>
                  <a:prstClr val="white"/>
                </a:solidFill>
              </a:rPr>
              <a:t>SCRIPTING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-7125" y="5598746"/>
            <a:ext cx="9144000" cy="8545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915" y="570287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l-PL" sz="3600" dirty="0">
                <a:solidFill>
                  <a:prstClr val="white"/>
                </a:solidFill>
              </a:rPr>
              <a:t>EVENT SOURCING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96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69"/>
    </mc:Choice>
    <mc:Fallback xmlns="">
      <p:transition spd="slow" advTm="16546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0" y="4365104"/>
            <a:ext cx="9144000" cy="2016224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509120"/>
            <a:ext cx="8229600" cy="5865515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ZERO-DOWNTIME DEPLOYMENT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MONITORING &amp; INSTRUMENTATION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VM PROVISIONING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53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77"/>
    </mc:Choice>
    <mc:Fallback xmlns="">
      <p:transition spd="slow" advTm="12907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cap="all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Thank you</a:t>
            </a:r>
            <a:endParaRPr lang="en-CA" sz="3600" cap="al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0" indent="0" algn="ctr">
              <a:buNone/>
            </a:pPr>
            <a:r>
              <a:rPr lang="pl-PL" cap="all" dirty="0" smtClean="0">
                <a:solidFill>
                  <a:prstClr val="white"/>
                </a:solidFill>
              </a:rPr>
              <a:t>Szymon@pobiega.com</a:t>
            </a:r>
          </a:p>
          <a:p>
            <a:pPr marL="0" indent="0" algn="ctr">
              <a:buNone/>
            </a:pPr>
            <a:r>
              <a:rPr lang="pl-PL" cap="all" dirty="0" smtClean="0">
                <a:solidFill>
                  <a:prstClr val="white"/>
                </a:solidFill>
              </a:rPr>
              <a:t>Simon-says-architecture.com</a:t>
            </a:r>
          </a:p>
          <a:p>
            <a:pPr marL="0" indent="0" algn="ctr">
              <a:buNone/>
            </a:pPr>
            <a:r>
              <a:rPr lang="pl-PL" cap="all" dirty="0" smtClean="0">
                <a:solidFill>
                  <a:prstClr val="white"/>
                </a:solidFill>
              </a:rPr>
              <a:t>@szymonpobiega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061329"/>
            <a:ext cx="3096344" cy="6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3"/>
    </mc:Choice>
    <mc:Fallback xmlns="">
      <p:transition spd="slow" advTm="144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704"/>
            <a:ext cx="9144000" cy="2232248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46378" y="4221088"/>
            <a:ext cx="3995936" cy="1440160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08"/>
            <a:ext cx="8229600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ONLY </a:t>
            </a:r>
            <a:r>
              <a:rPr lang="pl-PL" sz="3600" dirty="0" smtClean="0">
                <a:solidFill>
                  <a:srgbClr val="92D050"/>
                </a:solidFill>
                <a:latin typeface="+mj-lt"/>
              </a:rPr>
              <a:t>WEB</a:t>
            </a:r>
            <a:r>
              <a:rPr lang="pl-PL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APPLICATIONS</a:t>
            </a:r>
          </a:p>
          <a:p>
            <a:pPr marL="0" indent="0">
              <a:buNone/>
            </a:pPr>
            <a:r>
              <a:rPr lang="pl-PL" sz="3600" dirty="0" smtClean="0">
                <a:solidFill>
                  <a:srgbClr val="92D050"/>
                </a:solidFill>
                <a:latin typeface="+mj-lt"/>
              </a:rPr>
              <a:t>MANUAL 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SERVER CONFIGURATION</a:t>
            </a:r>
          </a:p>
          <a:p>
            <a:pPr marL="0" indent="0">
              <a:buNone/>
            </a:pP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ONLY </a:t>
            </a:r>
            <a:r>
              <a:rPr lang="pl-PL" sz="3600" dirty="0" smtClean="0">
                <a:solidFill>
                  <a:srgbClr val="92D050"/>
                </a:solidFill>
                <a:latin typeface="+mj-lt"/>
              </a:rPr>
              <a:t>SIT 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ENVIRONMENT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3928" y="436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3600" dirty="0">
                <a:solidFill>
                  <a:srgbClr val="92D050"/>
                </a:solidFill>
              </a:rPr>
              <a:t>PUSH</a:t>
            </a:r>
            <a:r>
              <a:rPr lang="pl-PL" sz="3600" dirty="0">
                <a:solidFill>
                  <a:schemeClr val="bg1"/>
                </a:solidFill>
              </a:rPr>
              <a:t> MODEL</a:t>
            </a:r>
          </a:p>
          <a:p>
            <a:pPr algn="r"/>
            <a:r>
              <a:rPr lang="pl-PL" sz="3600" dirty="0">
                <a:solidFill>
                  <a:schemeClr val="bg1"/>
                </a:solidFill>
              </a:rPr>
              <a:t>SPECIAL </a:t>
            </a:r>
            <a:r>
              <a:rPr lang="pl-PL" sz="3600" dirty="0">
                <a:solidFill>
                  <a:srgbClr val="92D050"/>
                </a:solidFill>
              </a:rPr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39489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57"/>
    </mc:Choice>
    <mc:Fallback xmlns="">
      <p:transition spd="slow" advTm="753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581128"/>
            <a:ext cx="9144000" cy="1872208"/>
          </a:xfrm>
          <a:prstGeom prst="rect">
            <a:avLst/>
          </a:prstGeom>
          <a:solidFill>
            <a:srgbClr val="0070C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9482" y="4741694"/>
            <a:ext cx="6965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GO NOT TO THE </a:t>
            </a:r>
            <a:r>
              <a:rPr lang="en-US" sz="3200" strike="sngStrike" dirty="0" smtClean="0">
                <a:solidFill>
                  <a:srgbClr val="92D050"/>
                </a:solidFill>
              </a:rPr>
              <a:t>ELVES</a:t>
            </a:r>
            <a:r>
              <a:rPr lang="pl-PL" sz="3200" dirty="0" smtClean="0">
                <a:solidFill>
                  <a:srgbClr val="92D050"/>
                </a:solidFill>
              </a:rPr>
              <a:t> </a:t>
            </a:r>
            <a:r>
              <a:rPr lang="pl-PL" sz="3200" dirty="0" smtClean="0">
                <a:solidFill>
                  <a:schemeClr val="bg1"/>
                </a:solidFill>
              </a:rPr>
              <a:t>ARCHITECTS</a:t>
            </a:r>
            <a:r>
              <a:rPr lang="en-US" sz="3200" dirty="0" smtClean="0">
                <a:solidFill>
                  <a:schemeClr val="bg1"/>
                </a:solidFill>
              </a:rPr>
              <a:t> FOR COUNSEL, FOR THEY WILL SAY BOTH NO AND YES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165268" y="5717723"/>
            <a:ext cx="1437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hlinkClick r:id="rId4"/>
              </a:rPr>
              <a:t>http://bit.ly/AqFnOf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777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26"/>
    </mc:Choice>
    <mc:Fallback xmlns="">
      <p:transition spd="slow" advTm="2622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8176064" y="5873608"/>
            <a:ext cx="1421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hlinkClick r:id="rId4"/>
              </a:rPr>
              <a:t>http://bit.ly/z5Fpp3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5136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7"/>
    </mc:Choice>
    <mc:Fallback xmlns="">
      <p:transition spd="slow" advTm="473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3461"/>
            <a:ext cx="7375695" cy="5514539"/>
          </a:xfrm>
          <a:prstGeom prst="rect">
            <a:avLst/>
          </a:prstGeom>
        </p:spPr>
      </p:pic>
      <p:pic>
        <p:nvPicPr>
          <p:cNvPr id="1028" name="Picture 4" descr="http://kaluefflab.com/images/openboo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726" y="0"/>
            <a:ext cx="11775175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artinfowler.com/continuousDeliv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3605017" cy="4766249"/>
          </a:xfrm>
          <a:prstGeom prst="rect">
            <a:avLst/>
          </a:prstGeom>
          <a:noFill/>
          <a:effectLst>
            <a:outerShdw blurRad="266700" dist="50800" dir="10800000" sx="103000" sy="103000" algn="r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29"/>
    </mc:Choice>
    <mc:Fallback xmlns="">
      <p:transition spd="slow" advTm="2732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+mj-lt"/>
              </a:rPr>
              <a:t>DEPLOYMENT AUTOMATION</a:t>
            </a:r>
            <a:br>
              <a:rPr lang="pl-PL" sz="3600" dirty="0" smtClean="0">
                <a:solidFill>
                  <a:schemeClr val="bg1"/>
                </a:solidFill>
                <a:latin typeface="+mj-lt"/>
              </a:rPr>
            </a:br>
            <a:r>
              <a:rPr lang="pl-PL" sz="3600" dirty="0">
                <a:solidFill>
                  <a:schemeClr val="bg1"/>
                </a:solidFill>
              </a:rPr>
              <a:t>&amp; </a:t>
            </a:r>
            <a:r>
              <a:rPr lang="pl-PL" sz="3600" dirty="0" smtClean="0">
                <a:solidFill>
                  <a:schemeClr val="bg1"/>
                </a:solidFill>
                <a:latin typeface="+mj-lt"/>
              </a:rPr>
              <a:t>CONTINUOUS DEPLOYMENT</a:t>
            </a:r>
            <a:endParaRPr lang="pl-PL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 rot="21136488">
            <a:off x="336877" y="2488868"/>
            <a:ext cx="8676936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rgbClr val="0070C0"/>
                </a:solidFill>
                <a:latin typeface="+mj-lt"/>
              </a:rPr>
              <a:t>CONTINUOUS DELIVERY</a:t>
            </a:r>
            <a:endParaRPr lang="pl-PL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63888" y="3789040"/>
            <a:ext cx="4856584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Szymon Pobiega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2"/>
    </mc:Choice>
    <mc:Fallback xmlns="">
      <p:transition spd="slow" advTm="205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1520">
            <a:off x="-2585810" y="-2529680"/>
            <a:ext cx="17469969" cy="106742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28800"/>
            <a:ext cx="9144000" cy="2448272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latin typeface="+mj-lt"/>
              </a:rPr>
              <a:t>HOW LONG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WOULD IT TAKE YOUR ORGANIZATION TO DEPLOY A CHANGE THAT INVOLVES JUST </a:t>
            </a:r>
            <a:r>
              <a:rPr lang="en-US" sz="3600" dirty="0" smtClean="0">
                <a:solidFill>
                  <a:srgbClr val="92D050"/>
                </a:solidFill>
                <a:latin typeface="+mj-lt"/>
              </a:rPr>
              <a:t>ONE SINGLE LINE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OF CODE?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923928" y="4444114"/>
            <a:ext cx="4856584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Mary Poppendieck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37"/>
    </mc:Choice>
    <mc:Fallback xmlns="">
      <p:transition spd="slow" advTm="565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+mj-lt"/>
              </a:rPr>
              <a:t>CONTINUOUS DELIVERY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pl-PL" dirty="0" smtClean="0">
                <a:solidFill>
                  <a:schemeClr val="bg1"/>
                </a:solidFill>
              </a:rPr>
              <a:t>Every commit creates a </a:t>
            </a:r>
            <a:r>
              <a:rPr lang="pl-PL" dirty="0" smtClean="0">
                <a:solidFill>
                  <a:srgbClr val="92D050"/>
                </a:solidFill>
              </a:rPr>
              <a:t>Release Candidate</a:t>
            </a:r>
          </a:p>
          <a:p>
            <a:pPr>
              <a:spcBef>
                <a:spcPts val="3000"/>
              </a:spcBef>
            </a:pPr>
            <a:r>
              <a:rPr lang="pl-PL" dirty="0" smtClean="0">
                <a:solidFill>
                  <a:srgbClr val="92D050"/>
                </a:solidFill>
              </a:rPr>
              <a:t>Deployment Pipeline </a:t>
            </a:r>
            <a:r>
              <a:rPr lang="pl-PL" dirty="0" smtClean="0">
                <a:solidFill>
                  <a:schemeClr val="bg1"/>
                </a:solidFill>
              </a:rPr>
              <a:t>tries to eliminate </a:t>
            </a:r>
            <a:r>
              <a:rPr lang="pl-PL" dirty="0" smtClean="0">
                <a:solidFill>
                  <a:srgbClr val="92D050"/>
                </a:solidFill>
              </a:rPr>
              <a:t>Release Candiate </a:t>
            </a:r>
            <a:r>
              <a:rPr lang="pl-PL" dirty="0" smtClean="0">
                <a:solidFill>
                  <a:schemeClr val="bg1"/>
                </a:solidFill>
              </a:rPr>
              <a:t>through various trials e.g. </a:t>
            </a:r>
            <a:r>
              <a:rPr lang="pl-PL" dirty="0">
                <a:solidFill>
                  <a:schemeClr val="bg1"/>
                </a:solidFill>
              </a:rPr>
              <a:t>u</a:t>
            </a:r>
            <a:r>
              <a:rPr lang="pl-PL" dirty="0" smtClean="0">
                <a:solidFill>
                  <a:schemeClr val="bg1"/>
                </a:solidFill>
              </a:rPr>
              <a:t>nit tests, integration tests etc.</a:t>
            </a:r>
          </a:p>
          <a:p>
            <a:pPr>
              <a:spcBef>
                <a:spcPts val="3000"/>
              </a:spcBef>
            </a:pPr>
            <a:r>
              <a:rPr lang="pl-PL" dirty="0" smtClean="0">
                <a:solidFill>
                  <a:srgbClr val="92D050"/>
                </a:solidFill>
              </a:rPr>
              <a:t>Release Candiates </a:t>
            </a:r>
            <a:r>
              <a:rPr lang="pl-PL" dirty="0" smtClean="0">
                <a:solidFill>
                  <a:schemeClr val="bg1"/>
                </a:solidFill>
              </a:rPr>
              <a:t>that have passed all the trials can be deployed to prodution</a:t>
            </a:r>
          </a:p>
        </p:txBody>
      </p:sp>
    </p:spTree>
    <p:extLst>
      <p:ext uri="{BB962C8B-B14F-4D97-AF65-F5344CB8AC3E}">
        <p14:creationId xmlns:p14="http://schemas.microsoft.com/office/powerpoint/2010/main" val="27663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27B74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27B74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27B742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912</Words>
  <Application>Microsoft Office PowerPoint</Application>
  <PresentationFormat>On-screen Show (4:3)</PresentationFormat>
  <Paragraphs>208</Paragraphs>
  <Slides>25</Slides>
  <Notes>20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DEPLOYMENT AUTOMATION &amp; CONTINUOUS DEPLOYMENT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DEPLOYMENT AUTOMATION &amp; CONTINUOUS DEPLOYMENT</vt:lpstr>
      <vt:lpstr>HOW LONG WOULD IT TAKE YOUR ORGANIZATION TO DEPLOY A CHANGE THAT INVOLVES JUST ONE SINGLE LINE OF CODE?</vt:lpstr>
      <vt:lpstr>CONTINUOUS DELIVERY</vt:lpstr>
      <vt:lpstr>PowerPoint Presentation</vt:lpstr>
      <vt:lpstr>FEEDBACK</vt:lpstr>
      <vt:lpstr>PowerPoint Presentation</vt:lpstr>
      <vt:lpstr>REPEATABILITY</vt:lpstr>
      <vt:lpstr>PS C:\PowerShell&gt;</vt:lpstr>
      <vt:lpstr>PS C:\PowerShell&gt;</vt:lpstr>
      <vt:lpstr>PS C:\PowerShell\LINQ&gt;</vt:lpstr>
      <vt:lpstr>CONFIGURATION MANAGEMENT</vt:lpstr>
      <vt:lpstr>PowerPoint Presentation</vt:lpstr>
      <vt:lpstr>Environments , roles &amp; machines</vt:lpstr>
      <vt:lpstr>Recipe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Deployment automation</dc:title>
  <dc:creator>Szymon Pobiega</dc:creator>
  <cp:lastModifiedBy>Szymon Pobiega</cp:lastModifiedBy>
  <cp:revision>76</cp:revision>
  <dcterms:created xsi:type="dcterms:W3CDTF">2012-06-09T17:44:09Z</dcterms:created>
  <dcterms:modified xsi:type="dcterms:W3CDTF">2012-12-11T04:51:49Z</dcterms:modified>
</cp:coreProperties>
</file>