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8" r:id="rId1"/>
  </p:sldMasterIdLst>
  <p:notesMasterIdLst>
    <p:notesMasterId r:id="rId5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4" r:id="rId46"/>
    <p:sldId id="305" r:id="rId47"/>
    <p:sldId id="306" r:id="rId48"/>
    <p:sldId id="307" r:id="rId49"/>
    <p:sldId id="308" r:id="rId50"/>
  </p:sldIdLst>
  <p:sldSz cx="9144000" cy="6858000" type="screen4x3"/>
  <p:notesSz cx="6858000" cy="9144000"/>
  <p:embeddedFontLst>
    <p:embeddedFont>
      <p:font typeface="DK Crayon Crumble" panose="03070001040701010105" pitchFamily="66" charset="0"/>
      <p:regular r:id="rId52"/>
    </p:embeddedFont>
    <p:embeddedFont>
      <p:font typeface="Consolas" panose="020B0609020204030204" pitchFamily="49" charset="0"/>
      <p:regular r:id="rId53"/>
      <p:bold r:id="rId54"/>
      <p:italic r:id="rId55"/>
      <p:boldItalic r:id="rId56"/>
    </p:embeddedFont>
    <p:embeddedFont>
      <p:font typeface="Calibri" panose="020F0502020204030204" pitchFamily="34" charset="0"/>
      <p:regular r:id="rId57"/>
      <p:bold r:id="rId58"/>
      <p:italic r:id="rId59"/>
      <p:boldItalic r:id="rId60"/>
    </p:embeddedFont>
  </p:embeddedFontLst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Calibri" pitchFamily="32" charset="0"/>
        <a:ea typeface="WenQuanYi Micro Hei" charset="0"/>
        <a:cs typeface="WenQuanYi Micro Hei" charset="0"/>
      </a:defRPr>
    </a:lvl1pPr>
    <a:lvl2pPr marL="742950" indent="-28575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Calibri" pitchFamily="32" charset="0"/>
        <a:ea typeface="WenQuanYi Micro Hei" charset="0"/>
        <a:cs typeface="WenQuanYi Micro Hei" charset="0"/>
      </a:defRPr>
    </a:lvl2pPr>
    <a:lvl3pPr marL="11430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Calibri" pitchFamily="32" charset="0"/>
        <a:ea typeface="WenQuanYi Micro Hei" charset="0"/>
        <a:cs typeface="WenQuanYi Micro Hei" charset="0"/>
      </a:defRPr>
    </a:lvl3pPr>
    <a:lvl4pPr marL="16002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Calibri" pitchFamily="32" charset="0"/>
        <a:ea typeface="WenQuanYi Micro Hei" charset="0"/>
        <a:cs typeface="WenQuanYi Micro Hei" charset="0"/>
      </a:defRPr>
    </a:lvl4pPr>
    <a:lvl5pPr marL="20574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Calibri" pitchFamily="32" charset="0"/>
        <a:ea typeface="WenQuanYi Micro Hei" charset="0"/>
        <a:cs typeface="WenQuanYi Micro Hei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Calibri" pitchFamily="32" charset="0"/>
        <a:ea typeface="WenQuanYi Micro Hei" charset="0"/>
        <a:cs typeface="WenQuanYi Micro Hei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Calibri" pitchFamily="32" charset="0"/>
        <a:ea typeface="WenQuanYi Micro Hei" charset="0"/>
        <a:cs typeface="WenQuanYi Micro Hei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Calibri" pitchFamily="32" charset="0"/>
        <a:ea typeface="WenQuanYi Micro Hei" charset="0"/>
        <a:cs typeface="WenQuanYi Micro Hei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Calibri" pitchFamily="32" charset="0"/>
        <a:ea typeface="WenQuanYi Micro Hei" charset="0"/>
        <a:cs typeface="WenQuanYi Micro Hei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8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4.fntdata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3.fntdata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2.fntdata"/><Relationship Id="rId58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6.fntdata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1.fntdata"/><Relationship Id="rId60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5.fntdata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56323" name="Text Box 2"/>
          <p:cNvSpPr txBox="1"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70212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 smtClean="0">
                <a:solidFill>
                  <a:srgbClr val="2F2B20"/>
                </a:solidFill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6325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 noProof="0" smtClean="0"/>
          </a:p>
        </p:txBody>
      </p:sp>
      <p:sp>
        <p:nvSpPr>
          <p:cNvPr id="56327" name="Text Box 6"/>
          <p:cNvSpPr txBox="1">
            <a:spLocks noChangeArrowheads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 smtClean="0">
                <a:solidFill>
                  <a:srgbClr val="2F2B20"/>
                </a:solidFill>
                <a:ea typeface="+mn-ea"/>
                <a:cs typeface="Arial" charset="0"/>
              </a:defRPr>
            </a:lvl1pPr>
          </a:lstStyle>
          <a:p>
            <a:pPr>
              <a:defRPr/>
            </a:pPr>
            <a:fld id="{8001A293-A339-40B5-A4D6-B2F7225A6E8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77445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187FDBC6-6204-48BB-8BB4-DE34F3D3ABF4}" type="slidenum">
              <a:rPr lang="en-GB" altLang="en-US">
                <a:solidFill>
                  <a:srgbClr val="2F2B20"/>
                </a:solidFill>
              </a:rPr>
              <a:pPr eaLnBrk="1" hangingPunct="1"/>
              <a:t>1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5734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734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91DB4E1C-4C39-4EC2-BF25-ECEDD81CB275}" type="slidenum">
              <a:rPr lang="en-GB" altLang="en-US">
                <a:solidFill>
                  <a:srgbClr val="2F2B20"/>
                </a:solidFill>
              </a:rPr>
              <a:pPr eaLnBrk="1" hangingPunct="1"/>
              <a:t>10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6656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9818A759-7502-496C-B4BF-AE31F46F770C}" type="slidenum">
              <a:rPr lang="en-GB" altLang="en-US">
                <a:solidFill>
                  <a:srgbClr val="2F2B20"/>
                </a:solidFill>
              </a:rPr>
              <a:pPr eaLnBrk="1" hangingPunct="1"/>
              <a:t>11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6758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758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098AAA98-EB30-419E-8E34-FD3855AEA6D2}" type="slidenum">
              <a:rPr lang="en-GB" altLang="en-US">
                <a:solidFill>
                  <a:srgbClr val="2F2B20"/>
                </a:solidFill>
              </a:rPr>
              <a:pPr eaLnBrk="1" hangingPunct="1"/>
              <a:t>12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6861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861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381B06A6-54BA-4E64-897F-94DDD6F30194}" type="slidenum">
              <a:rPr lang="en-GB" altLang="en-US">
                <a:solidFill>
                  <a:srgbClr val="2F2B20"/>
                </a:solidFill>
              </a:rPr>
              <a:pPr eaLnBrk="1" hangingPunct="1"/>
              <a:t>13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6963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963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7085E271-171A-4040-8320-BCF5EFFF576A}" type="slidenum">
              <a:rPr lang="en-GB" altLang="en-US">
                <a:solidFill>
                  <a:srgbClr val="2F2B20"/>
                </a:solidFill>
              </a:rPr>
              <a:pPr eaLnBrk="1" hangingPunct="1"/>
              <a:t>14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7065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066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BF9D73C6-3F66-49C2-AC0F-6553FA141846}" type="slidenum">
              <a:rPr lang="en-GB" altLang="en-US">
                <a:solidFill>
                  <a:srgbClr val="2F2B20"/>
                </a:solidFill>
              </a:rPr>
              <a:pPr eaLnBrk="1" hangingPunct="1"/>
              <a:t>15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7168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68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3C520721-C71A-4F81-A54F-F7A2F013E3DC}" type="slidenum">
              <a:rPr lang="en-GB" altLang="en-US">
                <a:solidFill>
                  <a:srgbClr val="2F2B20"/>
                </a:solidFill>
              </a:rPr>
              <a:pPr eaLnBrk="1" hangingPunct="1"/>
              <a:t>16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7270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EE59FC7D-070F-4FA3-95F1-F266CEBA9277}" type="slidenum">
              <a:rPr lang="en-GB" altLang="en-US">
                <a:solidFill>
                  <a:srgbClr val="2F2B20"/>
                </a:solidFill>
              </a:rPr>
              <a:pPr eaLnBrk="1" hangingPunct="1"/>
              <a:t>17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7373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373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3014B45F-E108-49A0-8767-096CA2D13A19}" type="slidenum">
              <a:rPr lang="en-GB" altLang="en-US">
                <a:solidFill>
                  <a:srgbClr val="2F2B20"/>
                </a:solidFill>
              </a:rPr>
              <a:pPr eaLnBrk="1" hangingPunct="1"/>
              <a:t>18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7475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475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19358D3F-63DF-4910-A460-ADDBF6CCEA99}" type="slidenum">
              <a:rPr lang="en-GB" altLang="en-US">
                <a:solidFill>
                  <a:srgbClr val="2F2B20"/>
                </a:solidFill>
              </a:rPr>
              <a:pPr eaLnBrk="1" hangingPunct="1"/>
              <a:t>19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7577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578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9ED9D4AF-0261-4CFB-8DB5-F6085CFDB965}" type="slidenum">
              <a:rPr lang="en-GB" altLang="en-US">
                <a:solidFill>
                  <a:srgbClr val="2F2B20"/>
                </a:solidFill>
              </a:rPr>
              <a:pPr eaLnBrk="1" hangingPunct="1"/>
              <a:t>2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5837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837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C5C73B9E-125F-48E4-B1F1-5365C694D6CA}" type="slidenum">
              <a:rPr lang="en-GB" altLang="en-US">
                <a:solidFill>
                  <a:srgbClr val="2F2B20"/>
                </a:solidFill>
              </a:rPr>
              <a:pPr eaLnBrk="1" hangingPunct="1"/>
              <a:t>20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7782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782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831945D7-18A0-42DD-9243-5A63EFDF6186}" type="slidenum">
              <a:rPr lang="en-GB" altLang="en-US">
                <a:solidFill>
                  <a:srgbClr val="2F2B20"/>
                </a:solidFill>
              </a:rPr>
              <a:pPr eaLnBrk="1" hangingPunct="1"/>
              <a:t>21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7885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885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F8887A56-C308-489D-A169-7ABFCBE03B95}" type="slidenum">
              <a:rPr lang="en-GB" altLang="en-US">
                <a:solidFill>
                  <a:srgbClr val="2F2B20"/>
                </a:solidFill>
              </a:rPr>
              <a:pPr eaLnBrk="1" hangingPunct="1"/>
              <a:t>22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7987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987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B9FF60D5-AD29-4113-989F-E2879446DC20}" type="slidenum">
              <a:rPr lang="en-GB" altLang="en-US">
                <a:solidFill>
                  <a:srgbClr val="2F2B20"/>
                </a:solidFill>
              </a:rPr>
              <a:pPr eaLnBrk="1" hangingPunct="1"/>
              <a:t>23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8089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090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07FB7A0E-4780-437E-A83A-3593B54D8EE9}" type="slidenum">
              <a:rPr lang="en-GB" altLang="en-US">
                <a:solidFill>
                  <a:srgbClr val="2F2B20"/>
                </a:solidFill>
              </a:rPr>
              <a:pPr eaLnBrk="1" hangingPunct="1"/>
              <a:t>24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8192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2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415FAC45-7854-4531-AE15-21ED42C5C618}" type="slidenum">
              <a:rPr lang="en-GB" altLang="en-US">
                <a:solidFill>
                  <a:srgbClr val="2F2B20"/>
                </a:solidFill>
              </a:rPr>
              <a:pPr eaLnBrk="1" hangingPunct="1"/>
              <a:t>25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8294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294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731DB496-8A56-41BE-BCE7-F7F840BBA9C5}" type="slidenum">
              <a:rPr lang="en-GB" altLang="en-US">
                <a:solidFill>
                  <a:srgbClr val="2F2B20"/>
                </a:solidFill>
              </a:rPr>
              <a:pPr eaLnBrk="1" hangingPunct="1"/>
              <a:t>26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8397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397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D49CAB08-D2C1-4870-8C6F-5E214327FE0F}" type="slidenum">
              <a:rPr lang="en-GB" altLang="en-US">
                <a:solidFill>
                  <a:srgbClr val="2F2B20"/>
                </a:solidFill>
              </a:rPr>
              <a:pPr eaLnBrk="1" hangingPunct="1"/>
              <a:t>27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8499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499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B4E18E69-B115-48DB-81AF-FBB2A4425AFE}" type="slidenum">
              <a:rPr lang="en-GB" altLang="en-US">
                <a:solidFill>
                  <a:srgbClr val="2F2B20"/>
                </a:solidFill>
              </a:rPr>
              <a:pPr eaLnBrk="1" hangingPunct="1"/>
              <a:t>28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8601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602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14D657F7-67C6-4550-BF37-C613424D07A9}" type="slidenum">
              <a:rPr lang="en-GB" altLang="en-US">
                <a:solidFill>
                  <a:srgbClr val="2F2B20"/>
                </a:solidFill>
              </a:rPr>
              <a:pPr eaLnBrk="1" hangingPunct="1"/>
              <a:t>29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8704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704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E35EC0AA-67E8-4AFC-AE10-9E95EC52B4F4}" type="slidenum">
              <a:rPr lang="en-GB" altLang="en-US">
                <a:solidFill>
                  <a:srgbClr val="2F2B20"/>
                </a:solidFill>
              </a:rPr>
              <a:pPr eaLnBrk="1" hangingPunct="1"/>
              <a:t>3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5939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939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9EED3781-224C-45B5-8859-0CAB4F992093}" type="slidenum">
              <a:rPr lang="en-GB" altLang="en-US">
                <a:solidFill>
                  <a:srgbClr val="2F2B20"/>
                </a:solidFill>
              </a:rPr>
              <a:pPr eaLnBrk="1" hangingPunct="1"/>
              <a:t>30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8806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806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78749E0E-3544-4914-AA25-3459A330E467}" type="slidenum">
              <a:rPr lang="en-GB" altLang="en-US">
                <a:solidFill>
                  <a:srgbClr val="2F2B20"/>
                </a:solidFill>
              </a:rPr>
              <a:pPr eaLnBrk="1" hangingPunct="1"/>
              <a:t>31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8909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909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D3DBB7C2-AD5D-4C60-B0BA-DCED722B43F2}" type="slidenum">
              <a:rPr lang="en-GB" altLang="en-US">
                <a:solidFill>
                  <a:srgbClr val="2F2B20"/>
                </a:solidFill>
              </a:rPr>
              <a:pPr eaLnBrk="1" hangingPunct="1"/>
              <a:t>32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9011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011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2AFDDAEC-88BE-42C8-BDC3-7DFB52F062CA}" type="slidenum">
              <a:rPr lang="en-GB" altLang="en-US">
                <a:solidFill>
                  <a:srgbClr val="2F2B20"/>
                </a:solidFill>
              </a:rPr>
              <a:pPr eaLnBrk="1" hangingPunct="1"/>
              <a:t>33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9113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114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D72FD966-8AFF-46ED-A7B6-DD920CB454B1}" type="slidenum">
              <a:rPr lang="en-GB" altLang="en-US">
                <a:solidFill>
                  <a:srgbClr val="2F2B20"/>
                </a:solidFill>
              </a:rPr>
              <a:pPr eaLnBrk="1" hangingPunct="1"/>
              <a:t>34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9216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216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1293BEBA-1914-411F-BBAE-F1497F0FFA72}" type="slidenum">
              <a:rPr lang="en-GB" altLang="en-US">
                <a:solidFill>
                  <a:srgbClr val="2F2B20"/>
                </a:solidFill>
              </a:rPr>
              <a:pPr eaLnBrk="1" hangingPunct="1"/>
              <a:t>35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9318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318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1DD3C2B6-FD14-4B3F-B22A-E8D0894D0A49}" type="slidenum">
              <a:rPr lang="en-GB" altLang="en-US">
                <a:solidFill>
                  <a:srgbClr val="2F2B20"/>
                </a:solidFill>
              </a:rPr>
              <a:pPr eaLnBrk="1" hangingPunct="1"/>
              <a:t>36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9421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421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C6ADB629-269E-495C-9993-EE8A361A981F}" type="slidenum">
              <a:rPr lang="en-GB" altLang="en-US">
                <a:solidFill>
                  <a:srgbClr val="2F2B20"/>
                </a:solidFill>
              </a:rPr>
              <a:pPr eaLnBrk="1" hangingPunct="1"/>
              <a:t>37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9523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523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7754EAD8-A933-4522-BFD1-D79620DD3B22}" type="slidenum">
              <a:rPr lang="en-GB" altLang="en-US">
                <a:solidFill>
                  <a:srgbClr val="2F2B20"/>
                </a:solidFill>
              </a:rPr>
              <a:pPr eaLnBrk="1" hangingPunct="1"/>
              <a:t>38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9625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626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E4F0EC8A-323F-40B3-BECB-EFF18C26C71A}" type="slidenum">
              <a:rPr lang="en-GB" altLang="en-US">
                <a:solidFill>
                  <a:srgbClr val="2F2B20"/>
                </a:solidFill>
              </a:rPr>
              <a:pPr eaLnBrk="1" hangingPunct="1"/>
              <a:t>39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9728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728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EE0C68C1-8F8D-4ECC-9D04-4F037D26365A}" type="slidenum">
              <a:rPr lang="en-GB" altLang="en-US">
                <a:solidFill>
                  <a:srgbClr val="2F2B20"/>
                </a:solidFill>
              </a:rPr>
              <a:pPr eaLnBrk="1" hangingPunct="1"/>
              <a:t>4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6041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042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55DFBAC4-99CA-4326-8516-95291F887F7B}" type="slidenum">
              <a:rPr lang="en-GB" altLang="en-US">
                <a:solidFill>
                  <a:srgbClr val="2F2B20"/>
                </a:solidFill>
              </a:rPr>
              <a:pPr eaLnBrk="1" hangingPunct="1"/>
              <a:t>40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9830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830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315D9E07-A7BE-4D8B-9F31-E57B9FB5A66E}" type="slidenum">
              <a:rPr lang="en-GB" altLang="en-US">
                <a:solidFill>
                  <a:srgbClr val="2F2B20"/>
                </a:solidFill>
              </a:rPr>
              <a:pPr eaLnBrk="1" hangingPunct="1"/>
              <a:t>41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9933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933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81D627AB-CF84-42B0-BD9F-C3B62CDA00A2}" type="slidenum">
              <a:rPr lang="en-GB" altLang="en-US">
                <a:solidFill>
                  <a:srgbClr val="2F2B20"/>
                </a:solidFill>
              </a:rPr>
              <a:pPr eaLnBrk="1" hangingPunct="1"/>
              <a:t>42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10035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035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A1B30412-178A-43EA-ADD0-043A79B61821}" type="slidenum">
              <a:rPr lang="en-GB" altLang="en-US">
                <a:solidFill>
                  <a:srgbClr val="2F2B20"/>
                </a:solidFill>
              </a:rPr>
              <a:pPr eaLnBrk="1" hangingPunct="1"/>
              <a:t>43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10137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138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7AC98CF9-92BF-4B0B-9539-44327CA13943}" type="slidenum">
              <a:rPr lang="en-GB" altLang="en-US">
                <a:solidFill>
                  <a:srgbClr val="2F2B20"/>
                </a:solidFill>
              </a:rPr>
              <a:pPr eaLnBrk="1" hangingPunct="1"/>
              <a:t>44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10240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240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098ED2E0-5B01-4067-A4D5-810645EEF1A3}" type="slidenum">
              <a:rPr lang="en-GB" altLang="en-US">
                <a:solidFill>
                  <a:srgbClr val="2F2B20"/>
                </a:solidFill>
              </a:rPr>
              <a:pPr eaLnBrk="1" hangingPunct="1"/>
              <a:t>45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10649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650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AF48EABE-61A3-406F-B3B9-558CC1D862BE}" type="slidenum">
              <a:rPr lang="en-GB" altLang="en-US">
                <a:solidFill>
                  <a:srgbClr val="2F2B20"/>
                </a:solidFill>
              </a:rPr>
              <a:pPr eaLnBrk="1" hangingPunct="1"/>
              <a:t>46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10752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752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EA1C40F7-E901-4BE8-A26D-C29C095A0A3D}" type="slidenum">
              <a:rPr lang="en-GB" altLang="en-US">
                <a:solidFill>
                  <a:srgbClr val="2F2B20"/>
                </a:solidFill>
              </a:rPr>
              <a:pPr eaLnBrk="1" hangingPunct="1"/>
              <a:t>47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10854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ECDAB049-CC8A-40AE-B798-A064238A7929}" type="slidenum">
              <a:rPr lang="en-GB" altLang="en-US">
                <a:solidFill>
                  <a:srgbClr val="2F2B20"/>
                </a:solidFill>
              </a:rPr>
              <a:pPr eaLnBrk="1" hangingPunct="1"/>
              <a:t>48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10957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957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93ABC758-C648-4199-B859-F783BE2B1492}" type="slidenum">
              <a:rPr lang="en-GB" altLang="en-US">
                <a:solidFill>
                  <a:srgbClr val="2F2B20"/>
                </a:solidFill>
              </a:rPr>
              <a:pPr eaLnBrk="1" hangingPunct="1"/>
              <a:t>49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11059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059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E6D0CBEB-D5F4-497E-B43B-068BBB2025E2}" type="slidenum">
              <a:rPr lang="en-GB" altLang="en-US">
                <a:solidFill>
                  <a:srgbClr val="2F2B20"/>
                </a:solidFill>
              </a:rPr>
              <a:pPr eaLnBrk="1" hangingPunct="1"/>
              <a:t>5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6144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144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09E6CFEB-0798-46E4-9026-13590379C665}" type="slidenum">
              <a:rPr lang="en-GB" altLang="en-US">
                <a:solidFill>
                  <a:srgbClr val="2F2B20"/>
                </a:solidFill>
              </a:rPr>
              <a:pPr eaLnBrk="1" hangingPunct="1"/>
              <a:t>6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6246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246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75D3BD2C-8E05-44BD-B7F7-35D2869B9DD0}" type="slidenum">
              <a:rPr lang="en-GB" altLang="en-US">
                <a:solidFill>
                  <a:srgbClr val="2F2B20"/>
                </a:solidFill>
              </a:rPr>
              <a:pPr eaLnBrk="1" hangingPunct="1"/>
              <a:t>7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6349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349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00B4EEBA-D7D5-4A26-BA15-CFAB37025F98}" type="slidenum">
              <a:rPr lang="en-GB" altLang="en-US">
                <a:solidFill>
                  <a:srgbClr val="2F2B20"/>
                </a:solidFill>
              </a:rPr>
              <a:pPr eaLnBrk="1" hangingPunct="1"/>
              <a:t>8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6451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451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fld id="{28DC958B-CCE2-4055-95A7-28568959DF99}" type="slidenum">
              <a:rPr lang="en-GB" altLang="en-US">
                <a:solidFill>
                  <a:srgbClr val="2F2B20"/>
                </a:solidFill>
              </a:rPr>
              <a:pPr eaLnBrk="1" hangingPunct="1"/>
              <a:t>9</a:t>
            </a:fld>
            <a:endParaRPr lang="en-GB" altLang="en-US">
              <a:solidFill>
                <a:srgbClr val="2F2B20"/>
              </a:solidFill>
            </a:endParaRPr>
          </a:p>
        </p:txBody>
      </p:sp>
      <p:sp>
        <p:nvSpPr>
          <p:cNvPr id="6553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554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2F8B0A-9409-491F-8774-9234B430566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27511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80053B-EDE3-4CFD-85B9-9C08C75BAA6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63457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5813" cy="5302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302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D688A-DCC6-4146-94EE-B4EC479EB6B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733994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8013" cy="114141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CB6AA6-FC47-4A55-A266-7A2FA025A7B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6588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AC3D7D-5677-4655-A8BF-EC12069162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18710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2C3007-AEA7-44C7-AB8C-DD6C6121AEB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73643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3976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3976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EE5571-46B9-4762-86BA-475BA9C563D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41268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921BAA-13DE-4340-9111-1B0BA7FA625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4853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D2205C-E073-46EA-8AAF-9463F51BEFE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7210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DED9F4-91A4-4E7C-9EEE-3E4D1E82454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34100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B6722-9700-4655-998C-DD11C71E3B5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55242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E6C0DB-F179-4259-A735-3D224407D5A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5462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Kliknij, aby edytować format tekstu tytułu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397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Kliknij, aby edytować format tekstu konspektu</a:t>
            </a:r>
          </a:p>
          <a:p>
            <a:pPr lvl="1"/>
            <a:r>
              <a:rPr lang="en-GB" altLang="en-US" smtClean="0"/>
              <a:t>Drugi poziom konspektu</a:t>
            </a:r>
          </a:p>
          <a:p>
            <a:pPr lvl="2"/>
            <a:r>
              <a:rPr lang="en-GB" altLang="en-US" smtClean="0"/>
              <a:t>Trzeci poziom konspektu</a:t>
            </a:r>
          </a:p>
          <a:p>
            <a:pPr lvl="3"/>
            <a:r>
              <a:rPr lang="en-GB" altLang="en-US" smtClean="0"/>
              <a:t>Czwarty poziom konspektu</a:t>
            </a:r>
          </a:p>
          <a:p>
            <a:pPr lvl="4"/>
            <a:r>
              <a:rPr lang="en-GB" altLang="en-US" smtClean="0"/>
              <a:t>Piąty poziom konspektu</a:t>
            </a:r>
          </a:p>
          <a:p>
            <a:pPr lvl="4"/>
            <a:r>
              <a:rPr lang="en-GB" altLang="en-US" smtClean="0"/>
              <a:t>Szósty poziom konspektu</a:t>
            </a:r>
          </a:p>
          <a:p>
            <a:pPr lvl="4"/>
            <a:r>
              <a:rPr lang="en-GB" altLang="en-US" smtClean="0"/>
              <a:t>Siódmy poziom konspektu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mtClean="0">
                <a:solidFill>
                  <a:srgbClr val="000000"/>
                </a:solidFill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mtClean="0">
                <a:solidFill>
                  <a:srgbClr val="000000"/>
                </a:solidFill>
                <a:ea typeface="+mn-ea"/>
                <a:cs typeface="Arial" charset="0"/>
              </a:defRPr>
            </a:lvl1pPr>
          </a:lstStyle>
          <a:p>
            <a:pPr>
              <a:defRPr/>
            </a:pPr>
            <a:fld id="{7645237A-06A7-4EAD-9F30-3E7A2123DB3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2F2B20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2F2B20"/>
          </a:solidFill>
          <a:latin typeface="Calibri" pitchFamily="32" charset="0"/>
          <a:ea typeface="WenQuanYi Micro Hei" charset="0"/>
          <a:cs typeface="WenQuanYi Micro Hei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2F2B20"/>
          </a:solidFill>
          <a:latin typeface="Calibri" pitchFamily="32" charset="0"/>
          <a:ea typeface="WenQuanYi Micro Hei" charset="0"/>
          <a:cs typeface="WenQuanYi Micro Hei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2F2B20"/>
          </a:solidFill>
          <a:latin typeface="Calibri" pitchFamily="32" charset="0"/>
          <a:ea typeface="WenQuanYi Micro Hei" charset="0"/>
          <a:cs typeface="WenQuanYi Micro Hei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2F2B20"/>
          </a:solidFill>
          <a:latin typeface="Calibri" pitchFamily="32" charset="0"/>
          <a:ea typeface="WenQuanYi Micro Hei" charset="0"/>
          <a:cs typeface="WenQuanYi Micro Hei" charset="0"/>
        </a:defRPr>
      </a:lvl5pPr>
      <a:lvl6pPr marL="25146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2F2B20"/>
          </a:solidFill>
          <a:latin typeface="Calibri" pitchFamily="32" charset="0"/>
          <a:ea typeface="WenQuanYi Micro Hei" charset="0"/>
          <a:cs typeface="WenQuanYi Micro Hei" charset="0"/>
        </a:defRPr>
      </a:lvl6pPr>
      <a:lvl7pPr marL="29718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2F2B20"/>
          </a:solidFill>
          <a:latin typeface="Calibri" pitchFamily="32" charset="0"/>
          <a:ea typeface="WenQuanYi Micro Hei" charset="0"/>
          <a:cs typeface="WenQuanYi Micro Hei" charset="0"/>
        </a:defRPr>
      </a:lvl7pPr>
      <a:lvl8pPr marL="3429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2F2B20"/>
          </a:solidFill>
          <a:latin typeface="Calibri" pitchFamily="32" charset="0"/>
          <a:ea typeface="WenQuanYi Micro Hei" charset="0"/>
          <a:cs typeface="WenQuanYi Micro Hei" charset="0"/>
        </a:defRPr>
      </a:lvl8pPr>
      <a:lvl9pPr marL="3886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2F2B20"/>
          </a:solidFill>
          <a:latin typeface="Calibri" pitchFamily="32" charset="0"/>
          <a:ea typeface="WenQuanYi Micro Hei" charset="0"/>
          <a:cs typeface="WenQuanYi Micro Hei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2F2B2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2F2B2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2F2B2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2F2B2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2F2B20"/>
          </a:solidFill>
          <a:latin typeface="+mn-lt"/>
          <a:ea typeface="+mn-ea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2F2B20"/>
          </a:solidFill>
          <a:latin typeface="+mn-lt"/>
          <a:ea typeface="+mn-ea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2F2B20"/>
          </a:solidFill>
          <a:latin typeface="+mn-lt"/>
          <a:ea typeface="+mn-ea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2F2B20"/>
          </a:solidFill>
          <a:latin typeface="+mn-lt"/>
          <a:ea typeface="+mn-ea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2F2B2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1" name="Text Box 2"/>
          <p:cNvSpPr txBox="1">
            <a:spLocks noChangeArrowheads="1"/>
          </p:cNvSpPr>
          <p:nvPr/>
        </p:nvSpPr>
        <p:spPr bwMode="auto">
          <a:xfrm>
            <a:off x="457200" y="274638"/>
            <a:ext cx="8229600" cy="530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>
              <a:spcBef>
                <a:spcPts val="800"/>
              </a:spcBef>
            </a:pPr>
            <a:r>
              <a:rPr lang="en-US" altLang="en-US" sz="4400">
                <a:solidFill>
                  <a:srgbClr val="FFFFFF"/>
                </a:solidFill>
                <a:latin typeface="DK Crayon Crumble" pitchFamily="64" charset="0"/>
              </a:rPr>
              <a:t>.NET Memory Management 101</a:t>
            </a:r>
          </a:p>
        </p:txBody>
      </p:sp>
      <p:sp>
        <p:nvSpPr>
          <p:cNvPr id="2052" name="Text Box 3"/>
          <p:cNvSpPr txBox="1">
            <a:spLocks noChangeArrowheads="1"/>
          </p:cNvSpPr>
          <p:nvPr/>
        </p:nvSpPr>
        <p:spPr bwMode="auto">
          <a:xfrm>
            <a:off x="457200" y="553085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r" eaLnBrk="1" hangingPunct="1"/>
            <a:r>
              <a:rPr lang="en-US" altLang="en-US" sz="3000">
                <a:solidFill>
                  <a:srgbClr val="FFFFFF"/>
                </a:solidFill>
                <a:latin typeface="DK Crayon Crumble" pitchFamily="64" charset="0"/>
              </a:rPr>
              <a:t>Remigiusz Cieslak</a:t>
            </a:r>
            <a:br>
              <a:rPr lang="en-US" altLang="en-US" sz="3000">
                <a:solidFill>
                  <a:srgbClr val="FFFFFF"/>
                </a:solidFill>
                <a:latin typeface="DK Crayon Crumble" pitchFamily="64" charset="0"/>
              </a:rPr>
            </a:br>
            <a:r>
              <a:rPr lang="en-US" altLang="en-US" sz="3000">
                <a:solidFill>
                  <a:srgbClr val="FFFFFF"/>
                </a:solidFill>
                <a:latin typeface="DK Crayon Crumble" pitchFamily="64" charset="0"/>
              </a:rPr>
              <a:t>remigiusz.cieslak@gmail.com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Heap(s)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263650"/>
            <a:ext cx="8229600" cy="5199063"/>
          </a:xfrm>
        </p:spPr>
        <p:txBody>
          <a:bodyPr lIns="0" tIns="0" rIns="0" bIns="0" anchor="ctr"/>
          <a:lstStyle/>
          <a:p>
            <a:pPr marL="0" inden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Object (GC) heaps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SOH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LOH</a:t>
            </a:r>
          </a:p>
          <a:p>
            <a:pPr marL="0" indent="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Loader heaps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High frequency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Low frequency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Stub</a:t>
            </a:r>
          </a:p>
          <a:p>
            <a:pPr marL="0" indent="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Code (JIT) heap</a:t>
            </a:r>
          </a:p>
          <a:p>
            <a:pPr marL="0" indent="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Process heap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Garbage Collection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525963"/>
          </a:xfrm>
        </p:spPr>
        <p:txBody>
          <a:bodyPr lIns="0" tIns="0" rIns="0" bIns="0" anchor="ctr"/>
          <a:lstStyle/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Frees resources when no longer needed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Runs on a separate thread(s)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Has two phases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Mark – inspects the object heaps for objects that are no longer referenced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Sweep – releases memory used by not referenced objects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Garbage Collection – mark phase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525963"/>
          </a:xfrm>
        </p:spPr>
        <p:txBody>
          <a:bodyPr lIns="0" tIns="0" rIns="0" bIns="0" anchor="ctr"/>
          <a:lstStyle/>
          <a:p>
            <a:pPr marL="215900" indent="-2159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Start points – GC roots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Stack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Globals and statics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CPU registers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Finalization queue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Interop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Garbage Collection – mark phase</a:t>
            </a:r>
          </a:p>
        </p:txBody>
      </p:sp>
      <p:sp>
        <p:nvSpPr>
          <p:cNvPr id="14340" name="Oval 3"/>
          <p:cNvSpPr>
            <a:spLocks noChangeArrowheads="1"/>
          </p:cNvSpPr>
          <p:nvPr/>
        </p:nvSpPr>
        <p:spPr bwMode="auto">
          <a:xfrm>
            <a:off x="1058863" y="3130550"/>
            <a:ext cx="274637" cy="274638"/>
          </a:xfrm>
          <a:prstGeom prst="ellipse">
            <a:avLst/>
          </a:prstGeom>
          <a:solidFill>
            <a:srgbClr val="729FCF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14341" name="AutoShape 4"/>
          <p:cNvSpPr>
            <a:spLocks noChangeArrowheads="1"/>
          </p:cNvSpPr>
          <p:nvPr/>
        </p:nvSpPr>
        <p:spPr bwMode="auto">
          <a:xfrm>
            <a:off x="2498725" y="2913063"/>
            <a:ext cx="1554163" cy="731837"/>
          </a:xfrm>
          <a:prstGeom prst="roundRect">
            <a:avLst>
              <a:gd name="adj" fmla="val 16667"/>
            </a:avLst>
          </a:prstGeom>
          <a:solidFill>
            <a:srgbClr val="729FCF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Post</a:t>
            </a:r>
          </a:p>
        </p:txBody>
      </p:sp>
      <p:sp>
        <p:nvSpPr>
          <p:cNvPr id="15365" name="AutoShape 5"/>
          <p:cNvSpPr>
            <a:spLocks noChangeArrowheads="1"/>
          </p:cNvSpPr>
          <p:nvPr/>
        </p:nvSpPr>
        <p:spPr bwMode="auto">
          <a:xfrm>
            <a:off x="5137150" y="3681413"/>
            <a:ext cx="1554163" cy="731837"/>
          </a:xfrm>
          <a:prstGeom prst="roundRect">
            <a:avLst>
              <a:gd name="adj" fmla="val 16667"/>
            </a:avLst>
          </a:prstGeom>
          <a:solidFill>
            <a:srgbClr val="729FCF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List</a:t>
            </a:r>
          </a:p>
        </p:txBody>
      </p:sp>
      <p:sp>
        <p:nvSpPr>
          <p:cNvPr id="15366" name="AutoShape 6"/>
          <p:cNvSpPr>
            <a:spLocks noChangeArrowheads="1"/>
          </p:cNvSpPr>
          <p:nvPr/>
        </p:nvSpPr>
        <p:spPr bwMode="auto">
          <a:xfrm>
            <a:off x="6227763" y="5064125"/>
            <a:ext cx="1554162" cy="731838"/>
          </a:xfrm>
          <a:prstGeom prst="roundRect">
            <a:avLst>
              <a:gd name="adj" fmla="val 16667"/>
            </a:avLst>
          </a:prstGeom>
          <a:solidFill>
            <a:srgbClr val="729FCF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Comment</a:t>
            </a:r>
          </a:p>
        </p:txBody>
      </p:sp>
      <p:sp>
        <p:nvSpPr>
          <p:cNvPr id="15367" name="AutoShape 7"/>
          <p:cNvSpPr>
            <a:spLocks noChangeArrowheads="1"/>
          </p:cNvSpPr>
          <p:nvPr/>
        </p:nvSpPr>
        <p:spPr bwMode="auto">
          <a:xfrm>
            <a:off x="4052888" y="5056188"/>
            <a:ext cx="1554162" cy="731837"/>
          </a:xfrm>
          <a:prstGeom prst="roundRect">
            <a:avLst>
              <a:gd name="adj" fmla="val 16667"/>
            </a:avLst>
          </a:prstGeom>
          <a:solidFill>
            <a:srgbClr val="729FCF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Comment</a:t>
            </a:r>
          </a:p>
        </p:txBody>
      </p:sp>
      <p:sp>
        <p:nvSpPr>
          <p:cNvPr id="15368" name="AutoShape 8"/>
          <p:cNvSpPr>
            <a:spLocks noChangeArrowheads="1"/>
          </p:cNvSpPr>
          <p:nvPr/>
        </p:nvSpPr>
        <p:spPr bwMode="auto">
          <a:xfrm>
            <a:off x="5148263" y="2119313"/>
            <a:ext cx="1554162" cy="731837"/>
          </a:xfrm>
          <a:prstGeom prst="roundRect">
            <a:avLst>
              <a:gd name="adj" fmla="val 16667"/>
            </a:avLst>
          </a:prstGeom>
          <a:solidFill>
            <a:srgbClr val="729FCF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Author</a:t>
            </a:r>
          </a:p>
        </p:txBody>
      </p:sp>
      <p:cxnSp>
        <p:nvCxnSpPr>
          <p:cNvPr id="14346" name="AutoShape 9"/>
          <p:cNvCxnSpPr>
            <a:cxnSpLocks noChangeShapeType="1"/>
            <a:stCxn id="14340" idx="6"/>
            <a:endCxn id="14341" idx="1"/>
          </p:cNvCxnSpPr>
          <p:nvPr/>
        </p:nvCxnSpPr>
        <p:spPr bwMode="auto">
          <a:xfrm>
            <a:off x="1333500" y="3268663"/>
            <a:ext cx="1166813" cy="9525"/>
          </a:xfrm>
          <a:prstGeom prst="bentConnector3">
            <a:avLst>
              <a:gd name="adj1" fmla="val 50000"/>
            </a:avLst>
          </a:prstGeom>
          <a:noFill/>
          <a:ln w="29160">
            <a:solidFill>
              <a:srgbClr val="3465A4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5370" name="AutoShape 10"/>
          <p:cNvCxnSpPr>
            <a:cxnSpLocks noChangeShapeType="1"/>
            <a:stCxn id="14341" idx="3"/>
            <a:endCxn id="15368" idx="1"/>
          </p:cNvCxnSpPr>
          <p:nvPr/>
        </p:nvCxnSpPr>
        <p:spPr bwMode="auto">
          <a:xfrm flipV="1">
            <a:off x="4052888" y="2486025"/>
            <a:ext cx="1095375" cy="792163"/>
          </a:xfrm>
          <a:prstGeom prst="bentConnector3">
            <a:avLst>
              <a:gd name="adj1" fmla="val 50000"/>
            </a:avLst>
          </a:prstGeom>
          <a:noFill/>
          <a:ln w="29160">
            <a:solidFill>
              <a:srgbClr val="3465A4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5371" name="AutoShape 11"/>
          <p:cNvCxnSpPr>
            <a:cxnSpLocks noChangeShapeType="1"/>
            <a:stCxn id="14341" idx="3"/>
            <a:endCxn id="15365" idx="1"/>
          </p:cNvCxnSpPr>
          <p:nvPr/>
        </p:nvCxnSpPr>
        <p:spPr bwMode="auto">
          <a:xfrm>
            <a:off x="4052888" y="3278188"/>
            <a:ext cx="1084262" cy="768350"/>
          </a:xfrm>
          <a:prstGeom prst="bentConnector3">
            <a:avLst>
              <a:gd name="adj1" fmla="val 50000"/>
            </a:avLst>
          </a:prstGeom>
          <a:noFill/>
          <a:ln w="29160">
            <a:solidFill>
              <a:srgbClr val="3465A4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5372" name="AutoShape 12"/>
          <p:cNvCxnSpPr>
            <a:cxnSpLocks noChangeShapeType="1"/>
            <a:stCxn id="15365" idx="2"/>
            <a:endCxn id="15367" idx="0"/>
          </p:cNvCxnSpPr>
          <p:nvPr/>
        </p:nvCxnSpPr>
        <p:spPr bwMode="auto">
          <a:xfrm flipH="1">
            <a:off x="4829175" y="4411663"/>
            <a:ext cx="1085850" cy="644525"/>
          </a:xfrm>
          <a:prstGeom prst="bentConnector3">
            <a:avLst>
              <a:gd name="adj1" fmla="val 50000"/>
            </a:avLst>
          </a:prstGeom>
          <a:noFill/>
          <a:ln w="29160">
            <a:solidFill>
              <a:srgbClr val="3465A4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5373" name="AutoShape 13"/>
          <p:cNvCxnSpPr>
            <a:cxnSpLocks noChangeShapeType="1"/>
            <a:stCxn id="15365" idx="2"/>
            <a:endCxn id="15366" idx="0"/>
          </p:cNvCxnSpPr>
          <p:nvPr/>
        </p:nvCxnSpPr>
        <p:spPr bwMode="auto">
          <a:xfrm>
            <a:off x="5915025" y="4411663"/>
            <a:ext cx="1089025" cy="652462"/>
          </a:xfrm>
          <a:prstGeom prst="bentConnector3">
            <a:avLst>
              <a:gd name="adj1" fmla="val 50000"/>
            </a:avLst>
          </a:prstGeom>
          <a:noFill/>
          <a:ln w="29160">
            <a:solidFill>
              <a:srgbClr val="3465A4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9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0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3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4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7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Object heaps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525963"/>
          </a:xfrm>
        </p:spPr>
        <p:txBody>
          <a:bodyPr lIns="0" tIns="0" rIns="0" bIns="0" anchor="ctr"/>
          <a:lstStyle/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Small Object Heap</a:t>
            </a:r>
          </a:p>
          <a:p>
            <a:pPr marL="647700" lvl="2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dirty="0" smtClean="0">
                <a:solidFill>
                  <a:srgbClr val="FFFFFF"/>
                </a:solidFill>
                <a:latin typeface="DK Crayon Crumble" pitchFamily="64" charset="0"/>
              </a:rPr>
              <a:t>Stores objects </a:t>
            </a:r>
            <a:r>
              <a:rPr lang="pl-PL" altLang="en-US" sz="3200" dirty="0">
                <a:solidFill>
                  <a:srgbClr val="FFFF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pl-PL" altLang="en-US" sz="3200" dirty="0" smtClean="0">
                <a:solidFill>
                  <a:srgbClr val="FFFF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altLang="en-US" sz="3200" dirty="0" smtClean="0">
                <a:solidFill>
                  <a:srgbClr val="FFFFFF"/>
                </a:solidFill>
                <a:latin typeface="DK Crayon Crumble" pitchFamily="64" charset="0"/>
              </a:rPr>
              <a:t> 85K</a:t>
            </a:r>
          </a:p>
          <a:p>
            <a:pPr marL="647700" lvl="2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dirty="0" smtClean="0">
                <a:solidFill>
                  <a:srgbClr val="FFFFFF"/>
                </a:solidFill>
                <a:latin typeface="DK Crayon Crumble" pitchFamily="64" charset="0"/>
              </a:rPr>
              <a:t>Compaction during GC – no fragmentation</a:t>
            </a:r>
          </a:p>
          <a:p>
            <a:pPr marL="647700" lvl="2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dirty="0" smtClean="0">
                <a:solidFill>
                  <a:srgbClr val="FFFFFF"/>
                </a:solidFill>
                <a:latin typeface="DK Crayon Crumble" pitchFamily="64" charset="0"/>
              </a:rPr>
              <a:t>Generational – G0, G1, G2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Large Object Heap</a:t>
            </a:r>
          </a:p>
          <a:p>
            <a:pPr marL="647700" lvl="2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dirty="0" smtClean="0">
                <a:solidFill>
                  <a:srgbClr val="FFFFFF"/>
                </a:solidFill>
                <a:latin typeface="DK Crayon Crumble" pitchFamily="64" charset="0"/>
              </a:rPr>
              <a:t>Stores objects </a:t>
            </a:r>
            <a:r>
              <a:rPr lang="pl-PL" altLang="en-US" sz="3200" dirty="0" smtClean="0">
                <a:solidFill>
                  <a:srgbClr val="FFFF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  <a:r>
              <a:rPr lang="en-US" altLang="en-US" sz="3200" dirty="0" smtClean="0">
                <a:solidFill>
                  <a:srgbClr val="FFFFFF"/>
                </a:solidFill>
                <a:latin typeface="DK Crayon Crumble" pitchFamily="64" charset="0"/>
              </a:rPr>
              <a:t> 85K</a:t>
            </a:r>
          </a:p>
          <a:p>
            <a:pPr marL="647700" lvl="2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dirty="0" smtClean="0">
                <a:solidFill>
                  <a:srgbClr val="FFFFFF"/>
                </a:solidFill>
                <a:latin typeface="DK Crayon Crumble" pitchFamily="64" charset="0"/>
              </a:rPr>
              <a:t>Free space tracking during GC - fragmentation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Small Object Heap - consecutive</a:t>
            </a:r>
          </a:p>
        </p:txBody>
      </p:sp>
      <p:sp>
        <p:nvSpPr>
          <p:cNvPr id="16388" name="AutoShape 3"/>
          <p:cNvSpPr>
            <a:spLocks noChangeArrowheads="1"/>
          </p:cNvSpPr>
          <p:nvPr/>
        </p:nvSpPr>
        <p:spPr bwMode="auto">
          <a:xfrm>
            <a:off x="711200" y="1646238"/>
            <a:ext cx="3108325" cy="4754562"/>
          </a:xfrm>
          <a:prstGeom prst="roundRect">
            <a:avLst>
              <a:gd name="adj" fmla="val 16667"/>
            </a:avLst>
          </a:prstGeom>
          <a:solidFill>
            <a:srgbClr val="729FCF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SOH</a:t>
            </a:r>
          </a:p>
        </p:txBody>
      </p:sp>
      <p:sp>
        <p:nvSpPr>
          <p:cNvPr id="16389" name="AutoShape 4"/>
          <p:cNvSpPr>
            <a:spLocks noChangeArrowheads="1"/>
          </p:cNvSpPr>
          <p:nvPr/>
        </p:nvSpPr>
        <p:spPr bwMode="auto">
          <a:xfrm>
            <a:off x="1168400" y="5578475"/>
            <a:ext cx="2193925" cy="639763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Object 1</a:t>
            </a:r>
          </a:p>
        </p:txBody>
      </p:sp>
      <p:sp>
        <p:nvSpPr>
          <p:cNvPr id="16390" name="AutoShape 5"/>
          <p:cNvSpPr>
            <a:spLocks noChangeArrowheads="1"/>
          </p:cNvSpPr>
          <p:nvPr/>
        </p:nvSpPr>
        <p:spPr bwMode="auto">
          <a:xfrm>
            <a:off x="1168400" y="4822825"/>
            <a:ext cx="2193925" cy="639763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Object 2</a:t>
            </a:r>
          </a:p>
        </p:txBody>
      </p:sp>
      <p:sp>
        <p:nvSpPr>
          <p:cNvPr id="16391" name="AutoShape 6"/>
          <p:cNvSpPr>
            <a:spLocks noChangeArrowheads="1"/>
          </p:cNvSpPr>
          <p:nvPr/>
        </p:nvSpPr>
        <p:spPr bwMode="auto">
          <a:xfrm>
            <a:off x="1168400" y="4067175"/>
            <a:ext cx="2193925" cy="639763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Object 3</a:t>
            </a:r>
          </a:p>
        </p:txBody>
      </p:sp>
      <p:sp>
        <p:nvSpPr>
          <p:cNvPr id="16392" name="AutoShape 7"/>
          <p:cNvSpPr>
            <a:spLocks noChangeArrowheads="1"/>
          </p:cNvSpPr>
          <p:nvPr/>
        </p:nvSpPr>
        <p:spPr bwMode="auto">
          <a:xfrm>
            <a:off x="1168400" y="3309938"/>
            <a:ext cx="2193925" cy="639762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Object 4</a:t>
            </a:r>
          </a:p>
        </p:txBody>
      </p:sp>
      <p:sp>
        <p:nvSpPr>
          <p:cNvPr id="16393" name="AutoShape 8"/>
          <p:cNvSpPr>
            <a:spLocks noChangeArrowheads="1"/>
          </p:cNvSpPr>
          <p:nvPr/>
        </p:nvSpPr>
        <p:spPr bwMode="auto">
          <a:xfrm>
            <a:off x="1168400" y="2554288"/>
            <a:ext cx="2193925" cy="639762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Object 5</a:t>
            </a:r>
          </a:p>
        </p:txBody>
      </p:sp>
      <p:sp>
        <p:nvSpPr>
          <p:cNvPr id="17417" name="AutoShape 9"/>
          <p:cNvSpPr>
            <a:spLocks noChangeArrowheads="1"/>
          </p:cNvSpPr>
          <p:nvPr/>
        </p:nvSpPr>
        <p:spPr bwMode="auto">
          <a:xfrm>
            <a:off x="5283200" y="1646238"/>
            <a:ext cx="3108325" cy="4754562"/>
          </a:xfrm>
          <a:prstGeom prst="roundRect">
            <a:avLst>
              <a:gd name="adj" fmla="val 16667"/>
            </a:avLst>
          </a:prstGeom>
          <a:solidFill>
            <a:srgbClr val="729FCF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SOH</a:t>
            </a:r>
          </a:p>
        </p:txBody>
      </p:sp>
      <p:sp>
        <p:nvSpPr>
          <p:cNvPr id="17418" name="AutoShape 10"/>
          <p:cNvSpPr>
            <a:spLocks noChangeArrowheads="1"/>
          </p:cNvSpPr>
          <p:nvPr/>
        </p:nvSpPr>
        <p:spPr bwMode="auto">
          <a:xfrm>
            <a:off x="5740400" y="5578475"/>
            <a:ext cx="2193925" cy="639763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Object 1</a:t>
            </a:r>
          </a:p>
        </p:txBody>
      </p:sp>
      <p:sp>
        <p:nvSpPr>
          <p:cNvPr id="17419" name="AutoShape 11"/>
          <p:cNvSpPr>
            <a:spLocks noChangeArrowheads="1"/>
          </p:cNvSpPr>
          <p:nvPr/>
        </p:nvSpPr>
        <p:spPr bwMode="auto">
          <a:xfrm>
            <a:off x="5741988" y="4822825"/>
            <a:ext cx="2193925" cy="639763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Object 3</a:t>
            </a:r>
          </a:p>
        </p:txBody>
      </p:sp>
      <p:sp>
        <p:nvSpPr>
          <p:cNvPr id="17420" name="AutoShape 12"/>
          <p:cNvSpPr>
            <a:spLocks noChangeArrowheads="1"/>
          </p:cNvSpPr>
          <p:nvPr/>
        </p:nvSpPr>
        <p:spPr bwMode="auto">
          <a:xfrm>
            <a:off x="5741988" y="4067175"/>
            <a:ext cx="2193925" cy="639763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Object 4</a:t>
            </a:r>
          </a:p>
        </p:txBody>
      </p:sp>
      <p:sp>
        <p:nvSpPr>
          <p:cNvPr id="17421" name="AutoShape 13"/>
          <p:cNvSpPr>
            <a:spLocks noChangeArrowheads="1"/>
          </p:cNvSpPr>
          <p:nvPr/>
        </p:nvSpPr>
        <p:spPr bwMode="auto">
          <a:xfrm>
            <a:off x="5741988" y="3311525"/>
            <a:ext cx="2193925" cy="639763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Object 6</a:t>
            </a:r>
          </a:p>
        </p:txBody>
      </p:sp>
      <p:sp>
        <p:nvSpPr>
          <p:cNvPr id="17422" name="AutoShape 14"/>
          <p:cNvSpPr>
            <a:spLocks noChangeArrowheads="1"/>
          </p:cNvSpPr>
          <p:nvPr/>
        </p:nvSpPr>
        <p:spPr bwMode="auto">
          <a:xfrm>
            <a:off x="5741988" y="2555875"/>
            <a:ext cx="2193925" cy="639763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Object 7</a:t>
            </a:r>
          </a:p>
        </p:txBody>
      </p:sp>
      <p:sp>
        <p:nvSpPr>
          <p:cNvPr id="17423" name="Freeform 15"/>
          <p:cNvSpPr>
            <a:spLocks/>
          </p:cNvSpPr>
          <p:nvPr/>
        </p:nvSpPr>
        <p:spPr bwMode="auto">
          <a:xfrm>
            <a:off x="4297363" y="3932238"/>
            <a:ext cx="549275" cy="1587"/>
          </a:xfrm>
          <a:custGeom>
            <a:avLst/>
            <a:gdLst>
              <a:gd name="T0" fmla="*/ 0 w 1525"/>
              <a:gd name="T1" fmla="*/ 0 h 1"/>
              <a:gd name="T2" fmla="*/ 548915 w 1525"/>
              <a:gd name="T3" fmla="*/ 0 h 1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525" h="1">
                <a:moveTo>
                  <a:pt x="0" y="0"/>
                </a:moveTo>
                <a:lnTo>
                  <a:pt x="1524" y="0"/>
                </a:lnTo>
              </a:path>
            </a:pathLst>
          </a:custGeom>
          <a:noFill/>
          <a:ln w="73080" cap="flat">
            <a:solidFill>
              <a:srgbClr val="FF6600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Small Object Heap - generational</a:t>
            </a:r>
          </a:p>
        </p:txBody>
      </p:sp>
      <p:sp>
        <p:nvSpPr>
          <p:cNvPr id="17412" name="AutoShape 3"/>
          <p:cNvSpPr>
            <a:spLocks noChangeArrowheads="1"/>
          </p:cNvSpPr>
          <p:nvPr/>
        </p:nvSpPr>
        <p:spPr bwMode="auto">
          <a:xfrm>
            <a:off x="711200" y="1646238"/>
            <a:ext cx="3108325" cy="4754562"/>
          </a:xfrm>
          <a:prstGeom prst="roundRect">
            <a:avLst>
              <a:gd name="adj" fmla="val 16667"/>
            </a:avLst>
          </a:prstGeom>
          <a:solidFill>
            <a:srgbClr val="729FCF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SOH</a:t>
            </a:r>
          </a:p>
        </p:txBody>
      </p:sp>
      <p:sp>
        <p:nvSpPr>
          <p:cNvPr id="18436" name="Freeform 4"/>
          <p:cNvSpPr>
            <a:spLocks/>
          </p:cNvSpPr>
          <p:nvPr/>
        </p:nvSpPr>
        <p:spPr bwMode="auto">
          <a:xfrm>
            <a:off x="4297363" y="3932238"/>
            <a:ext cx="549275" cy="1587"/>
          </a:xfrm>
          <a:custGeom>
            <a:avLst/>
            <a:gdLst>
              <a:gd name="T0" fmla="*/ 0 w 1525"/>
              <a:gd name="T1" fmla="*/ 0 h 1"/>
              <a:gd name="T2" fmla="*/ 548915 w 1525"/>
              <a:gd name="T3" fmla="*/ 0 h 1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525" h="1">
                <a:moveTo>
                  <a:pt x="0" y="0"/>
                </a:moveTo>
                <a:lnTo>
                  <a:pt x="1524" y="0"/>
                </a:lnTo>
              </a:path>
            </a:pathLst>
          </a:custGeom>
          <a:noFill/>
          <a:ln w="73080" cap="flat">
            <a:solidFill>
              <a:srgbClr val="FF6600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7414" name="AutoShape 5"/>
          <p:cNvSpPr>
            <a:spLocks noChangeArrowheads="1"/>
          </p:cNvSpPr>
          <p:nvPr/>
        </p:nvSpPr>
        <p:spPr bwMode="auto">
          <a:xfrm>
            <a:off x="914400" y="2181225"/>
            <a:ext cx="2743200" cy="1554163"/>
          </a:xfrm>
          <a:prstGeom prst="roundRect">
            <a:avLst>
              <a:gd name="adj" fmla="val 16667"/>
            </a:avLst>
          </a:prstGeom>
          <a:solidFill>
            <a:srgbClr val="DD4814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2F2B20"/>
                </a:solidFill>
              </a:rPr>
              <a:t>0</a:t>
            </a:r>
          </a:p>
        </p:txBody>
      </p:sp>
      <p:sp>
        <p:nvSpPr>
          <p:cNvPr id="17415" name="AutoShape 6"/>
          <p:cNvSpPr>
            <a:spLocks noChangeArrowheads="1"/>
          </p:cNvSpPr>
          <p:nvPr/>
        </p:nvSpPr>
        <p:spPr bwMode="auto">
          <a:xfrm>
            <a:off x="1347788" y="3022600"/>
            <a:ext cx="2193925" cy="639763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Object 4</a:t>
            </a:r>
          </a:p>
        </p:txBody>
      </p:sp>
      <p:sp>
        <p:nvSpPr>
          <p:cNvPr id="17416" name="AutoShape 7"/>
          <p:cNvSpPr>
            <a:spLocks noChangeArrowheads="1"/>
          </p:cNvSpPr>
          <p:nvPr/>
        </p:nvSpPr>
        <p:spPr bwMode="auto">
          <a:xfrm>
            <a:off x="1347788" y="2266950"/>
            <a:ext cx="2193925" cy="639763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Object 5</a:t>
            </a:r>
          </a:p>
        </p:txBody>
      </p:sp>
      <p:sp>
        <p:nvSpPr>
          <p:cNvPr id="17417" name="AutoShape 8"/>
          <p:cNvSpPr>
            <a:spLocks noChangeArrowheads="1"/>
          </p:cNvSpPr>
          <p:nvPr/>
        </p:nvSpPr>
        <p:spPr bwMode="auto">
          <a:xfrm>
            <a:off x="914400" y="3840163"/>
            <a:ext cx="2743200" cy="1554162"/>
          </a:xfrm>
          <a:prstGeom prst="roundRect">
            <a:avLst>
              <a:gd name="adj" fmla="val 16667"/>
            </a:avLst>
          </a:prstGeom>
          <a:solidFill>
            <a:srgbClr val="DD4814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2F2B20"/>
                </a:solidFill>
              </a:rPr>
              <a:t>1</a:t>
            </a:r>
          </a:p>
        </p:txBody>
      </p:sp>
      <p:sp>
        <p:nvSpPr>
          <p:cNvPr id="17418" name="AutoShape 9"/>
          <p:cNvSpPr>
            <a:spLocks noChangeArrowheads="1"/>
          </p:cNvSpPr>
          <p:nvPr/>
        </p:nvSpPr>
        <p:spPr bwMode="auto">
          <a:xfrm>
            <a:off x="1347788" y="3922713"/>
            <a:ext cx="2193925" cy="639762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Object 3</a:t>
            </a:r>
          </a:p>
        </p:txBody>
      </p:sp>
      <p:sp>
        <p:nvSpPr>
          <p:cNvPr id="17419" name="AutoShape 10"/>
          <p:cNvSpPr>
            <a:spLocks noChangeArrowheads="1"/>
          </p:cNvSpPr>
          <p:nvPr/>
        </p:nvSpPr>
        <p:spPr bwMode="auto">
          <a:xfrm>
            <a:off x="1347788" y="4678363"/>
            <a:ext cx="2193925" cy="639762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Object 2</a:t>
            </a:r>
          </a:p>
        </p:txBody>
      </p:sp>
      <p:sp>
        <p:nvSpPr>
          <p:cNvPr id="17420" name="AutoShape 11"/>
          <p:cNvSpPr>
            <a:spLocks noChangeArrowheads="1"/>
          </p:cNvSpPr>
          <p:nvPr/>
        </p:nvSpPr>
        <p:spPr bwMode="auto">
          <a:xfrm>
            <a:off x="914400" y="5486400"/>
            <a:ext cx="2743200" cy="731838"/>
          </a:xfrm>
          <a:prstGeom prst="roundRect">
            <a:avLst>
              <a:gd name="adj" fmla="val 16667"/>
            </a:avLst>
          </a:prstGeom>
          <a:solidFill>
            <a:srgbClr val="DD4814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2F2B20"/>
                </a:solidFill>
              </a:rPr>
              <a:t>2</a:t>
            </a:r>
          </a:p>
        </p:txBody>
      </p:sp>
      <p:sp>
        <p:nvSpPr>
          <p:cNvPr id="17421" name="AutoShape 12"/>
          <p:cNvSpPr>
            <a:spLocks noChangeArrowheads="1"/>
          </p:cNvSpPr>
          <p:nvPr/>
        </p:nvSpPr>
        <p:spPr bwMode="auto">
          <a:xfrm>
            <a:off x="1347788" y="5541963"/>
            <a:ext cx="2193925" cy="639762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Object 1</a:t>
            </a:r>
          </a:p>
        </p:txBody>
      </p:sp>
      <p:sp>
        <p:nvSpPr>
          <p:cNvPr id="18445" name="AutoShape 13"/>
          <p:cNvSpPr>
            <a:spLocks noChangeArrowheads="1"/>
          </p:cNvSpPr>
          <p:nvPr/>
        </p:nvSpPr>
        <p:spPr bwMode="auto">
          <a:xfrm>
            <a:off x="5283200" y="1646238"/>
            <a:ext cx="3108325" cy="4754562"/>
          </a:xfrm>
          <a:prstGeom prst="roundRect">
            <a:avLst>
              <a:gd name="adj" fmla="val 16667"/>
            </a:avLst>
          </a:prstGeom>
          <a:solidFill>
            <a:srgbClr val="729FCF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SOH</a:t>
            </a:r>
          </a:p>
        </p:txBody>
      </p:sp>
      <p:sp>
        <p:nvSpPr>
          <p:cNvPr id="18446" name="AutoShape 14"/>
          <p:cNvSpPr>
            <a:spLocks noChangeArrowheads="1"/>
          </p:cNvSpPr>
          <p:nvPr/>
        </p:nvSpPr>
        <p:spPr bwMode="auto">
          <a:xfrm>
            <a:off x="5486400" y="2181225"/>
            <a:ext cx="2743200" cy="1554163"/>
          </a:xfrm>
          <a:prstGeom prst="roundRect">
            <a:avLst>
              <a:gd name="adj" fmla="val 16667"/>
            </a:avLst>
          </a:prstGeom>
          <a:solidFill>
            <a:srgbClr val="DD4814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2F2B20"/>
                </a:solidFill>
              </a:rPr>
              <a:t>0</a:t>
            </a:r>
          </a:p>
        </p:txBody>
      </p:sp>
      <p:sp>
        <p:nvSpPr>
          <p:cNvPr id="18447" name="AutoShape 15"/>
          <p:cNvSpPr>
            <a:spLocks noChangeArrowheads="1"/>
          </p:cNvSpPr>
          <p:nvPr/>
        </p:nvSpPr>
        <p:spPr bwMode="auto">
          <a:xfrm>
            <a:off x="5921375" y="3022600"/>
            <a:ext cx="2193925" cy="639763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Object 6</a:t>
            </a:r>
          </a:p>
        </p:txBody>
      </p:sp>
      <p:sp>
        <p:nvSpPr>
          <p:cNvPr id="18448" name="AutoShape 16"/>
          <p:cNvSpPr>
            <a:spLocks noChangeArrowheads="1"/>
          </p:cNvSpPr>
          <p:nvPr/>
        </p:nvSpPr>
        <p:spPr bwMode="auto">
          <a:xfrm>
            <a:off x="5921375" y="2266950"/>
            <a:ext cx="2193925" cy="639763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Object 7</a:t>
            </a:r>
          </a:p>
        </p:txBody>
      </p:sp>
      <p:sp>
        <p:nvSpPr>
          <p:cNvPr id="18449" name="AutoShape 17"/>
          <p:cNvSpPr>
            <a:spLocks noChangeArrowheads="1"/>
          </p:cNvSpPr>
          <p:nvPr/>
        </p:nvSpPr>
        <p:spPr bwMode="auto">
          <a:xfrm>
            <a:off x="5486400" y="4633913"/>
            <a:ext cx="2743200" cy="1554162"/>
          </a:xfrm>
          <a:prstGeom prst="roundRect">
            <a:avLst>
              <a:gd name="adj" fmla="val 16667"/>
            </a:avLst>
          </a:prstGeom>
          <a:solidFill>
            <a:srgbClr val="DD4814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2F2B20"/>
                </a:solidFill>
              </a:rPr>
              <a:t>2</a:t>
            </a:r>
          </a:p>
        </p:txBody>
      </p:sp>
      <p:sp>
        <p:nvSpPr>
          <p:cNvPr id="18450" name="AutoShape 18"/>
          <p:cNvSpPr>
            <a:spLocks noChangeArrowheads="1"/>
          </p:cNvSpPr>
          <p:nvPr/>
        </p:nvSpPr>
        <p:spPr bwMode="auto">
          <a:xfrm>
            <a:off x="5921375" y="4714875"/>
            <a:ext cx="2193925" cy="639763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Object 3</a:t>
            </a:r>
          </a:p>
        </p:txBody>
      </p:sp>
      <p:sp>
        <p:nvSpPr>
          <p:cNvPr id="18451" name="AutoShape 19"/>
          <p:cNvSpPr>
            <a:spLocks noChangeArrowheads="1"/>
          </p:cNvSpPr>
          <p:nvPr/>
        </p:nvSpPr>
        <p:spPr bwMode="auto">
          <a:xfrm>
            <a:off x="5921375" y="5470525"/>
            <a:ext cx="2193925" cy="639763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Object 1</a:t>
            </a:r>
          </a:p>
        </p:txBody>
      </p:sp>
      <p:sp>
        <p:nvSpPr>
          <p:cNvPr id="18452" name="AutoShape 20"/>
          <p:cNvSpPr>
            <a:spLocks noChangeArrowheads="1"/>
          </p:cNvSpPr>
          <p:nvPr/>
        </p:nvSpPr>
        <p:spPr bwMode="auto">
          <a:xfrm>
            <a:off x="5486400" y="3830638"/>
            <a:ext cx="2743200" cy="731837"/>
          </a:xfrm>
          <a:prstGeom prst="roundRect">
            <a:avLst>
              <a:gd name="adj" fmla="val 16667"/>
            </a:avLst>
          </a:prstGeom>
          <a:solidFill>
            <a:srgbClr val="DD4814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2F2B20"/>
                </a:solidFill>
              </a:rPr>
              <a:t>1</a:t>
            </a:r>
          </a:p>
        </p:txBody>
      </p:sp>
      <p:sp>
        <p:nvSpPr>
          <p:cNvPr id="18453" name="AutoShape 21"/>
          <p:cNvSpPr>
            <a:spLocks noChangeArrowheads="1"/>
          </p:cNvSpPr>
          <p:nvPr/>
        </p:nvSpPr>
        <p:spPr bwMode="auto">
          <a:xfrm>
            <a:off x="5919788" y="3886200"/>
            <a:ext cx="2193925" cy="639763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Object 4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Small Object Heap – Gen 0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525963"/>
          </a:xfrm>
        </p:spPr>
        <p:txBody>
          <a:bodyPr lIns="0" tIns="0" rIns="0" bIns="0" anchor="ctr"/>
          <a:lstStyle/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All new objects end up in Gen 0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Collection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dirty="0" smtClean="0">
                <a:solidFill>
                  <a:srgbClr val="FFFF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~</a:t>
            </a:r>
            <a:r>
              <a:rPr lang="en-US" altLang="en-US" sz="3200" dirty="0" smtClean="0">
                <a:solidFill>
                  <a:srgbClr val="FFFFFF"/>
                </a:solidFill>
                <a:latin typeface="DK Crayon Crumble" pitchFamily="64" charset="0"/>
              </a:rPr>
              <a:t>256K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dirty="0" smtClean="0">
                <a:solidFill>
                  <a:srgbClr val="FFFFFF"/>
                </a:solidFill>
                <a:latin typeface="DK Crayon Crumble" pitchFamily="64" charset="0"/>
              </a:rPr>
              <a:t>Two options</a:t>
            </a:r>
          </a:p>
          <a:p>
            <a:pPr marL="647700" lvl="2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dirty="0" smtClean="0">
                <a:solidFill>
                  <a:srgbClr val="FFFFFF"/>
                </a:solidFill>
                <a:latin typeface="DK Crayon Crumble" pitchFamily="64" charset="0"/>
              </a:rPr>
              <a:t>Collect</a:t>
            </a:r>
          </a:p>
          <a:p>
            <a:pPr marL="647700" lvl="2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dirty="0" smtClean="0">
                <a:solidFill>
                  <a:srgbClr val="FFFFFF"/>
                </a:solidFill>
                <a:latin typeface="DK Crayon Crumble" pitchFamily="64" charset="0"/>
              </a:rPr>
              <a:t>Promote to Gen 1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Lowest cost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Small Object Heap – Gen 1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525963"/>
          </a:xfrm>
        </p:spPr>
        <p:txBody>
          <a:bodyPr lIns="0" tIns="0" rIns="0" bIns="0" anchor="ctr"/>
          <a:lstStyle/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Survivors from Gen 0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Collection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pl-PL" altLang="en-US" sz="3200" dirty="0" smtClean="0">
                <a:solidFill>
                  <a:srgbClr val="FFFF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~</a:t>
            </a:r>
            <a:r>
              <a:rPr lang="en-US" altLang="en-US" sz="3200" dirty="0" smtClean="0">
                <a:solidFill>
                  <a:srgbClr val="FFFFFF"/>
                </a:solidFill>
                <a:latin typeface="DK Crayon Crumble" pitchFamily="64" charset="0"/>
              </a:rPr>
              <a:t>2M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dirty="0" smtClean="0">
                <a:solidFill>
                  <a:srgbClr val="FFFFFF"/>
                </a:solidFill>
                <a:latin typeface="DK Crayon Crumble" pitchFamily="64" charset="0"/>
              </a:rPr>
              <a:t>Two options</a:t>
            </a:r>
          </a:p>
          <a:p>
            <a:pPr marL="647700" lvl="2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dirty="0" smtClean="0">
                <a:solidFill>
                  <a:srgbClr val="FFFFFF"/>
                </a:solidFill>
                <a:latin typeface="DK Crayon Crumble" pitchFamily="64" charset="0"/>
              </a:rPr>
              <a:t>Collect</a:t>
            </a:r>
          </a:p>
          <a:p>
            <a:pPr marL="647700" lvl="2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dirty="0" smtClean="0">
                <a:solidFill>
                  <a:srgbClr val="FFFFFF"/>
                </a:solidFill>
                <a:latin typeface="DK Crayon Crumble" pitchFamily="64" charset="0"/>
              </a:rPr>
              <a:t>Promote to Gen 2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Higher cost – includes both Gen 0 and Gen 1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Small Object Heap – Gen 2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525963"/>
          </a:xfrm>
        </p:spPr>
        <p:txBody>
          <a:bodyPr lIns="0" tIns="0" rIns="0" bIns="0" anchor="ctr"/>
          <a:lstStyle/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Survivors from Gen 1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Collection – AKA Full GC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dirty="0" smtClean="0">
                <a:solidFill>
                  <a:srgbClr val="FFFF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~</a:t>
            </a:r>
            <a:r>
              <a:rPr lang="en-US" altLang="en-US" sz="3200" dirty="0" smtClean="0">
                <a:solidFill>
                  <a:srgbClr val="FFFFFF"/>
                </a:solidFill>
                <a:latin typeface="DK Crayon Crumble" pitchFamily="64" charset="0"/>
              </a:rPr>
              <a:t>10M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dirty="0" smtClean="0">
                <a:solidFill>
                  <a:srgbClr val="FFFFFF"/>
                </a:solidFill>
                <a:latin typeface="DK Crayon Crumble" pitchFamily="64" charset="0"/>
              </a:rPr>
              <a:t>Two options</a:t>
            </a:r>
          </a:p>
          <a:p>
            <a:pPr marL="647700" lvl="2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dirty="0" smtClean="0">
                <a:solidFill>
                  <a:srgbClr val="FFFFFF"/>
                </a:solidFill>
                <a:latin typeface="DK Crayon Crumble" pitchFamily="64" charset="0"/>
              </a:rPr>
              <a:t>Collect</a:t>
            </a:r>
          </a:p>
          <a:p>
            <a:pPr marL="647700" lvl="2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dirty="0" smtClean="0">
                <a:solidFill>
                  <a:srgbClr val="FFFFFF"/>
                </a:solidFill>
                <a:latin typeface="DK Crayon Crumble" pitchFamily="64" charset="0"/>
              </a:rPr>
              <a:t>Leave as is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Highest cost – includes Gen 0, Gen 1 and Gen 2 (SOH + LOH)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Agenda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525963"/>
          </a:xfrm>
        </p:spPr>
        <p:txBody>
          <a:bodyPr lIns="0" tIns="0" rIns="0" bIns="0" anchor="ctr"/>
          <a:lstStyle/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Stack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Heap(s)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GC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Pitfalls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Tips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Small Object Heap – segments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5097463"/>
          </a:xfrm>
        </p:spPr>
        <p:txBody>
          <a:bodyPr lIns="0" tIns="0" rIns="0" bIns="0"/>
          <a:lstStyle/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Two types of segments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Ephemeral</a:t>
            </a:r>
          </a:p>
          <a:p>
            <a:pPr marL="647700" lvl="2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Always one</a:t>
            </a:r>
          </a:p>
          <a:p>
            <a:pPr marL="647700" lvl="2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reserved for new objects (but can contain G2 and G1 as well)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Gen 2</a:t>
            </a:r>
          </a:p>
          <a:p>
            <a:pPr marL="647700" lvl="2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Multiple – new appears when ephemeral is full</a:t>
            </a:r>
          </a:p>
          <a:p>
            <a:pPr marL="647700" lvl="2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Contains only Gen 2 objects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Size – differs depending on GC configuration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Small Object Heap – segments</a:t>
            </a:r>
          </a:p>
        </p:txBody>
      </p:sp>
      <p:sp>
        <p:nvSpPr>
          <p:cNvPr id="23556" name="Rectangle 3"/>
          <p:cNvSpPr>
            <a:spLocks noChangeArrowheads="1"/>
          </p:cNvSpPr>
          <p:nvPr/>
        </p:nvSpPr>
        <p:spPr bwMode="auto">
          <a:xfrm>
            <a:off x="914400" y="1382713"/>
            <a:ext cx="7407275" cy="1096962"/>
          </a:xfrm>
          <a:prstGeom prst="rect">
            <a:avLst/>
          </a:prstGeom>
          <a:solidFill>
            <a:srgbClr val="729FCF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23557" name="AutoShape 4"/>
          <p:cNvSpPr>
            <a:spLocks noChangeArrowheads="1"/>
          </p:cNvSpPr>
          <p:nvPr/>
        </p:nvSpPr>
        <p:spPr bwMode="auto">
          <a:xfrm>
            <a:off x="1006475" y="1474788"/>
            <a:ext cx="2651125" cy="914400"/>
          </a:xfrm>
          <a:prstGeom prst="roundRect">
            <a:avLst>
              <a:gd name="adj" fmla="val 16667"/>
            </a:avLst>
          </a:prstGeom>
          <a:solidFill>
            <a:srgbClr val="FF6600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Gen 2</a:t>
            </a:r>
          </a:p>
        </p:txBody>
      </p:sp>
      <p:sp>
        <p:nvSpPr>
          <p:cNvPr id="23558" name="AutoShape 5"/>
          <p:cNvSpPr>
            <a:spLocks noChangeArrowheads="1"/>
          </p:cNvSpPr>
          <p:nvPr/>
        </p:nvSpPr>
        <p:spPr bwMode="auto">
          <a:xfrm>
            <a:off x="3749675" y="1474788"/>
            <a:ext cx="2651125" cy="914400"/>
          </a:xfrm>
          <a:prstGeom prst="roundRect">
            <a:avLst>
              <a:gd name="adj" fmla="val 16667"/>
            </a:avLst>
          </a:prstGeom>
          <a:solidFill>
            <a:srgbClr val="FF6600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Gen 1</a:t>
            </a:r>
          </a:p>
        </p:txBody>
      </p:sp>
      <p:sp>
        <p:nvSpPr>
          <p:cNvPr id="23559" name="AutoShape 6"/>
          <p:cNvSpPr>
            <a:spLocks noChangeArrowheads="1"/>
          </p:cNvSpPr>
          <p:nvPr/>
        </p:nvSpPr>
        <p:spPr bwMode="auto">
          <a:xfrm>
            <a:off x="6492875" y="1474788"/>
            <a:ext cx="1736725" cy="914400"/>
          </a:xfrm>
          <a:prstGeom prst="roundRect">
            <a:avLst>
              <a:gd name="adj" fmla="val 16667"/>
            </a:avLst>
          </a:prstGeom>
          <a:solidFill>
            <a:srgbClr val="FF6600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Gen 0</a:t>
            </a:r>
          </a:p>
        </p:txBody>
      </p:sp>
      <p:sp>
        <p:nvSpPr>
          <p:cNvPr id="23560" name="AutoShape 7"/>
          <p:cNvSpPr>
            <a:spLocks noChangeArrowheads="1"/>
          </p:cNvSpPr>
          <p:nvPr/>
        </p:nvSpPr>
        <p:spPr bwMode="auto">
          <a:xfrm>
            <a:off x="1096963" y="1565275"/>
            <a:ext cx="731837" cy="457200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O1</a:t>
            </a:r>
          </a:p>
        </p:txBody>
      </p:sp>
      <p:sp>
        <p:nvSpPr>
          <p:cNvPr id="23561" name="AutoShape 8"/>
          <p:cNvSpPr>
            <a:spLocks noChangeArrowheads="1"/>
          </p:cNvSpPr>
          <p:nvPr/>
        </p:nvSpPr>
        <p:spPr bwMode="auto">
          <a:xfrm>
            <a:off x="1955800" y="1565275"/>
            <a:ext cx="731838" cy="457200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O2</a:t>
            </a:r>
          </a:p>
        </p:txBody>
      </p:sp>
      <p:sp>
        <p:nvSpPr>
          <p:cNvPr id="23562" name="AutoShape 9"/>
          <p:cNvSpPr>
            <a:spLocks noChangeArrowheads="1"/>
          </p:cNvSpPr>
          <p:nvPr/>
        </p:nvSpPr>
        <p:spPr bwMode="auto">
          <a:xfrm>
            <a:off x="2814638" y="1565275"/>
            <a:ext cx="731837" cy="457200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O3</a:t>
            </a:r>
          </a:p>
        </p:txBody>
      </p:sp>
      <p:sp>
        <p:nvSpPr>
          <p:cNvPr id="23563" name="AutoShape 10"/>
          <p:cNvSpPr>
            <a:spLocks noChangeArrowheads="1"/>
          </p:cNvSpPr>
          <p:nvPr/>
        </p:nvSpPr>
        <p:spPr bwMode="auto">
          <a:xfrm>
            <a:off x="3859213" y="1565275"/>
            <a:ext cx="731837" cy="457200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O4</a:t>
            </a:r>
          </a:p>
        </p:txBody>
      </p:sp>
      <p:sp>
        <p:nvSpPr>
          <p:cNvPr id="23564" name="AutoShape 11"/>
          <p:cNvSpPr>
            <a:spLocks noChangeArrowheads="1"/>
          </p:cNvSpPr>
          <p:nvPr/>
        </p:nvSpPr>
        <p:spPr bwMode="auto">
          <a:xfrm>
            <a:off x="4719638" y="1565275"/>
            <a:ext cx="731837" cy="457200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O5</a:t>
            </a:r>
          </a:p>
        </p:txBody>
      </p:sp>
      <p:sp>
        <p:nvSpPr>
          <p:cNvPr id="23565" name="AutoShape 12"/>
          <p:cNvSpPr>
            <a:spLocks noChangeArrowheads="1"/>
          </p:cNvSpPr>
          <p:nvPr/>
        </p:nvSpPr>
        <p:spPr bwMode="auto">
          <a:xfrm>
            <a:off x="5578475" y="1565275"/>
            <a:ext cx="731838" cy="457200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O6</a:t>
            </a:r>
          </a:p>
        </p:txBody>
      </p:sp>
      <p:sp>
        <p:nvSpPr>
          <p:cNvPr id="23566" name="AutoShape 13"/>
          <p:cNvSpPr>
            <a:spLocks noChangeArrowheads="1"/>
          </p:cNvSpPr>
          <p:nvPr/>
        </p:nvSpPr>
        <p:spPr bwMode="auto">
          <a:xfrm>
            <a:off x="6548438" y="1565275"/>
            <a:ext cx="731837" cy="457200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O7</a:t>
            </a:r>
          </a:p>
        </p:txBody>
      </p:sp>
      <p:sp>
        <p:nvSpPr>
          <p:cNvPr id="23567" name="AutoShape 14"/>
          <p:cNvSpPr>
            <a:spLocks noChangeArrowheads="1"/>
          </p:cNvSpPr>
          <p:nvPr/>
        </p:nvSpPr>
        <p:spPr bwMode="auto">
          <a:xfrm>
            <a:off x="7407275" y="1565275"/>
            <a:ext cx="731838" cy="457200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O8</a:t>
            </a:r>
          </a:p>
        </p:txBody>
      </p:sp>
      <p:sp>
        <p:nvSpPr>
          <p:cNvPr id="24591" name="Rectangle 15"/>
          <p:cNvSpPr>
            <a:spLocks noChangeArrowheads="1"/>
          </p:cNvSpPr>
          <p:nvPr/>
        </p:nvSpPr>
        <p:spPr bwMode="auto">
          <a:xfrm>
            <a:off x="914400" y="3749675"/>
            <a:ext cx="7407275" cy="1096963"/>
          </a:xfrm>
          <a:prstGeom prst="rect">
            <a:avLst/>
          </a:prstGeom>
          <a:solidFill>
            <a:srgbClr val="729FCF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24592" name="AutoShape 16"/>
          <p:cNvSpPr>
            <a:spLocks noChangeArrowheads="1"/>
          </p:cNvSpPr>
          <p:nvPr/>
        </p:nvSpPr>
        <p:spPr bwMode="auto">
          <a:xfrm>
            <a:off x="1006475" y="38401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6600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Gen 1</a:t>
            </a:r>
          </a:p>
        </p:txBody>
      </p:sp>
      <p:sp>
        <p:nvSpPr>
          <p:cNvPr id="24593" name="AutoShape 17"/>
          <p:cNvSpPr>
            <a:spLocks noChangeArrowheads="1"/>
          </p:cNvSpPr>
          <p:nvPr/>
        </p:nvSpPr>
        <p:spPr bwMode="auto">
          <a:xfrm>
            <a:off x="2921000" y="3840163"/>
            <a:ext cx="828675" cy="914400"/>
          </a:xfrm>
          <a:prstGeom prst="roundRect">
            <a:avLst>
              <a:gd name="adj" fmla="val 16667"/>
            </a:avLst>
          </a:prstGeom>
          <a:solidFill>
            <a:srgbClr val="FF6600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Gen 0</a:t>
            </a:r>
          </a:p>
        </p:txBody>
      </p:sp>
      <p:sp>
        <p:nvSpPr>
          <p:cNvPr id="24594" name="AutoShape 18"/>
          <p:cNvSpPr>
            <a:spLocks noChangeArrowheads="1"/>
          </p:cNvSpPr>
          <p:nvPr/>
        </p:nvSpPr>
        <p:spPr bwMode="auto">
          <a:xfrm>
            <a:off x="1096963" y="3932238"/>
            <a:ext cx="731837" cy="457200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O7</a:t>
            </a:r>
          </a:p>
        </p:txBody>
      </p:sp>
      <p:sp>
        <p:nvSpPr>
          <p:cNvPr id="24595" name="AutoShape 19"/>
          <p:cNvSpPr>
            <a:spLocks noChangeArrowheads="1"/>
          </p:cNvSpPr>
          <p:nvPr/>
        </p:nvSpPr>
        <p:spPr bwMode="auto">
          <a:xfrm>
            <a:off x="1955800" y="3932238"/>
            <a:ext cx="731838" cy="457200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O8</a:t>
            </a:r>
          </a:p>
        </p:txBody>
      </p:sp>
      <p:sp>
        <p:nvSpPr>
          <p:cNvPr id="24596" name="Rectangle 20"/>
          <p:cNvSpPr>
            <a:spLocks noChangeArrowheads="1"/>
          </p:cNvSpPr>
          <p:nvPr/>
        </p:nvSpPr>
        <p:spPr bwMode="auto">
          <a:xfrm>
            <a:off x="914400" y="5303838"/>
            <a:ext cx="7407275" cy="1096962"/>
          </a:xfrm>
          <a:prstGeom prst="rect">
            <a:avLst/>
          </a:prstGeom>
          <a:solidFill>
            <a:srgbClr val="729FCF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24597" name="AutoShape 21"/>
          <p:cNvSpPr>
            <a:spLocks noChangeArrowheads="1"/>
          </p:cNvSpPr>
          <p:nvPr/>
        </p:nvSpPr>
        <p:spPr bwMode="auto">
          <a:xfrm>
            <a:off x="1006475" y="5394325"/>
            <a:ext cx="5121275" cy="914400"/>
          </a:xfrm>
          <a:prstGeom prst="roundRect">
            <a:avLst>
              <a:gd name="adj" fmla="val 16667"/>
            </a:avLst>
          </a:prstGeom>
          <a:solidFill>
            <a:srgbClr val="FF6600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Gen 2</a:t>
            </a:r>
          </a:p>
        </p:txBody>
      </p:sp>
      <p:sp>
        <p:nvSpPr>
          <p:cNvPr id="24598" name="AutoShape 22"/>
          <p:cNvSpPr>
            <a:spLocks noChangeArrowheads="1"/>
          </p:cNvSpPr>
          <p:nvPr/>
        </p:nvSpPr>
        <p:spPr bwMode="auto">
          <a:xfrm>
            <a:off x="1096963" y="5486400"/>
            <a:ext cx="731837" cy="457200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O1</a:t>
            </a:r>
          </a:p>
        </p:txBody>
      </p:sp>
      <p:sp>
        <p:nvSpPr>
          <p:cNvPr id="24599" name="AutoShape 23"/>
          <p:cNvSpPr>
            <a:spLocks noChangeArrowheads="1"/>
          </p:cNvSpPr>
          <p:nvPr/>
        </p:nvSpPr>
        <p:spPr bwMode="auto">
          <a:xfrm>
            <a:off x="1955800" y="5486400"/>
            <a:ext cx="731838" cy="457200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O2</a:t>
            </a:r>
          </a:p>
        </p:txBody>
      </p:sp>
      <p:sp>
        <p:nvSpPr>
          <p:cNvPr id="24600" name="AutoShape 24"/>
          <p:cNvSpPr>
            <a:spLocks noChangeArrowheads="1"/>
          </p:cNvSpPr>
          <p:nvPr/>
        </p:nvSpPr>
        <p:spPr bwMode="auto">
          <a:xfrm>
            <a:off x="2814638" y="5486400"/>
            <a:ext cx="731837" cy="457200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O3</a:t>
            </a:r>
          </a:p>
        </p:txBody>
      </p:sp>
      <p:sp>
        <p:nvSpPr>
          <p:cNvPr id="24601" name="AutoShape 25"/>
          <p:cNvSpPr>
            <a:spLocks noChangeArrowheads="1"/>
          </p:cNvSpPr>
          <p:nvPr/>
        </p:nvSpPr>
        <p:spPr bwMode="auto">
          <a:xfrm>
            <a:off x="3643313" y="5486400"/>
            <a:ext cx="731837" cy="457200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O4</a:t>
            </a:r>
          </a:p>
        </p:txBody>
      </p:sp>
      <p:sp>
        <p:nvSpPr>
          <p:cNvPr id="24602" name="AutoShape 26"/>
          <p:cNvSpPr>
            <a:spLocks noChangeArrowheads="1"/>
          </p:cNvSpPr>
          <p:nvPr/>
        </p:nvSpPr>
        <p:spPr bwMode="auto">
          <a:xfrm>
            <a:off x="4467225" y="5486400"/>
            <a:ext cx="731838" cy="457200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O5</a:t>
            </a:r>
          </a:p>
        </p:txBody>
      </p:sp>
      <p:sp>
        <p:nvSpPr>
          <p:cNvPr id="24603" name="AutoShape 27"/>
          <p:cNvSpPr>
            <a:spLocks noChangeArrowheads="1"/>
          </p:cNvSpPr>
          <p:nvPr/>
        </p:nvSpPr>
        <p:spPr bwMode="auto">
          <a:xfrm>
            <a:off x="5289550" y="5486400"/>
            <a:ext cx="731838" cy="457200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O6</a:t>
            </a:r>
          </a:p>
        </p:txBody>
      </p:sp>
      <p:sp>
        <p:nvSpPr>
          <p:cNvPr id="24604" name="Freeform 28"/>
          <p:cNvSpPr>
            <a:spLocks/>
          </p:cNvSpPr>
          <p:nvPr/>
        </p:nvSpPr>
        <p:spPr bwMode="auto">
          <a:xfrm>
            <a:off x="4479925" y="2651125"/>
            <a:ext cx="1588" cy="823913"/>
          </a:xfrm>
          <a:custGeom>
            <a:avLst/>
            <a:gdLst>
              <a:gd name="T0" fmla="*/ 0 w 1"/>
              <a:gd name="T1" fmla="*/ 0 h 2287"/>
              <a:gd name="T2" fmla="*/ 0 w 1"/>
              <a:gd name="T3" fmla="*/ 823553 h 2287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" h="2287">
                <a:moveTo>
                  <a:pt x="0" y="0"/>
                </a:moveTo>
                <a:lnTo>
                  <a:pt x="0" y="2286"/>
                </a:lnTo>
              </a:path>
            </a:pathLst>
          </a:custGeom>
          <a:noFill/>
          <a:ln w="109800" cap="flat">
            <a:solidFill>
              <a:srgbClr val="FF6600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1" grpId="0" animBg="1"/>
      <p:bldP spid="24596" grpId="0" animBg="1"/>
      <p:bldP spid="2460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Large Object Heap – non-consecutive</a:t>
            </a:r>
          </a:p>
        </p:txBody>
      </p:sp>
      <p:sp>
        <p:nvSpPr>
          <p:cNvPr id="24580" name="AutoShape 3"/>
          <p:cNvSpPr>
            <a:spLocks noChangeArrowheads="1"/>
          </p:cNvSpPr>
          <p:nvPr/>
        </p:nvSpPr>
        <p:spPr bwMode="auto">
          <a:xfrm>
            <a:off x="711200" y="1646238"/>
            <a:ext cx="3108325" cy="4754562"/>
          </a:xfrm>
          <a:prstGeom prst="roundRect">
            <a:avLst>
              <a:gd name="adj" fmla="val 16667"/>
            </a:avLst>
          </a:prstGeom>
          <a:solidFill>
            <a:srgbClr val="729FCF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LOH</a:t>
            </a:r>
          </a:p>
        </p:txBody>
      </p:sp>
      <p:sp>
        <p:nvSpPr>
          <p:cNvPr id="24581" name="AutoShape 4"/>
          <p:cNvSpPr>
            <a:spLocks noChangeArrowheads="1"/>
          </p:cNvSpPr>
          <p:nvPr/>
        </p:nvSpPr>
        <p:spPr bwMode="auto">
          <a:xfrm>
            <a:off x="1168400" y="5578475"/>
            <a:ext cx="2193925" cy="639763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Object 1</a:t>
            </a:r>
          </a:p>
        </p:txBody>
      </p:sp>
      <p:sp>
        <p:nvSpPr>
          <p:cNvPr id="24582" name="AutoShape 5"/>
          <p:cNvSpPr>
            <a:spLocks noChangeArrowheads="1"/>
          </p:cNvSpPr>
          <p:nvPr/>
        </p:nvSpPr>
        <p:spPr bwMode="auto">
          <a:xfrm>
            <a:off x="1168400" y="4822825"/>
            <a:ext cx="2193925" cy="639763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Object 2</a:t>
            </a:r>
          </a:p>
        </p:txBody>
      </p:sp>
      <p:sp>
        <p:nvSpPr>
          <p:cNvPr id="24583" name="AutoShape 6"/>
          <p:cNvSpPr>
            <a:spLocks noChangeArrowheads="1"/>
          </p:cNvSpPr>
          <p:nvPr/>
        </p:nvSpPr>
        <p:spPr bwMode="auto">
          <a:xfrm>
            <a:off x="1168400" y="4067175"/>
            <a:ext cx="2193925" cy="639763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Object 3</a:t>
            </a:r>
          </a:p>
        </p:txBody>
      </p:sp>
      <p:sp>
        <p:nvSpPr>
          <p:cNvPr id="24584" name="AutoShape 7"/>
          <p:cNvSpPr>
            <a:spLocks noChangeArrowheads="1"/>
          </p:cNvSpPr>
          <p:nvPr/>
        </p:nvSpPr>
        <p:spPr bwMode="auto">
          <a:xfrm>
            <a:off x="1168400" y="3309938"/>
            <a:ext cx="2193925" cy="639762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Object 4</a:t>
            </a:r>
          </a:p>
        </p:txBody>
      </p:sp>
      <p:sp>
        <p:nvSpPr>
          <p:cNvPr id="24585" name="AutoShape 8"/>
          <p:cNvSpPr>
            <a:spLocks noChangeArrowheads="1"/>
          </p:cNvSpPr>
          <p:nvPr/>
        </p:nvSpPr>
        <p:spPr bwMode="auto">
          <a:xfrm>
            <a:off x="1168400" y="2554288"/>
            <a:ext cx="2193925" cy="639762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Object 5</a:t>
            </a:r>
          </a:p>
        </p:txBody>
      </p:sp>
      <p:sp>
        <p:nvSpPr>
          <p:cNvPr id="25609" name="AutoShape 9"/>
          <p:cNvSpPr>
            <a:spLocks noChangeArrowheads="1"/>
          </p:cNvSpPr>
          <p:nvPr/>
        </p:nvSpPr>
        <p:spPr bwMode="auto">
          <a:xfrm>
            <a:off x="5283200" y="1646238"/>
            <a:ext cx="3108325" cy="4754562"/>
          </a:xfrm>
          <a:prstGeom prst="roundRect">
            <a:avLst>
              <a:gd name="adj" fmla="val 16667"/>
            </a:avLst>
          </a:prstGeom>
          <a:solidFill>
            <a:srgbClr val="729FCF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LOH</a:t>
            </a:r>
          </a:p>
        </p:txBody>
      </p:sp>
      <p:sp>
        <p:nvSpPr>
          <p:cNvPr id="25610" name="AutoShape 10"/>
          <p:cNvSpPr>
            <a:spLocks noChangeArrowheads="1"/>
          </p:cNvSpPr>
          <p:nvPr/>
        </p:nvSpPr>
        <p:spPr bwMode="auto">
          <a:xfrm>
            <a:off x="5740400" y="5578475"/>
            <a:ext cx="2193925" cy="639763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Object 1</a:t>
            </a:r>
          </a:p>
        </p:txBody>
      </p:sp>
      <p:sp>
        <p:nvSpPr>
          <p:cNvPr id="25611" name="AutoShape 11"/>
          <p:cNvSpPr>
            <a:spLocks noChangeArrowheads="1"/>
          </p:cNvSpPr>
          <p:nvPr/>
        </p:nvSpPr>
        <p:spPr bwMode="auto">
          <a:xfrm>
            <a:off x="5741988" y="4822825"/>
            <a:ext cx="2193925" cy="63976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Free</a:t>
            </a:r>
          </a:p>
        </p:txBody>
      </p:sp>
      <p:sp>
        <p:nvSpPr>
          <p:cNvPr id="25612" name="AutoShape 12"/>
          <p:cNvSpPr>
            <a:spLocks noChangeArrowheads="1"/>
          </p:cNvSpPr>
          <p:nvPr/>
        </p:nvSpPr>
        <p:spPr bwMode="auto">
          <a:xfrm>
            <a:off x="5741988" y="4067175"/>
            <a:ext cx="2193925" cy="639763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Object 3</a:t>
            </a:r>
          </a:p>
        </p:txBody>
      </p:sp>
      <p:sp>
        <p:nvSpPr>
          <p:cNvPr id="25613" name="AutoShape 13"/>
          <p:cNvSpPr>
            <a:spLocks noChangeArrowheads="1"/>
          </p:cNvSpPr>
          <p:nvPr/>
        </p:nvSpPr>
        <p:spPr bwMode="auto">
          <a:xfrm>
            <a:off x="5741988" y="3311525"/>
            <a:ext cx="2193925" cy="639763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Object 6</a:t>
            </a:r>
          </a:p>
        </p:txBody>
      </p:sp>
      <p:sp>
        <p:nvSpPr>
          <p:cNvPr id="25614" name="AutoShape 14"/>
          <p:cNvSpPr>
            <a:spLocks noChangeArrowheads="1"/>
          </p:cNvSpPr>
          <p:nvPr/>
        </p:nvSpPr>
        <p:spPr bwMode="auto">
          <a:xfrm>
            <a:off x="5741988" y="2555875"/>
            <a:ext cx="2193925" cy="639763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Object 5</a:t>
            </a:r>
          </a:p>
        </p:txBody>
      </p:sp>
      <p:sp>
        <p:nvSpPr>
          <p:cNvPr id="25615" name="Freeform 15"/>
          <p:cNvSpPr>
            <a:spLocks/>
          </p:cNvSpPr>
          <p:nvPr/>
        </p:nvSpPr>
        <p:spPr bwMode="auto">
          <a:xfrm>
            <a:off x="4297363" y="3932238"/>
            <a:ext cx="549275" cy="1587"/>
          </a:xfrm>
          <a:custGeom>
            <a:avLst/>
            <a:gdLst>
              <a:gd name="T0" fmla="*/ 0 w 1525"/>
              <a:gd name="T1" fmla="*/ 0 h 1"/>
              <a:gd name="T2" fmla="*/ 548915 w 1525"/>
              <a:gd name="T3" fmla="*/ 0 h 1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525" h="1">
                <a:moveTo>
                  <a:pt x="0" y="0"/>
                </a:moveTo>
                <a:lnTo>
                  <a:pt x="1524" y="0"/>
                </a:lnTo>
              </a:path>
            </a:pathLst>
          </a:custGeom>
          <a:noFill/>
          <a:ln w="73080" cap="flat">
            <a:solidFill>
              <a:srgbClr val="FF6600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Large Object Heap – free space table</a:t>
            </a:r>
          </a:p>
        </p:txBody>
      </p:sp>
      <p:sp>
        <p:nvSpPr>
          <p:cNvPr id="25604" name="AutoShape 3"/>
          <p:cNvSpPr>
            <a:spLocks noChangeArrowheads="1"/>
          </p:cNvSpPr>
          <p:nvPr/>
        </p:nvSpPr>
        <p:spPr bwMode="auto">
          <a:xfrm>
            <a:off x="711200" y="1646238"/>
            <a:ext cx="3108325" cy="4754562"/>
          </a:xfrm>
          <a:prstGeom prst="roundRect">
            <a:avLst>
              <a:gd name="adj" fmla="val 16667"/>
            </a:avLst>
          </a:prstGeom>
          <a:solidFill>
            <a:srgbClr val="729FCF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LOH</a:t>
            </a:r>
          </a:p>
        </p:txBody>
      </p:sp>
      <p:sp>
        <p:nvSpPr>
          <p:cNvPr id="25605" name="AutoShape 4"/>
          <p:cNvSpPr>
            <a:spLocks noChangeArrowheads="1"/>
          </p:cNvSpPr>
          <p:nvPr/>
        </p:nvSpPr>
        <p:spPr bwMode="auto">
          <a:xfrm>
            <a:off x="1168400" y="5578475"/>
            <a:ext cx="2193925" cy="639763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Object 1</a:t>
            </a:r>
          </a:p>
        </p:txBody>
      </p:sp>
      <p:sp>
        <p:nvSpPr>
          <p:cNvPr id="25606" name="AutoShape 5"/>
          <p:cNvSpPr>
            <a:spLocks noChangeArrowheads="1"/>
          </p:cNvSpPr>
          <p:nvPr/>
        </p:nvSpPr>
        <p:spPr bwMode="auto">
          <a:xfrm>
            <a:off x="1169988" y="4822825"/>
            <a:ext cx="2193925" cy="63976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Free</a:t>
            </a:r>
          </a:p>
        </p:txBody>
      </p:sp>
      <p:sp>
        <p:nvSpPr>
          <p:cNvPr id="25607" name="AutoShape 6"/>
          <p:cNvSpPr>
            <a:spLocks noChangeArrowheads="1"/>
          </p:cNvSpPr>
          <p:nvPr/>
        </p:nvSpPr>
        <p:spPr bwMode="auto">
          <a:xfrm>
            <a:off x="1169988" y="4067175"/>
            <a:ext cx="2193925" cy="639763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Object 3</a:t>
            </a:r>
          </a:p>
        </p:txBody>
      </p:sp>
      <p:sp>
        <p:nvSpPr>
          <p:cNvPr id="25608" name="AutoShape 7"/>
          <p:cNvSpPr>
            <a:spLocks noChangeArrowheads="1"/>
          </p:cNvSpPr>
          <p:nvPr/>
        </p:nvSpPr>
        <p:spPr bwMode="auto">
          <a:xfrm>
            <a:off x="1169988" y="3311525"/>
            <a:ext cx="2193925" cy="63976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Free</a:t>
            </a:r>
          </a:p>
        </p:txBody>
      </p:sp>
      <p:sp>
        <p:nvSpPr>
          <p:cNvPr id="25609" name="AutoShape 8"/>
          <p:cNvSpPr>
            <a:spLocks noChangeArrowheads="1"/>
          </p:cNvSpPr>
          <p:nvPr/>
        </p:nvSpPr>
        <p:spPr bwMode="auto">
          <a:xfrm>
            <a:off x="1169988" y="2555875"/>
            <a:ext cx="2193925" cy="639763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Object 5</a:t>
            </a:r>
          </a:p>
        </p:txBody>
      </p:sp>
      <p:graphicFrame>
        <p:nvGraphicFramePr>
          <p:cNvPr id="26633" name="Group 9"/>
          <p:cNvGraphicFramePr>
            <a:graphicFrameLocks noGrp="1"/>
          </p:cNvGraphicFramePr>
          <p:nvPr/>
        </p:nvGraphicFramePr>
        <p:xfrm>
          <a:off x="5503863" y="3414713"/>
          <a:ext cx="2506662" cy="1109743"/>
        </p:xfrm>
        <a:graphic>
          <a:graphicData uri="http://schemas.openxmlformats.org/drawingml/2006/table">
            <a:tbl>
              <a:tblPr/>
              <a:tblGrid>
                <a:gridCol w="1254125"/>
                <a:gridCol w="1252537"/>
              </a:tblGrid>
              <a:tr h="373274"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800"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400"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2B2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From</a:t>
                      </a:r>
                    </a:p>
                  </a:txBody>
                  <a:tcPr marL="90000" marR="90000" marT="46787" marB="46787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33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 sz="2800"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 sz="2400"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 sz="2000"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</a:pPr>
                      <a:r>
                        <a:rPr kumimoji="0" lang="en-US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To</a:t>
                      </a:r>
                    </a:p>
                  </a:txBody>
                  <a:tcPr marL="90000" marR="90000" marT="62658" marB="46787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33"/>
                    </a:solidFill>
                  </a:tcPr>
                </a:tc>
              </a:tr>
              <a:tr h="368194"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 sz="2800"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 sz="2400"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 sz="2000"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</a:pPr>
                      <a:r>
                        <a:rPr kumimoji="0" lang="en-US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389000</a:t>
                      </a:r>
                    </a:p>
                  </a:txBody>
                  <a:tcPr marL="90000" marR="90000" marT="62658" marB="46787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 sz="2800"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 sz="2400"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 sz="2000"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</a:pPr>
                      <a:r>
                        <a:rPr kumimoji="0" lang="en-US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567000</a:t>
                      </a:r>
                    </a:p>
                  </a:txBody>
                  <a:tcPr marL="90000" marR="90000" marT="62658" marB="46787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368194"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 sz="2800"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 sz="2400"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 sz="2000"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</a:pPr>
                      <a:r>
                        <a:rPr kumimoji="0" lang="en-US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98000</a:t>
                      </a:r>
                    </a:p>
                  </a:txBody>
                  <a:tcPr marL="90000" marR="90000" marT="62658" marB="46787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 sz="2800"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 sz="2400"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 sz="2000"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  <a:defRPr>
                          <a:solidFill>
                            <a:srgbClr val="2F2B20"/>
                          </a:solidFill>
                          <a:latin typeface="Calibri" pitchFamily="32" charset="0"/>
                          <a:ea typeface="WenQuanYi Micro Hei" charset="0"/>
                          <a:cs typeface="WenQuanYi Micro He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</a:tabLst>
                      </a:pPr>
                      <a:r>
                        <a:rPr kumimoji="0" lang="en-US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198000</a:t>
                      </a:r>
                    </a:p>
                  </a:txBody>
                  <a:tcPr marL="90000" marR="90000" marT="62658" marB="46787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</a:tbl>
          </a:graphicData>
        </a:graphic>
      </p:graphicFrame>
      <p:sp>
        <p:nvSpPr>
          <p:cNvPr id="25624" name="Line 33"/>
          <p:cNvSpPr>
            <a:spLocks noChangeShapeType="1"/>
          </p:cNvSpPr>
          <p:nvPr/>
        </p:nvSpPr>
        <p:spPr bwMode="auto">
          <a:xfrm flipH="1" flipV="1">
            <a:off x="3471863" y="3656013"/>
            <a:ext cx="1924050" cy="277812"/>
          </a:xfrm>
          <a:prstGeom prst="line">
            <a:avLst/>
          </a:prstGeom>
          <a:noFill/>
          <a:ln w="3672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625" name="Line 34"/>
          <p:cNvSpPr>
            <a:spLocks noChangeShapeType="1"/>
          </p:cNvSpPr>
          <p:nvPr/>
        </p:nvSpPr>
        <p:spPr bwMode="auto">
          <a:xfrm flipH="1">
            <a:off x="3471863" y="4297363"/>
            <a:ext cx="1924050" cy="914400"/>
          </a:xfrm>
          <a:prstGeom prst="line">
            <a:avLst/>
          </a:prstGeom>
          <a:noFill/>
          <a:ln w="3672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Large Object Heap - collection</a:t>
            </a:r>
          </a:p>
        </p:txBody>
      </p:sp>
      <p:sp>
        <p:nvSpPr>
          <p:cNvPr id="26628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525963"/>
          </a:xfrm>
        </p:spPr>
        <p:txBody>
          <a:bodyPr lIns="0" tIns="0" rIns="0" bIns="0" anchor="ctr"/>
          <a:lstStyle/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Collection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Whenever Gen 2 is collected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Two options</a:t>
            </a:r>
          </a:p>
          <a:p>
            <a:pPr marL="647700" lvl="2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Mark space as free in the free space table</a:t>
            </a:r>
          </a:p>
          <a:p>
            <a:pPr marL="647700" lvl="2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Leave as is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Highest cost – includes Gen 0, Gen 1 and Gen 2 (SOH + LOH)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Fragmentation occurs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Garbage collection - types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525963"/>
          </a:xfrm>
        </p:spPr>
        <p:txBody>
          <a:bodyPr lIns="0" tIns="0" rIns="0" bIns="0" anchor="ctr"/>
          <a:lstStyle/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Workstation – available everywhere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Non-concurrent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Concurrent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Background (4.0)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Server – available on multiprocessor machines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Non-concurrent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Background (4.5)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Workstation GC – non-concurrent</a:t>
            </a:r>
          </a:p>
        </p:txBody>
      </p:sp>
      <p:sp>
        <p:nvSpPr>
          <p:cNvPr id="28676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525963"/>
          </a:xfrm>
        </p:spPr>
        <p:txBody>
          <a:bodyPr lIns="0" tIns="0" rIns="0" bIns="0"/>
          <a:lstStyle/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GC occurs on the thread that triggered it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Stops threads during GC</a:t>
            </a:r>
          </a:p>
        </p:txBody>
      </p:sp>
      <p:pic>
        <p:nvPicPr>
          <p:cNvPr id="2867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13" y="3719513"/>
            <a:ext cx="7893050" cy="240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Workstation GC – concurrent</a:t>
            </a:r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525963"/>
          </a:xfrm>
        </p:spPr>
        <p:txBody>
          <a:bodyPr lIns="0" tIns="0" rIns="0" bIns="0"/>
          <a:lstStyle/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GC occurs on a separate thread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Stops threads during Gen 0 and Gen 1 collections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Stops threads during Gen 2 collection only if ephemeral segment is full</a:t>
            </a:r>
          </a:p>
        </p:txBody>
      </p:sp>
      <p:pic>
        <p:nvPicPr>
          <p:cNvPr id="2970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225" y="3932238"/>
            <a:ext cx="6480175" cy="2651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Workstation GC – background</a:t>
            </a: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525963"/>
          </a:xfrm>
        </p:spPr>
        <p:txBody>
          <a:bodyPr lIns="0" tIns="0" rIns="0" bIns="0"/>
          <a:lstStyle/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GC occurs on a separate thread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Stops threads during Gen 0 and Gen 1 collections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Does not stop threads during Gen 2 collection if ephemeral segment is full – creates new segment</a:t>
            </a:r>
          </a:p>
        </p:txBody>
      </p:sp>
      <p:pic>
        <p:nvPicPr>
          <p:cNvPr id="3072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3905250"/>
            <a:ext cx="6126163" cy="274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Server GC – non-concurrent</a:t>
            </a:r>
          </a:p>
        </p:txBody>
      </p:sp>
      <p:sp>
        <p:nvSpPr>
          <p:cNvPr id="31748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525963"/>
          </a:xfrm>
        </p:spPr>
        <p:txBody>
          <a:bodyPr lIns="0" tIns="0" rIns="0" bIns="0"/>
          <a:lstStyle/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GC occurs on a separate thread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One GC thread per logical processor (core)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Stops threads during GC</a:t>
            </a:r>
          </a:p>
        </p:txBody>
      </p:sp>
      <p:pic>
        <p:nvPicPr>
          <p:cNvPr id="3174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513" y="3454400"/>
            <a:ext cx="6330950" cy="30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A long time ago ...</a:t>
            </a:r>
          </a:p>
        </p:txBody>
      </p:sp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1363" y="2378075"/>
            <a:ext cx="5303837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Server GC – background</a:t>
            </a:r>
          </a:p>
        </p:txBody>
      </p:sp>
      <p:sp>
        <p:nvSpPr>
          <p:cNvPr id="3277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525963"/>
          </a:xfrm>
        </p:spPr>
        <p:txBody>
          <a:bodyPr lIns="0" tIns="0" rIns="0" bIns="0"/>
          <a:lstStyle/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GC occurs on a separate thread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Two GC threads per logical processor (core)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Combination of server and background workstation</a:t>
            </a:r>
          </a:p>
        </p:txBody>
      </p:sp>
      <p:pic>
        <p:nvPicPr>
          <p:cNvPr id="3277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088" y="3475038"/>
            <a:ext cx="6238875" cy="310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Pitfalls</a:t>
            </a:r>
          </a:p>
        </p:txBody>
      </p:sp>
      <p:pic>
        <p:nvPicPr>
          <p:cNvPr id="3379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588" y="1379538"/>
            <a:ext cx="6583362" cy="493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Pitfalls – IDisposable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894263"/>
          </a:xfrm>
        </p:spPr>
        <p:txBody>
          <a:bodyPr lIns="0" tIns="0" rIns="0" bIns="0"/>
          <a:lstStyle/>
          <a:p>
            <a:pPr marL="215900" indent="-2159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When does it happen?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When someone declares a finalizer and forgets to call GC.SuppressFinalize in Dispose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When someone throws an exception from Dispose without fully releasing resources</a:t>
            </a:r>
          </a:p>
          <a:p>
            <a:pPr marL="215900" indent="-21590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Why it's bad?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Promotes objects to older generation although there are no obvious references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Leaks resources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Pitfalls – IDisposable</a:t>
            </a:r>
          </a:p>
        </p:txBody>
      </p:sp>
      <p:sp>
        <p:nvSpPr>
          <p:cNvPr id="35844" name="Rectangle 3"/>
          <p:cNvSpPr>
            <a:spLocks noChangeArrowheads="1"/>
          </p:cNvSpPr>
          <p:nvPr/>
        </p:nvSpPr>
        <p:spPr bwMode="auto">
          <a:xfrm>
            <a:off x="1797050" y="1468438"/>
            <a:ext cx="5578475" cy="549275"/>
          </a:xfrm>
          <a:prstGeom prst="rect">
            <a:avLst/>
          </a:prstGeom>
          <a:solidFill>
            <a:srgbClr val="729FCF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35845" name="AutoShape 4"/>
          <p:cNvSpPr>
            <a:spLocks noChangeArrowheads="1"/>
          </p:cNvSpPr>
          <p:nvPr/>
        </p:nvSpPr>
        <p:spPr bwMode="auto">
          <a:xfrm>
            <a:off x="1892300" y="1560513"/>
            <a:ext cx="365125" cy="365125"/>
          </a:xfrm>
          <a:prstGeom prst="flowChartAlternateProcess">
            <a:avLst/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O1</a:t>
            </a:r>
          </a:p>
        </p:txBody>
      </p:sp>
      <p:sp>
        <p:nvSpPr>
          <p:cNvPr id="35846" name="AutoShape 5"/>
          <p:cNvSpPr>
            <a:spLocks noChangeArrowheads="1"/>
          </p:cNvSpPr>
          <p:nvPr/>
        </p:nvSpPr>
        <p:spPr bwMode="auto">
          <a:xfrm>
            <a:off x="2349500" y="1560513"/>
            <a:ext cx="365125" cy="365125"/>
          </a:xfrm>
          <a:prstGeom prst="flowChartAlternateProcess">
            <a:avLst/>
          </a:prstGeom>
          <a:solidFill>
            <a:srgbClr val="FFFF99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O2</a:t>
            </a:r>
          </a:p>
        </p:txBody>
      </p:sp>
      <p:sp>
        <p:nvSpPr>
          <p:cNvPr id="35847" name="AutoShape 6"/>
          <p:cNvSpPr>
            <a:spLocks noChangeArrowheads="1"/>
          </p:cNvSpPr>
          <p:nvPr/>
        </p:nvSpPr>
        <p:spPr bwMode="auto">
          <a:xfrm>
            <a:off x="2806700" y="1560513"/>
            <a:ext cx="365125" cy="365125"/>
          </a:xfrm>
          <a:prstGeom prst="flowChartAlternateProcess">
            <a:avLst/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O3</a:t>
            </a:r>
          </a:p>
        </p:txBody>
      </p:sp>
      <p:sp>
        <p:nvSpPr>
          <p:cNvPr id="35848" name="AutoShape 7"/>
          <p:cNvSpPr>
            <a:spLocks noChangeArrowheads="1"/>
          </p:cNvSpPr>
          <p:nvPr/>
        </p:nvSpPr>
        <p:spPr bwMode="auto">
          <a:xfrm>
            <a:off x="3263900" y="1560513"/>
            <a:ext cx="365125" cy="365125"/>
          </a:xfrm>
          <a:prstGeom prst="flowChartAlternateProcess">
            <a:avLst/>
          </a:prstGeom>
          <a:solidFill>
            <a:srgbClr val="FFFF99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O4</a:t>
            </a:r>
          </a:p>
        </p:txBody>
      </p:sp>
      <p:sp>
        <p:nvSpPr>
          <p:cNvPr id="35849" name="AutoShape 8"/>
          <p:cNvSpPr>
            <a:spLocks noChangeArrowheads="1"/>
          </p:cNvSpPr>
          <p:nvPr/>
        </p:nvSpPr>
        <p:spPr bwMode="auto">
          <a:xfrm>
            <a:off x="3721100" y="1560513"/>
            <a:ext cx="365125" cy="365125"/>
          </a:xfrm>
          <a:prstGeom prst="flowChartAlternateProcess">
            <a:avLst/>
          </a:prstGeom>
          <a:solidFill>
            <a:srgbClr val="FFFF99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O5</a:t>
            </a:r>
          </a:p>
        </p:txBody>
      </p:sp>
      <p:sp>
        <p:nvSpPr>
          <p:cNvPr id="35850" name="AutoShape 9"/>
          <p:cNvSpPr>
            <a:spLocks noChangeArrowheads="1"/>
          </p:cNvSpPr>
          <p:nvPr/>
        </p:nvSpPr>
        <p:spPr bwMode="auto">
          <a:xfrm>
            <a:off x="4178300" y="1560513"/>
            <a:ext cx="365125" cy="365125"/>
          </a:xfrm>
          <a:prstGeom prst="flowChartAlternateProcess">
            <a:avLst/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O6</a:t>
            </a:r>
          </a:p>
        </p:txBody>
      </p:sp>
      <p:sp>
        <p:nvSpPr>
          <p:cNvPr id="35851" name="AutoShape 10"/>
          <p:cNvSpPr>
            <a:spLocks noChangeArrowheads="1"/>
          </p:cNvSpPr>
          <p:nvPr/>
        </p:nvSpPr>
        <p:spPr bwMode="auto">
          <a:xfrm>
            <a:off x="4635500" y="1560513"/>
            <a:ext cx="365125" cy="365125"/>
          </a:xfrm>
          <a:prstGeom prst="flowChartAlternateProcess">
            <a:avLst/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O7</a:t>
            </a:r>
          </a:p>
        </p:txBody>
      </p:sp>
      <p:sp>
        <p:nvSpPr>
          <p:cNvPr id="35852" name="AutoShape 11"/>
          <p:cNvSpPr>
            <a:spLocks noChangeArrowheads="1"/>
          </p:cNvSpPr>
          <p:nvPr/>
        </p:nvSpPr>
        <p:spPr bwMode="auto">
          <a:xfrm>
            <a:off x="5092700" y="1560513"/>
            <a:ext cx="365125" cy="365125"/>
          </a:xfrm>
          <a:prstGeom prst="flowChartAlternateProcess">
            <a:avLst/>
          </a:prstGeom>
          <a:solidFill>
            <a:srgbClr val="FFFF99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O8</a:t>
            </a:r>
          </a:p>
        </p:txBody>
      </p:sp>
      <p:sp>
        <p:nvSpPr>
          <p:cNvPr id="36876" name="Rectangle 12"/>
          <p:cNvSpPr>
            <a:spLocks noChangeArrowheads="1"/>
          </p:cNvSpPr>
          <p:nvPr/>
        </p:nvSpPr>
        <p:spPr bwMode="auto">
          <a:xfrm>
            <a:off x="1800225" y="2239963"/>
            <a:ext cx="1947863" cy="731837"/>
          </a:xfrm>
          <a:prstGeom prst="rect">
            <a:avLst/>
          </a:prstGeom>
          <a:solidFill>
            <a:srgbClr val="729FCF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Finalization list</a:t>
            </a:r>
          </a:p>
          <a:p>
            <a:pPr algn="ctr" eaLnBrk="1" hangingPunct="1"/>
            <a:endParaRPr lang="en-US" altLang="en-US">
              <a:solidFill>
                <a:srgbClr val="2F2B20"/>
              </a:solidFill>
            </a:endParaRPr>
          </a:p>
          <a:p>
            <a:pPr algn="ctr" eaLnBrk="1" hangingPunct="1"/>
            <a:endParaRPr lang="en-US" altLang="en-US">
              <a:solidFill>
                <a:srgbClr val="2F2B20"/>
              </a:solidFill>
            </a:endParaRPr>
          </a:p>
        </p:txBody>
      </p:sp>
      <p:sp>
        <p:nvSpPr>
          <p:cNvPr id="36877" name="Rectangle 13"/>
          <p:cNvSpPr>
            <a:spLocks noChangeArrowheads="1"/>
          </p:cNvSpPr>
          <p:nvPr/>
        </p:nvSpPr>
        <p:spPr bwMode="auto">
          <a:xfrm>
            <a:off x="3951288" y="2239963"/>
            <a:ext cx="1920875" cy="731837"/>
          </a:xfrm>
          <a:prstGeom prst="rect">
            <a:avLst/>
          </a:prstGeom>
          <a:solidFill>
            <a:srgbClr val="729FCF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Freachable queue</a:t>
            </a:r>
          </a:p>
          <a:p>
            <a:pPr algn="ctr" eaLnBrk="1" hangingPunct="1"/>
            <a:endParaRPr lang="en-US" altLang="en-US">
              <a:solidFill>
                <a:srgbClr val="2F2B20"/>
              </a:solidFill>
            </a:endParaRPr>
          </a:p>
          <a:p>
            <a:pPr algn="ctr" eaLnBrk="1" hangingPunct="1"/>
            <a:endParaRPr lang="en-US" altLang="en-US">
              <a:solidFill>
                <a:srgbClr val="2F2B20"/>
              </a:solidFill>
            </a:endParaRPr>
          </a:p>
        </p:txBody>
      </p:sp>
      <p:sp>
        <p:nvSpPr>
          <p:cNvPr id="36878" name="Rectangle 14"/>
          <p:cNvSpPr>
            <a:spLocks noChangeArrowheads="1"/>
          </p:cNvSpPr>
          <p:nvPr/>
        </p:nvSpPr>
        <p:spPr bwMode="auto">
          <a:xfrm>
            <a:off x="1822450" y="4471988"/>
            <a:ext cx="5578475" cy="549275"/>
          </a:xfrm>
          <a:prstGeom prst="rect">
            <a:avLst/>
          </a:prstGeom>
          <a:solidFill>
            <a:srgbClr val="729FCF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36879" name="AutoShape 15"/>
          <p:cNvSpPr>
            <a:spLocks noChangeArrowheads="1"/>
          </p:cNvSpPr>
          <p:nvPr/>
        </p:nvSpPr>
        <p:spPr bwMode="auto">
          <a:xfrm>
            <a:off x="1917700" y="4564063"/>
            <a:ext cx="365125" cy="365125"/>
          </a:xfrm>
          <a:prstGeom prst="flowChartAlternateProcess">
            <a:avLst/>
          </a:prstGeom>
          <a:solidFill>
            <a:srgbClr val="99FF66"/>
          </a:solidFill>
          <a:ln w="36000">
            <a:solidFill>
              <a:srgbClr val="FF333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08000" tIns="63000" rIns="108000" bIns="63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O1</a:t>
            </a:r>
          </a:p>
        </p:txBody>
      </p:sp>
      <p:sp>
        <p:nvSpPr>
          <p:cNvPr id="36880" name="AutoShape 16"/>
          <p:cNvSpPr>
            <a:spLocks noChangeArrowheads="1"/>
          </p:cNvSpPr>
          <p:nvPr/>
        </p:nvSpPr>
        <p:spPr bwMode="auto">
          <a:xfrm>
            <a:off x="2374900" y="4564063"/>
            <a:ext cx="365125" cy="365125"/>
          </a:xfrm>
          <a:prstGeom prst="flowChartAlternateProcess">
            <a:avLst/>
          </a:prstGeom>
          <a:solidFill>
            <a:srgbClr val="FFFF99"/>
          </a:solidFill>
          <a:ln w="36000">
            <a:solidFill>
              <a:srgbClr val="FF333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08000" tIns="63000" rIns="108000" bIns="63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O2</a:t>
            </a:r>
          </a:p>
        </p:txBody>
      </p:sp>
      <p:sp>
        <p:nvSpPr>
          <p:cNvPr id="36881" name="AutoShape 17"/>
          <p:cNvSpPr>
            <a:spLocks noChangeArrowheads="1"/>
          </p:cNvSpPr>
          <p:nvPr/>
        </p:nvSpPr>
        <p:spPr bwMode="auto">
          <a:xfrm>
            <a:off x="2832100" y="4564063"/>
            <a:ext cx="365125" cy="365125"/>
          </a:xfrm>
          <a:prstGeom prst="flowChartAlternateProcess">
            <a:avLst/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O3</a:t>
            </a:r>
          </a:p>
        </p:txBody>
      </p:sp>
      <p:sp>
        <p:nvSpPr>
          <p:cNvPr id="36882" name="AutoShape 18"/>
          <p:cNvSpPr>
            <a:spLocks noChangeArrowheads="1"/>
          </p:cNvSpPr>
          <p:nvPr/>
        </p:nvSpPr>
        <p:spPr bwMode="auto">
          <a:xfrm>
            <a:off x="3278188" y="4564063"/>
            <a:ext cx="365125" cy="365125"/>
          </a:xfrm>
          <a:prstGeom prst="flowChartAlternateProcess">
            <a:avLst/>
          </a:prstGeom>
          <a:solidFill>
            <a:srgbClr val="FFFF99"/>
          </a:solidFill>
          <a:ln w="36000">
            <a:solidFill>
              <a:srgbClr val="FF333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08000" tIns="63000" rIns="108000" bIns="63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O5</a:t>
            </a:r>
          </a:p>
        </p:txBody>
      </p:sp>
      <p:sp>
        <p:nvSpPr>
          <p:cNvPr id="36883" name="AutoShape 19"/>
          <p:cNvSpPr>
            <a:spLocks noChangeArrowheads="1"/>
          </p:cNvSpPr>
          <p:nvPr/>
        </p:nvSpPr>
        <p:spPr bwMode="auto">
          <a:xfrm>
            <a:off x="3735388" y="4564063"/>
            <a:ext cx="365125" cy="365125"/>
          </a:xfrm>
          <a:prstGeom prst="flowChartAlternateProcess">
            <a:avLst/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O6</a:t>
            </a:r>
          </a:p>
        </p:txBody>
      </p:sp>
      <p:sp>
        <p:nvSpPr>
          <p:cNvPr id="36884" name="AutoShape 20"/>
          <p:cNvSpPr>
            <a:spLocks noChangeArrowheads="1"/>
          </p:cNvSpPr>
          <p:nvPr/>
        </p:nvSpPr>
        <p:spPr bwMode="auto">
          <a:xfrm>
            <a:off x="4192588" y="4564063"/>
            <a:ext cx="365125" cy="365125"/>
          </a:xfrm>
          <a:prstGeom prst="flowChartAlternateProcess">
            <a:avLst/>
          </a:prstGeom>
          <a:solidFill>
            <a:srgbClr val="99FF66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O7</a:t>
            </a:r>
          </a:p>
        </p:txBody>
      </p:sp>
      <p:sp>
        <p:nvSpPr>
          <p:cNvPr id="36885" name="AutoShape 21"/>
          <p:cNvSpPr>
            <a:spLocks noChangeArrowheads="1"/>
          </p:cNvSpPr>
          <p:nvPr/>
        </p:nvSpPr>
        <p:spPr bwMode="auto">
          <a:xfrm>
            <a:off x="4649788" y="4564063"/>
            <a:ext cx="365125" cy="365125"/>
          </a:xfrm>
          <a:prstGeom prst="flowChartAlternateProcess">
            <a:avLst/>
          </a:prstGeom>
          <a:solidFill>
            <a:srgbClr val="FFFF99"/>
          </a:solidFill>
          <a:ln w="36000">
            <a:solidFill>
              <a:srgbClr val="FF333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08000" tIns="63000" rIns="108000" bIns="63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O8</a:t>
            </a:r>
          </a:p>
        </p:txBody>
      </p:sp>
      <p:sp>
        <p:nvSpPr>
          <p:cNvPr id="36886" name="Rectangle 22"/>
          <p:cNvSpPr>
            <a:spLocks noChangeArrowheads="1"/>
          </p:cNvSpPr>
          <p:nvPr/>
        </p:nvSpPr>
        <p:spPr bwMode="auto">
          <a:xfrm>
            <a:off x="1825625" y="5241925"/>
            <a:ext cx="1922463" cy="731838"/>
          </a:xfrm>
          <a:prstGeom prst="rect">
            <a:avLst/>
          </a:prstGeom>
          <a:solidFill>
            <a:srgbClr val="729FCF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Finalization list</a:t>
            </a:r>
          </a:p>
          <a:p>
            <a:pPr algn="ctr" eaLnBrk="1" hangingPunct="1"/>
            <a:endParaRPr lang="en-US" altLang="en-US">
              <a:solidFill>
                <a:srgbClr val="2F2B20"/>
              </a:solidFill>
            </a:endParaRPr>
          </a:p>
          <a:p>
            <a:pPr algn="ctr" eaLnBrk="1" hangingPunct="1"/>
            <a:endParaRPr lang="en-US" altLang="en-US">
              <a:solidFill>
                <a:srgbClr val="2F2B20"/>
              </a:solidFill>
            </a:endParaRPr>
          </a:p>
        </p:txBody>
      </p:sp>
      <p:sp>
        <p:nvSpPr>
          <p:cNvPr id="36887" name="Rectangle 23"/>
          <p:cNvSpPr>
            <a:spLocks noChangeArrowheads="1"/>
          </p:cNvSpPr>
          <p:nvPr/>
        </p:nvSpPr>
        <p:spPr bwMode="auto">
          <a:xfrm>
            <a:off x="3940175" y="5241925"/>
            <a:ext cx="1920875" cy="731838"/>
          </a:xfrm>
          <a:prstGeom prst="rect">
            <a:avLst/>
          </a:prstGeom>
          <a:solidFill>
            <a:srgbClr val="729FCF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Freachable queue</a:t>
            </a:r>
          </a:p>
          <a:p>
            <a:pPr algn="ctr" eaLnBrk="1" hangingPunct="1"/>
            <a:endParaRPr lang="en-US" altLang="en-US">
              <a:solidFill>
                <a:srgbClr val="2F2B20"/>
              </a:solidFill>
            </a:endParaRPr>
          </a:p>
          <a:p>
            <a:pPr algn="ctr" eaLnBrk="1" hangingPunct="1"/>
            <a:endParaRPr lang="en-US" altLang="en-US">
              <a:solidFill>
                <a:srgbClr val="2F2B20"/>
              </a:solidFill>
            </a:endParaRPr>
          </a:p>
        </p:txBody>
      </p:sp>
      <p:sp>
        <p:nvSpPr>
          <p:cNvPr id="36888" name="AutoShape 24"/>
          <p:cNvSpPr>
            <a:spLocks noChangeArrowheads="1"/>
          </p:cNvSpPr>
          <p:nvPr/>
        </p:nvSpPr>
        <p:spPr bwMode="auto">
          <a:xfrm>
            <a:off x="4033838" y="5516563"/>
            <a:ext cx="365125" cy="365125"/>
          </a:xfrm>
          <a:prstGeom prst="flowChartAlternateProcess">
            <a:avLst/>
          </a:prstGeom>
          <a:solidFill>
            <a:srgbClr val="FFFF99"/>
          </a:solidFill>
          <a:ln w="36000">
            <a:solidFill>
              <a:srgbClr val="FF333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08000" tIns="63000" rIns="108000" bIns="63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O2</a:t>
            </a:r>
          </a:p>
        </p:txBody>
      </p:sp>
      <p:sp>
        <p:nvSpPr>
          <p:cNvPr id="36889" name="AutoShape 25"/>
          <p:cNvSpPr>
            <a:spLocks noChangeArrowheads="1"/>
          </p:cNvSpPr>
          <p:nvPr/>
        </p:nvSpPr>
        <p:spPr bwMode="auto">
          <a:xfrm>
            <a:off x="4468813" y="5516563"/>
            <a:ext cx="365125" cy="365125"/>
          </a:xfrm>
          <a:prstGeom prst="flowChartAlternateProcess">
            <a:avLst/>
          </a:prstGeom>
          <a:solidFill>
            <a:srgbClr val="FFFF99"/>
          </a:solidFill>
          <a:ln w="36000">
            <a:solidFill>
              <a:srgbClr val="FF333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08000" tIns="63000" rIns="108000" bIns="63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O5</a:t>
            </a:r>
          </a:p>
        </p:txBody>
      </p:sp>
      <p:sp>
        <p:nvSpPr>
          <p:cNvPr id="36890" name="AutoShape 26"/>
          <p:cNvSpPr>
            <a:spLocks noChangeArrowheads="1"/>
          </p:cNvSpPr>
          <p:nvPr/>
        </p:nvSpPr>
        <p:spPr bwMode="auto">
          <a:xfrm>
            <a:off x="4905375" y="5516563"/>
            <a:ext cx="365125" cy="365125"/>
          </a:xfrm>
          <a:prstGeom prst="flowChartAlternateProcess">
            <a:avLst/>
          </a:prstGeom>
          <a:solidFill>
            <a:srgbClr val="FFFF99"/>
          </a:solidFill>
          <a:ln w="36000">
            <a:solidFill>
              <a:srgbClr val="FF333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08000" tIns="63000" rIns="108000" bIns="63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O8</a:t>
            </a:r>
          </a:p>
        </p:txBody>
      </p:sp>
      <p:sp>
        <p:nvSpPr>
          <p:cNvPr id="36891" name="Freeform 27"/>
          <p:cNvSpPr>
            <a:spLocks/>
          </p:cNvSpPr>
          <p:nvPr/>
        </p:nvSpPr>
        <p:spPr bwMode="auto">
          <a:xfrm>
            <a:off x="4445000" y="3379788"/>
            <a:ext cx="1588" cy="706437"/>
          </a:xfrm>
          <a:custGeom>
            <a:avLst/>
            <a:gdLst>
              <a:gd name="T0" fmla="*/ 0 w 1"/>
              <a:gd name="T1" fmla="*/ 0 h 1963"/>
              <a:gd name="T2" fmla="*/ 0 w 1"/>
              <a:gd name="T3" fmla="*/ 706077 h 1963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" h="1963">
                <a:moveTo>
                  <a:pt x="0" y="0"/>
                </a:moveTo>
                <a:lnTo>
                  <a:pt x="0" y="1962"/>
                </a:lnTo>
              </a:path>
            </a:pathLst>
          </a:custGeom>
          <a:noFill/>
          <a:ln w="109800" cap="flat">
            <a:solidFill>
              <a:srgbClr val="FF6600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5869" name="AutoShape 28"/>
          <p:cNvSpPr>
            <a:spLocks noChangeArrowheads="1"/>
          </p:cNvSpPr>
          <p:nvPr/>
        </p:nvSpPr>
        <p:spPr bwMode="auto">
          <a:xfrm>
            <a:off x="1892300" y="1560513"/>
            <a:ext cx="365125" cy="365125"/>
          </a:xfrm>
          <a:prstGeom prst="flowChartAlternateProcess">
            <a:avLst/>
          </a:prstGeom>
          <a:solidFill>
            <a:srgbClr val="99FF66"/>
          </a:solidFill>
          <a:ln w="9525">
            <a:solidFill>
              <a:srgbClr val="0066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O1</a:t>
            </a:r>
          </a:p>
        </p:txBody>
      </p:sp>
      <p:sp>
        <p:nvSpPr>
          <p:cNvPr id="35870" name="AutoShape 29"/>
          <p:cNvSpPr>
            <a:spLocks noChangeArrowheads="1"/>
          </p:cNvSpPr>
          <p:nvPr/>
        </p:nvSpPr>
        <p:spPr bwMode="auto">
          <a:xfrm>
            <a:off x="2349500" y="1560513"/>
            <a:ext cx="365125" cy="365125"/>
          </a:xfrm>
          <a:prstGeom prst="flowChartAlternateProcess">
            <a:avLst/>
          </a:prstGeom>
          <a:solidFill>
            <a:srgbClr val="FFFF99"/>
          </a:solidFill>
          <a:ln w="9525">
            <a:solidFill>
              <a:srgbClr val="0066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O2</a:t>
            </a:r>
          </a:p>
        </p:txBody>
      </p:sp>
      <p:sp>
        <p:nvSpPr>
          <p:cNvPr id="35871" name="AutoShape 30"/>
          <p:cNvSpPr>
            <a:spLocks noChangeArrowheads="1"/>
          </p:cNvSpPr>
          <p:nvPr/>
        </p:nvSpPr>
        <p:spPr bwMode="auto">
          <a:xfrm>
            <a:off x="3721100" y="1560513"/>
            <a:ext cx="365125" cy="365125"/>
          </a:xfrm>
          <a:prstGeom prst="flowChartAlternateProcess">
            <a:avLst/>
          </a:prstGeom>
          <a:solidFill>
            <a:srgbClr val="FFFF99"/>
          </a:solidFill>
          <a:ln w="9525">
            <a:solidFill>
              <a:srgbClr val="0066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O5</a:t>
            </a:r>
          </a:p>
        </p:txBody>
      </p:sp>
      <p:sp>
        <p:nvSpPr>
          <p:cNvPr id="35872" name="AutoShape 31"/>
          <p:cNvSpPr>
            <a:spLocks noChangeArrowheads="1"/>
          </p:cNvSpPr>
          <p:nvPr/>
        </p:nvSpPr>
        <p:spPr bwMode="auto">
          <a:xfrm>
            <a:off x="5092700" y="1560513"/>
            <a:ext cx="365125" cy="365125"/>
          </a:xfrm>
          <a:prstGeom prst="flowChartAlternateProcess">
            <a:avLst/>
          </a:prstGeom>
          <a:solidFill>
            <a:srgbClr val="FFFF99"/>
          </a:solidFill>
          <a:ln w="9525">
            <a:solidFill>
              <a:srgbClr val="0066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O8</a:t>
            </a:r>
          </a:p>
        </p:txBody>
      </p:sp>
      <p:sp>
        <p:nvSpPr>
          <p:cNvPr id="36896" name="AutoShape 32"/>
          <p:cNvSpPr>
            <a:spLocks noChangeArrowheads="1"/>
          </p:cNvSpPr>
          <p:nvPr/>
        </p:nvSpPr>
        <p:spPr bwMode="auto">
          <a:xfrm>
            <a:off x="1892300" y="2495550"/>
            <a:ext cx="365125" cy="365125"/>
          </a:xfrm>
          <a:prstGeom prst="flowChartAlternateProcess">
            <a:avLst/>
          </a:prstGeom>
          <a:solidFill>
            <a:srgbClr val="99FF66"/>
          </a:solidFill>
          <a:ln w="36000">
            <a:solidFill>
              <a:srgbClr val="FF333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08000" tIns="63000" rIns="108000" bIns="63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O1</a:t>
            </a:r>
          </a:p>
        </p:txBody>
      </p:sp>
      <p:sp>
        <p:nvSpPr>
          <p:cNvPr id="36897" name="AutoShape 33"/>
          <p:cNvSpPr>
            <a:spLocks noChangeArrowheads="1"/>
          </p:cNvSpPr>
          <p:nvPr/>
        </p:nvSpPr>
        <p:spPr bwMode="auto">
          <a:xfrm>
            <a:off x="2349500" y="2495550"/>
            <a:ext cx="365125" cy="365125"/>
          </a:xfrm>
          <a:prstGeom prst="flowChartAlternateProcess">
            <a:avLst/>
          </a:prstGeom>
          <a:solidFill>
            <a:srgbClr val="FFFF99"/>
          </a:solidFill>
          <a:ln w="36000">
            <a:solidFill>
              <a:srgbClr val="FF333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08000" tIns="63000" rIns="108000" bIns="63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O2</a:t>
            </a:r>
          </a:p>
        </p:txBody>
      </p:sp>
      <p:sp>
        <p:nvSpPr>
          <p:cNvPr id="36898" name="AutoShape 34"/>
          <p:cNvSpPr>
            <a:spLocks noChangeArrowheads="1"/>
          </p:cNvSpPr>
          <p:nvPr/>
        </p:nvSpPr>
        <p:spPr bwMode="auto">
          <a:xfrm>
            <a:off x="2820988" y="2495550"/>
            <a:ext cx="365125" cy="365125"/>
          </a:xfrm>
          <a:prstGeom prst="flowChartAlternateProcess">
            <a:avLst/>
          </a:prstGeom>
          <a:solidFill>
            <a:srgbClr val="FFFF99"/>
          </a:solidFill>
          <a:ln w="36000">
            <a:solidFill>
              <a:srgbClr val="FF333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08000" tIns="63000" rIns="108000" bIns="63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O5</a:t>
            </a:r>
          </a:p>
        </p:txBody>
      </p:sp>
      <p:sp>
        <p:nvSpPr>
          <p:cNvPr id="36899" name="AutoShape 35"/>
          <p:cNvSpPr>
            <a:spLocks noChangeArrowheads="1"/>
          </p:cNvSpPr>
          <p:nvPr/>
        </p:nvSpPr>
        <p:spPr bwMode="auto">
          <a:xfrm>
            <a:off x="3255963" y="2495550"/>
            <a:ext cx="365125" cy="365125"/>
          </a:xfrm>
          <a:prstGeom prst="flowChartAlternateProcess">
            <a:avLst/>
          </a:prstGeom>
          <a:solidFill>
            <a:srgbClr val="FFFF99"/>
          </a:solidFill>
          <a:ln w="36000">
            <a:solidFill>
              <a:srgbClr val="FF333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08000" tIns="63000" rIns="108000" bIns="63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O8</a:t>
            </a:r>
          </a:p>
        </p:txBody>
      </p:sp>
      <p:sp>
        <p:nvSpPr>
          <p:cNvPr id="36900" name="AutoShape 36"/>
          <p:cNvSpPr>
            <a:spLocks noChangeArrowheads="1"/>
          </p:cNvSpPr>
          <p:nvPr/>
        </p:nvSpPr>
        <p:spPr bwMode="auto">
          <a:xfrm>
            <a:off x="1917700" y="5499100"/>
            <a:ext cx="365125" cy="365125"/>
          </a:xfrm>
          <a:prstGeom prst="flowChartAlternateProcess">
            <a:avLst/>
          </a:prstGeom>
          <a:solidFill>
            <a:srgbClr val="99FF66"/>
          </a:solidFill>
          <a:ln w="36000">
            <a:solidFill>
              <a:srgbClr val="FF333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08000" tIns="63000" rIns="108000" bIns="63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O1</a:t>
            </a:r>
          </a:p>
        </p:txBody>
      </p:sp>
      <p:sp>
        <p:nvSpPr>
          <p:cNvPr id="36901" name="AutoShape 37"/>
          <p:cNvSpPr>
            <a:spLocks noChangeArrowheads="1"/>
          </p:cNvSpPr>
          <p:nvPr/>
        </p:nvSpPr>
        <p:spPr bwMode="auto">
          <a:xfrm>
            <a:off x="1892300" y="1560513"/>
            <a:ext cx="365125" cy="365125"/>
          </a:xfrm>
          <a:prstGeom prst="flowChartAlternateProcess">
            <a:avLst/>
          </a:prstGeom>
          <a:solidFill>
            <a:srgbClr val="99FF66"/>
          </a:solidFill>
          <a:ln w="36000">
            <a:solidFill>
              <a:srgbClr val="FF333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08000" tIns="63000" rIns="108000" bIns="63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O1</a:t>
            </a:r>
          </a:p>
        </p:txBody>
      </p:sp>
      <p:sp>
        <p:nvSpPr>
          <p:cNvPr id="36902" name="AutoShape 38"/>
          <p:cNvSpPr>
            <a:spLocks noChangeArrowheads="1"/>
          </p:cNvSpPr>
          <p:nvPr/>
        </p:nvSpPr>
        <p:spPr bwMode="auto">
          <a:xfrm>
            <a:off x="2349500" y="1560513"/>
            <a:ext cx="365125" cy="365125"/>
          </a:xfrm>
          <a:prstGeom prst="flowChartAlternateProcess">
            <a:avLst/>
          </a:prstGeom>
          <a:solidFill>
            <a:srgbClr val="FFFF99"/>
          </a:solidFill>
          <a:ln w="36000">
            <a:solidFill>
              <a:srgbClr val="FF333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08000" tIns="63000" rIns="108000" bIns="63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O2</a:t>
            </a:r>
          </a:p>
        </p:txBody>
      </p:sp>
      <p:sp>
        <p:nvSpPr>
          <p:cNvPr id="36903" name="AutoShape 39"/>
          <p:cNvSpPr>
            <a:spLocks noChangeArrowheads="1"/>
          </p:cNvSpPr>
          <p:nvPr/>
        </p:nvSpPr>
        <p:spPr bwMode="auto">
          <a:xfrm>
            <a:off x="3721100" y="1560513"/>
            <a:ext cx="365125" cy="365125"/>
          </a:xfrm>
          <a:prstGeom prst="flowChartAlternateProcess">
            <a:avLst/>
          </a:prstGeom>
          <a:solidFill>
            <a:srgbClr val="FFFF99"/>
          </a:solidFill>
          <a:ln w="36000">
            <a:solidFill>
              <a:srgbClr val="FF333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08000" tIns="63000" rIns="108000" bIns="63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O5</a:t>
            </a:r>
          </a:p>
        </p:txBody>
      </p:sp>
      <p:sp>
        <p:nvSpPr>
          <p:cNvPr id="36904" name="AutoShape 40"/>
          <p:cNvSpPr>
            <a:spLocks noChangeArrowheads="1"/>
          </p:cNvSpPr>
          <p:nvPr/>
        </p:nvSpPr>
        <p:spPr bwMode="auto">
          <a:xfrm>
            <a:off x="5092700" y="1560513"/>
            <a:ext cx="365125" cy="365125"/>
          </a:xfrm>
          <a:prstGeom prst="flowChartAlternateProcess">
            <a:avLst/>
          </a:prstGeom>
          <a:solidFill>
            <a:srgbClr val="FFFF99"/>
          </a:solidFill>
          <a:ln w="36000">
            <a:solidFill>
              <a:srgbClr val="FF333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08000" tIns="63000" rIns="108000" bIns="63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2F2B20"/>
                </a:solidFill>
              </a:rPr>
              <a:t>O8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8" grpId="0" animBg="1"/>
      <p:bldP spid="3689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Pitfalls – IDisposable</a:t>
            </a:r>
          </a:p>
        </p:txBody>
      </p:sp>
      <p:sp>
        <p:nvSpPr>
          <p:cNvPr id="36868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525963"/>
          </a:xfrm>
        </p:spPr>
        <p:txBody>
          <a:bodyPr lIns="0" tIns="0" rIns="0" bIns="0"/>
          <a:lstStyle/>
          <a:p>
            <a:pPr marL="215900" indent="-2159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How to avoid?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Implement IDisposable properly</a:t>
            </a:r>
          </a:p>
          <a:p>
            <a:pPr marL="215900" indent="-21590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en-US" smtClean="0">
              <a:solidFill>
                <a:srgbClr val="FFFFFF"/>
              </a:solidFill>
              <a:latin typeface="DK Crayon Crumble" pitchFamily="64" charset="0"/>
            </a:endParaRPr>
          </a:p>
          <a:p>
            <a:pPr marL="215900" indent="-21590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en-US" smtClean="0">
              <a:solidFill>
                <a:srgbClr val="FFFFFF"/>
              </a:solidFill>
              <a:latin typeface="DK Crayon Crumble" pitchFamily="64" charset="0"/>
            </a:endParaRPr>
          </a:p>
          <a:p>
            <a:pPr marL="215900" indent="-21590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en-US" smtClean="0">
              <a:solidFill>
                <a:srgbClr val="FFFFFF"/>
              </a:solidFill>
              <a:latin typeface="DK Crayon Crumble" pitchFamily="64" charset="0"/>
            </a:endParaRPr>
          </a:p>
          <a:p>
            <a:pPr marL="215900" indent="-21590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en-US" smtClean="0">
              <a:solidFill>
                <a:srgbClr val="FFFFFF"/>
              </a:solidFill>
              <a:latin typeface="DK Crayon Crumble" pitchFamily="64" charset="0"/>
            </a:endParaRP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Never throw exceptions from Dispose without fully releasing resources</a:t>
            </a:r>
          </a:p>
        </p:txBody>
      </p:sp>
      <p:pic>
        <p:nvPicPr>
          <p:cNvPr id="3686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3" y="2762250"/>
            <a:ext cx="3238500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Pitfalls – boxing/unboxing</a:t>
            </a:r>
          </a:p>
        </p:txBody>
      </p:sp>
      <p:sp>
        <p:nvSpPr>
          <p:cNvPr id="3789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610100"/>
          </a:xfrm>
        </p:spPr>
        <p:txBody>
          <a:bodyPr lIns="0" tIns="0" rIns="0" bIns="0"/>
          <a:lstStyle/>
          <a:p>
            <a:pPr marL="215900" indent="-2159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When does it happen?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When casting value types to objects and vice versa</a:t>
            </a:r>
          </a:p>
          <a:p>
            <a:pPr marL="215900" indent="-21590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en-US" smtClean="0">
              <a:solidFill>
                <a:srgbClr val="FFFFFF"/>
              </a:solidFill>
              <a:latin typeface="DK Crayon Crumble" pitchFamily="64" charset="0"/>
            </a:endParaRPr>
          </a:p>
          <a:p>
            <a:pPr marL="215900" indent="-21590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Why it's bad?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Additional allocation takes time</a:t>
            </a:r>
          </a:p>
          <a:p>
            <a:pPr marL="215900" indent="-21590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How to avoid?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Use generics</a:t>
            </a:r>
          </a:p>
          <a:p>
            <a:pPr marL="215900" indent="-21590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en-US" smtClean="0">
              <a:solidFill>
                <a:srgbClr val="FFFFFF"/>
              </a:solidFill>
              <a:latin typeface="DK Crayon Crumble" pitchFamily="64" charset="0"/>
            </a:endParaRPr>
          </a:p>
        </p:txBody>
      </p:sp>
      <p:pic>
        <p:nvPicPr>
          <p:cNvPr id="3789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2843213"/>
            <a:ext cx="3790950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894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38" y="5668963"/>
            <a:ext cx="3848100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Pitfalls – string concatenation</a:t>
            </a:r>
          </a:p>
        </p:txBody>
      </p:sp>
      <p:sp>
        <p:nvSpPr>
          <p:cNvPr id="38916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525963"/>
          </a:xfrm>
        </p:spPr>
        <p:txBody>
          <a:bodyPr lIns="0" tIns="0" rIns="0" bIns="0"/>
          <a:lstStyle/>
          <a:p>
            <a:pPr marL="215900" indent="-2159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When does it happen?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When using the “+” operator to construct complex strings</a:t>
            </a:r>
          </a:p>
          <a:p>
            <a:pPr marL="215900" indent="-21590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Why it's bad?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String is immutable, therefore, “+” always creates a new object</a:t>
            </a:r>
          </a:p>
          <a:p>
            <a:pPr marL="215900" indent="-21590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How to avoid?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Use StringBuilder to construct complex strings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Pitfalls – StringBuilder without capacity</a:t>
            </a:r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894263"/>
          </a:xfrm>
        </p:spPr>
        <p:txBody>
          <a:bodyPr lIns="0" tIns="0" rIns="0" bIns="0"/>
          <a:lstStyle/>
          <a:p>
            <a:pPr marL="215900" indent="-2159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When does it happen?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When creating very long complex strings using a StringBuilder created with default constructor</a:t>
            </a:r>
          </a:p>
          <a:p>
            <a:pPr marL="215900" indent="-21590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Why it's bad?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StringBuilder is backed by chunk arrays that have to be allocated when capacity is exceeded</a:t>
            </a:r>
          </a:p>
          <a:p>
            <a:pPr marL="215900" indent="-21590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How to avoid?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Define the target capacity when creating a StringBuilder object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Pitfalls – List without capacity</a:t>
            </a:r>
          </a:p>
        </p:txBody>
      </p:sp>
      <p:sp>
        <p:nvSpPr>
          <p:cNvPr id="4096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525963"/>
          </a:xfrm>
        </p:spPr>
        <p:txBody>
          <a:bodyPr lIns="0" tIns="0" rIns="0" bIns="0"/>
          <a:lstStyle/>
          <a:p>
            <a:pPr marL="215900" indent="-2159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When does it happen?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When adding a lot of objects to a list without initial capacity set</a:t>
            </a:r>
          </a:p>
          <a:p>
            <a:pPr marL="215900" indent="-21590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Why it's bad?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List is backed by an array that has to be expanded if the size limit is reached</a:t>
            </a:r>
          </a:p>
          <a:p>
            <a:pPr marL="215900" indent="-21590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How to avoid?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Define the target capacity when creating a List object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Pitfalls – struct underuse</a:t>
            </a:r>
          </a:p>
        </p:txBody>
      </p:sp>
      <p:sp>
        <p:nvSpPr>
          <p:cNvPr id="41988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525963"/>
          </a:xfrm>
        </p:spPr>
        <p:txBody>
          <a:bodyPr lIns="0" tIns="0" rIns="0" bIns="0"/>
          <a:lstStyle/>
          <a:p>
            <a:pPr marL="215900" indent="-2159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When does it happen?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When creating very small objects</a:t>
            </a:r>
          </a:p>
          <a:p>
            <a:pPr marL="215900" indent="-21590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Why it's bad?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The object header is 8B in size (4B for </a:t>
            </a:r>
            <a:r>
              <a:rPr lang="en-US" altLang="en-US" dirty="0" err="1" smtClean="0">
                <a:solidFill>
                  <a:srgbClr val="FFFFFF"/>
                </a:solidFill>
                <a:latin typeface="DK Crayon Crumble" pitchFamily="64" charset="0"/>
              </a:rPr>
              <a:t>syncblock</a:t>
            </a: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, 4B for </a:t>
            </a:r>
            <a:r>
              <a:rPr lang="pl-PL" altLang="en-US" dirty="0" smtClean="0">
                <a:solidFill>
                  <a:srgbClr val="FFFFFF"/>
                </a:solidFill>
                <a:latin typeface="DK Crayon Crumble" pitchFamily="64" charset="0"/>
              </a:rPr>
              <a:t>method table </a:t>
            </a: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reference)</a:t>
            </a:r>
          </a:p>
          <a:p>
            <a:pPr marL="215900" indent="-21590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How to avoid?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Use </a:t>
            </a:r>
            <a:r>
              <a:rPr lang="en-US" altLang="en-US" dirty="0" err="1" smtClean="0">
                <a:solidFill>
                  <a:srgbClr val="FFFFFF"/>
                </a:solidFill>
                <a:latin typeface="DK Crayon Crumble" pitchFamily="64" charset="0"/>
              </a:rPr>
              <a:t>structs</a:t>
            </a: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 whenever the combined size of fields would be </a:t>
            </a:r>
            <a:r>
              <a:rPr lang="pl-PL" altLang="en-US" dirty="0">
                <a:solidFill>
                  <a:srgbClr val="FFFF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 16B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… in a galaxy far far away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525963"/>
          </a:xfrm>
        </p:spPr>
        <p:txBody>
          <a:bodyPr lIns="0" tIns="0" rIns="0" bIns="0" anchor="ctr"/>
          <a:lstStyle/>
          <a:p>
            <a:pPr marL="0" inden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Pros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Fast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Efficient (runtime)</a:t>
            </a:r>
          </a:p>
          <a:p>
            <a:pPr marL="0" indent="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Cons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Tedious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Inefficient (coding)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Easy to forget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Pitfalls – struct abuse</a:t>
            </a:r>
          </a:p>
        </p:txBody>
      </p:sp>
      <p:sp>
        <p:nvSpPr>
          <p:cNvPr id="4301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894263"/>
          </a:xfrm>
        </p:spPr>
        <p:txBody>
          <a:bodyPr lIns="0" tIns="0" rIns="0" bIns="0"/>
          <a:lstStyle/>
          <a:p>
            <a:pPr marL="215900" indent="-2159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When does it happen?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When creating too many structs as method parameters and local variables</a:t>
            </a:r>
          </a:p>
          <a:p>
            <a:pPr marL="215900" indent="-21590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Why it's bad?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All value type params and locals end up on the stack, therefore, contribute to a possible stack overflow</a:t>
            </a:r>
          </a:p>
          <a:p>
            <a:pPr marL="215900" indent="-21590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How to avoid?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Limit the number of value type params and locals in your methods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Pitfalls – 64 bits</a:t>
            </a:r>
          </a:p>
        </p:txBody>
      </p:sp>
      <p:sp>
        <p:nvSpPr>
          <p:cNvPr id="44036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5097463"/>
          </a:xfrm>
        </p:spPr>
        <p:txBody>
          <a:bodyPr lIns="0" tIns="0" rIns="0" bIns="0"/>
          <a:lstStyle/>
          <a:p>
            <a:pPr marL="215900" indent="-2159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When does it happen?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When foolishly assuming that more bits always means better</a:t>
            </a:r>
          </a:p>
          <a:p>
            <a:pPr marL="215900" indent="-21590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Why it's bad?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Higher GC limits – collection less frequent but longer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Bigger object header – 16B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Bigger assemblies – more impact on loader heaps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Same SOH/LOH threshold</a:t>
            </a:r>
          </a:p>
          <a:p>
            <a:pPr marL="215900" indent="-21590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How to avoid? - never assume, always test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Pitfalls – debug</a:t>
            </a:r>
          </a:p>
        </p:txBody>
      </p:sp>
      <p:sp>
        <p:nvSpPr>
          <p:cNvPr id="45060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525963"/>
          </a:xfrm>
        </p:spPr>
        <p:txBody>
          <a:bodyPr lIns="0" tIns="0" rIns="0" bIns="0"/>
          <a:lstStyle/>
          <a:p>
            <a:pPr marL="215900" indent="-2159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When does it happen?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When accidentally deploying a debug-compiled app</a:t>
            </a:r>
          </a:p>
          <a:p>
            <a:pPr marL="215900" indent="-21590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Why it's bad?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GC treats debug-enabled assemblies differently – less aggressive</a:t>
            </a:r>
          </a:p>
          <a:p>
            <a:pPr marL="215900" indent="-21590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How to avoid?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Ensure that you always deploy debug-disabled apps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For ASP.NET check that web.config has debug=false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Pitfalls – events, delegates, lambdas</a:t>
            </a:r>
          </a:p>
        </p:txBody>
      </p:sp>
      <p:sp>
        <p:nvSpPr>
          <p:cNvPr id="4608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995863"/>
          </a:xfrm>
        </p:spPr>
        <p:txBody>
          <a:bodyPr lIns="0" tIns="0" rIns="0" bIns="0"/>
          <a:lstStyle/>
          <a:p>
            <a:pPr marL="215900" indent="-2159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When does it happen?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When not understanding that event subscriptions, delegates and lambdas may have a reference on the object that declares them</a:t>
            </a:r>
          </a:p>
          <a:p>
            <a:pPr marL="215900" indent="-21590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en-US" smtClean="0">
              <a:solidFill>
                <a:srgbClr val="FFFFFF"/>
              </a:solidFill>
              <a:latin typeface="DK Crayon Crumble" pitchFamily="64" charset="0"/>
            </a:endParaRPr>
          </a:p>
          <a:p>
            <a:pPr marL="215900" indent="-21590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Why it's bad?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Promotes objects to older generations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Leaks memory</a:t>
            </a:r>
          </a:p>
          <a:p>
            <a:pPr marL="215900" indent="-21590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en-US" smtClean="0">
              <a:solidFill>
                <a:srgbClr val="FFFFFF"/>
              </a:solidFill>
              <a:latin typeface="DK Crayon Crumble" pitchFamily="6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Pitfalls – events, delegates, lambdas</a:t>
            </a:r>
          </a:p>
        </p:txBody>
      </p:sp>
      <p:sp>
        <p:nvSpPr>
          <p:cNvPr id="47108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525963"/>
          </a:xfrm>
        </p:spPr>
        <p:txBody>
          <a:bodyPr lIns="0" tIns="0" rIns="0" bIns="0"/>
          <a:lstStyle/>
          <a:p>
            <a:pPr marL="215900" indent="-2159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How to avoid?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Always unwire events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Use weak references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Look at what the compiler generates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Pitfalls – GC Impact</a:t>
            </a:r>
          </a:p>
        </p:txBody>
      </p:sp>
      <p:sp>
        <p:nvSpPr>
          <p:cNvPr id="5120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525963"/>
          </a:xfrm>
        </p:spPr>
        <p:txBody>
          <a:bodyPr lIns="0" tIns="0" rIns="0" bIns="0"/>
          <a:lstStyle/>
          <a:p>
            <a:pPr marL="215900" indent="-2159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When does it happen?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Not realizing that GC might hinder performance</a:t>
            </a:r>
          </a:p>
          <a:p>
            <a:pPr marL="215900" indent="-21590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Why it's bad?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Increases latency</a:t>
            </a:r>
          </a:p>
          <a:p>
            <a:pPr marL="215900" indent="-21590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How to avoid?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Use GC Notifications to minimize the impact of an upcoming GC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Tips</a:t>
            </a:r>
          </a:p>
        </p:txBody>
      </p:sp>
      <p:sp>
        <p:nvSpPr>
          <p:cNvPr id="52228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610100"/>
          </a:xfrm>
        </p:spPr>
        <p:txBody>
          <a:bodyPr lIns="0" tIns="0" rIns="0" bIns="0"/>
          <a:lstStyle/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Simpler object graphs – less work for the GC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Short lived objects improve GC performance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Understand the generated code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Understand the most common .NET internals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Use weak references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Use lazy initialization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dirty="0" smtClean="0">
                <a:solidFill>
                  <a:srgbClr val="FFFFFF"/>
                </a:solidFill>
                <a:latin typeface="DK Crayon Crumble" pitchFamily="64" charset="0"/>
              </a:rPr>
              <a:t>Lazy</a:t>
            </a:r>
            <a:r>
              <a:rPr lang="pl-PL" altLang="en-US" sz="3200" dirty="0">
                <a:solidFill>
                  <a:srgbClr val="FFFF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altLang="en-US" sz="3200" dirty="0" smtClean="0">
                <a:solidFill>
                  <a:srgbClr val="FFFFFF"/>
                </a:solidFill>
                <a:latin typeface="DK Crayon Crumble" pitchFamily="64" charset="0"/>
              </a:rPr>
              <a:t>T</a:t>
            </a:r>
            <a:r>
              <a:rPr lang="pl-PL" altLang="en-US" sz="3200" dirty="0" smtClean="0">
                <a:solidFill>
                  <a:srgbClr val="FFFF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  <a:endParaRPr lang="en-US" altLang="en-US" sz="3200" dirty="0" smtClean="0">
              <a:solidFill>
                <a:srgbClr val="FFFFFF"/>
              </a:solidFill>
              <a:latin typeface="DK Crayon Crumble" pitchFamily="64" charset="0"/>
            </a:endParaRP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dirty="0" err="1" smtClean="0">
                <a:solidFill>
                  <a:srgbClr val="FFFFFF"/>
                </a:solidFill>
                <a:latin typeface="DK Crayon Crumble" pitchFamily="64" charset="0"/>
              </a:rPr>
              <a:t>Linq</a:t>
            </a:r>
            <a:r>
              <a:rPr lang="en-US" altLang="en-US" sz="3200" dirty="0" smtClean="0">
                <a:solidFill>
                  <a:srgbClr val="FFFFFF"/>
                </a:solidFill>
                <a:latin typeface="DK Crayon Crumble" pitchFamily="64" charset="0"/>
              </a:rPr>
              <a:t> + yield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Tips</a:t>
            </a:r>
          </a:p>
        </p:txBody>
      </p:sp>
      <p:sp>
        <p:nvSpPr>
          <p:cNvPr id="5325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525963"/>
          </a:xfrm>
        </p:spPr>
        <p:txBody>
          <a:bodyPr lIns="0" tIns="0" rIns="0" bIns="0"/>
          <a:lstStyle/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Choose the appropriate GC flavor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 Use profilers to track down problems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Heap sizes and growth over time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Generation sizes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LOH fragmentation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GC behavior over time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Avoid GC.Collect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Recommended reading</a:t>
            </a:r>
          </a:p>
        </p:txBody>
      </p:sp>
      <p:sp>
        <p:nvSpPr>
          <p:cNvPr id="54276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525963"/>
          </a:xfrm>
        </p:spPr>
        <p:txBody>
          <a:bodyPr lIns="0" tIns="0" rIns="0" bIns="0"/>
          <a:lstStyle/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CLR via C</a:t>
            </a:r>
            <a:r>
              <a:rPr lang="pl-PL" altLang="en-US" dirty="0" smtClean="0">
                <a:solidFill>
                  <a:srgbClr val="FFFF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</a:t>
            </a: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, J. Richter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Under the Hood of .NET Memory Management, </a:t>
            </a:r>
            <a:b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</a:b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C. Farrell, N. Harrison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Fundamentals of Garbage Collection, MSDN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dirty="0" smtClean="0">
                <a:solidFill>
                  <a:srgbClr val="FFFFFF"/>
                </a:solidFill>
                <a:latin typeface="DK Crayon Crumble" pitchFamily="64" charset="0"/>
              </a:rPr>
              <a:t>Garbage Collection, MSDN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5299" name="Text Box 2"/>
          <p:cNvSpPr txBox="1">
            <a:spLocks noChangeArrowheads="1"/>
          </p:cNvSpPr>
          <p:nvPr/>
        </p:nvSpPr>
        <p:spPr bwMode="auto">
          <a:xfrm>
            <a:off x="457200" y="777875"/>
            <a:ext cx="8229600" cy="530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algn="ctr" eaLnBrk="1" hangingPunct="1">
              <a:spcBef>
                <a:spcPts val="800"/>
              </a:spcBef>
            </a:pPr>
            <a:endParaRPr lang="en-US" altLang="en-US" sz="4400">
              <a:solidFill>
                <a:srgbClr val="FFFFFF"/>
              </a:solidFill>
              <a:latin typeface="DK Crayon Crumble" pitchFamily="64" charset="0"/>
            </a:endParaRPr>
          </a:p>
          <a:p>
            <a:pPr algn="ctr" eaLnBrk="1" hangingPunct="1">
              <a:spcBef>
                <a:spcPts val="800"/>
              </a:spcBef>
            </a:pPr>
            <a:endParaRPr lang="en-US" altLang="en-US" sz="4400">
              <a:solidFill>
                <a:srgbClr val="FFFFFF"/>
              </a:solidFill>
              <a:latin typeface="DK Crayon Crumble" pitchFamily="64" charset="0"/>
            </a:endParaRPr>
          </a:p>
          <a:p>
            <a:pPr algn="ctr" eaLnBrk="1" hangingPunct="1">
              <a:spcBef>
                <a:spcPts val="800"/>
              </a:spcBef>
            </a:pPr>
            <a:r>
              <a:rPr lang="en-US" altLang="en-US" sz="4400">
                <a:solidFill>
                  <a:srgbClr val="FFFFFF"/>
                </a:solidFill>
                <a:latin typeface="DK Crayon Crumble" pitchFamily="64" charset="0"/>
              </a:rPr>
              <a:t>Questions</a:t>
            </a:r>
            <a:r>
              <a:rPr lang="en-US" altLang="en-US" sz="3200">
                <a:solidFill>
                  <a:srgbClr val="FFFFFF"/>
                </a:solidFill>
                <a:latin typeface="DK Crayon Crumble" pitchFamily="64" charset="0"/>
              </a:rPr>
              <a:t>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The managed era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525963"/>
          </a:xfrm>
        </p:spPr>
        <p:txBody>
          <a:bodyPr lIns="0" tIns="0" rIns="0" bIns="0" anchor="ctr"/>
          <a:lstStyle/>
          <a:p>
            <a:pPr marL="0" inden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Stack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Tracks program execution and state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LIFO structure</a:t>
            </a:r>
          </a:p>
          <a:p>
            <a:pPr marL="0" indent="0"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Heap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Stores program data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Allocation – automatic when object is created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Deallocation – controlled by GC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Stack</a:t>
            </a:r>
          </a:p>
        </p:txBody>
      </p:sp>
      <p:pic>
        <p:nvPicPr>
          <p:cNvPr id="717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8" y="1847850"/>
            <a:ext cx="4229100" cy="394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73" name="Rectangle 4"/>
          <p:cNvSpPr>
            <a:spLocks noChangeArrowheads="1"/>
          </p:cNvSpPr>
          <p:nvPr/>
        </p:nvSpPr>
        <p:spPr bwMode="auto">
          <a:xfrm>
            <a:off x="6159500" y="2286000"/>
            <a:ext cx="2193925" cy="3108325"/>
          </a:xfrm>
          <a:prstGeom prst="rect">
            <a:avLst/>
          </a:prstGeom>
          <a:solidFill>
            <a:srgbClr val="729FCF"/>
          </a:solidFill>
          <a:ln w="9525">
            <a:solidFill>
              <a:srgbClr val="346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7174" name="Rectangle 5"/>
          <p:cNvSpPr>
            <a:spLocks noChangeArrowheads="1"/>
          </p:cNvSpPr>
          <p:nvPr/>
        </p:nvSpPr>
        <p:spPr bwMode="auto">
          <a:xfrm>
            <a:off x="6251575" y="2378075"/>
            <a:ext cx="2011363" cy="914400"/>
          </a:xfrm>
          <a:prstGeom prst="rect">
            <a:avLst/>
          </a:prstGeom>
          <a:solidFill>
            <a:srgbClr val="99FF66"/>
          </a:solidFill>
          <a:ln w="9525">
            <a:solidFill>
              <a:srgbClr val="579D1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r>
              <a:rPr lang="en-US" altLang="en-US" sz="1400" b="1">
                <a:solidFill>
                  <a:srgbClr val="2F2B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Method2:</a:t>
            </a:r>
          </a:p>
          <a:p>
            <a:pPr eaLnBrk="1" hangingPunct="1"/>
            <a:r>
              <a:rPr lang="en-US" altLang="en-US" sz="1400">
                <a:solidFill>
                  <a:srgbClr val="2F2B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int param1=3</a:t>
            </a:r>
          </a:p>
          <a:p>
            <a:pPr eaLnBrk="1" hangingPunct="1"/>
            <a:r>
              <a:rPr lang="en-US" altLang="en-US" sz="1400">
                <a:solidFill>
                  <a:srgbClr val="2F2B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int value=9</a:t>
            </a:r>
          </a:p>
          <a:p>
            <a:pPr eaLnBrk="1" hangingPunct="1"/>
            <a:r>
              <a:rPr lang="en-US" altLang="en-US" sz="1400">
                <a:solidFill>
                  <a:srgbClr val="2F2B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RET=14</a:t>
            </a:r>
          </a:p>
        </p:txBody>
      </p:sp>
      <p:sp>
        <p:nvSpPr>
          <p:cNvPr id="7175" name="Rectangle 6"/>
          <p:cNvSpPr>
            <a:spLocks noChangeArrowheads="1"/>
          </p:cNvSpPr>
          <p:nvPr/>
        </p:nvSpPr>
        <p:spPr bwMode="auto">
          <a:xfrm>
            <a:off x="6251575" y="3382963"/>
            <a:ext cx="2011363" cy="914400"/>
          </a:xfrm>
          <a:prstGeom prst="rect">
            <a:avLst/>
          </a:prstGeom>
          <a:solidFill>
            <a:srgbClr val="99FF66"/>
          </a:solidFill>
          <a:ln w="9525">
            <a:solidFill>
              <a:srgbClr val="579D1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r>
              <a:rPr lang="en-US" altLang="en-US" sz="1400" b="1" dirty="0">
                <a:solidFill>
                  <a:srgbClr val="2F2B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Method1:</a:t>
            </a:r>
          </a:p>
          <a:p>
            <a:pPr eaLnBrk="1" hangingPunct="1"/>
            <a:r>
              <a:rPr lang="en-US" altLang="en-US" sz="1400" dirty="0" err="1">
                <a:solidFill>
                  <a:srgbClr val="2F2B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int</a:t>
            </a:r>
            <a:r>
              <a:rPr lang="en-US" altLang="en-US" sz="1400" dirty="0">
                <a:solidFill>
                  <a:srgbClr val="2F2B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param1=3</a:t>
            </a:r>
          </a:p>
          <a:p>
            <a:pPr eaLnBrk="1" hangingPunct="1"/>
            <a:r>
              <a:rPr lang="en-US" altLang="en-US" sz="1400" dirty="0">
                <a:solidFill>
                  <a:srgbClr val="2F2B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RET=9</a:t>
            </a:r>
          </a:p>
        </p:txBody>
      </p:sp>
      <p:sp>
        <p:nvSpPr>
          <p:cNvPr id="7176" name="Rectangle 7"/>
          <p:cNvSpPr>
            <a:spLocks noChangeArrowheads="1"/>
          </p:cNvSpPr>
          <p:nvPr/>
        </p:nvSpPr>
        <p:spPr bwMode="auto">
          <a:xfrm>
            <a:off x="6251575" y="4389438"/>
            <a:ext cx="2011363" cy="914400"/>
          </a:xfrm>
          <a:prstGeom prst="rect">
            <a:avLst/>
          </a:prstGeom>
          <a:solidFill>
            <a:srgbClr val="99FF66"/>
          </a:solidFill>
          <a:ln w="9525">
            <a:solidFill>
              <a:srgbClr val="579D1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WenQuanYi Micro Hei" charset="0"/>
                <a:cs typeface="WenQuanYi Micro Hei" charset="0"/>
              </a:defRPr>
            </a:lvl9pPr>
          </a:lstStyle>
          <a:p>
            <a:pPr eaLnBrk="1" hangingPunct="1"/>
            <a:r>
              <a:rPr lang="en-US" altLang="en-US" sz="1400" b="1" dirty="0">
                <a:solidFill>
                  <a:srgbClr val="2F2B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MAIN:</a:t>
            </a:r>
          </a:p>
          <a:p>
            <a:pPr eaLnBrk="1" hangingPunct="1"/>
            <a:r>
              <a:rPr lang="en-US" altLang="en-US" sz="1400" dirty="0">
                <a:solidFill>
                  <a:srgbClr val="2F2B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OBJREF </a:t>
            </a:r>
            <a:r>
              <a:rPr lang="pl-PL" altLang="en-US" sz="1400" smtClean="0">
                <a:solidFill>
                  <a:srgbClr val="2F2B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args</a:t>
            </a:r>
            <a:endParaRPr lang="en-US" altLang="en-US" sz="1400" dirty="0">
              <a:solidFill>
                <a:srgbClr val="2F2B2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7177" name="Line 8"/>
          <p:cNvSpPr>
            <a:spLocks noChangeShapeType="1"/>
          </p:cNvSpPr>
          <p:nvPr/>
        </p:nvSpPr>
        <p:spPr bwMode="auto">
          <a:xfrm>
            <a:off x="5121275" y="3840163"/>
            <a:ext cx="914400" cy="1587"/>
          </a:xfrm>
          <a:prstGeom prst="line">
            <a:avLst/>
          </a:prstGeom>
          <a:noFill/>
          <a:ln w="128160">
            <a:solidFill>
              <a:srgbClr val="FF6600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Stack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525963"/>
          </a:xfrm>
        </p:spPr>
        <p:txBody>
          <a:bodyPr lIns="0" tIns="0" rIns="0" bIns="0" anchor="ctr"/>
          <a:lstStyle/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Tracks method execution and state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LIFO structure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Stores method data inside stack frames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Return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Parameters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Local variables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Only value types and object references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Value types – System.ValueType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263650"/>
            <a:ext cx="8229600" cy="5199063"/>
          </a:xfrm>
        </p:spPr>
        <p:txBody>
          <a:bodyPr lIns="0" tIns="0" rIns="0" bIns="0" anchor="ctr"/>
          <a:lstStyle/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Usually stored on the stack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Fall into two categories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Enumerations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Structs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Variables store value, assignment copies value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No null value, only default value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Low cost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Size - size of value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Time – no overhead for allocation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Reference types – System.Object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229600" cy="4525963"/>
          </a:xfrm>
        </p:spPr>
        <p:txBody>
          <a:bodyPr lIns="0" tIns="0" rIns="0" bIns="0" anchor="ctr"/>
          <a:lstStyle/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Stored on the heap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Instances of classes, delegates etc.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Variables store references, assignment copies reference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Null value</a:t>
            </a:r>
          </a:p>
          <a:p>
            <a:pPr marL="215900" indent="-215900"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mtClean="0">
                <a:solidFill>
                  <a:srgbClr val="FFFFFF"/>
                </a:solidFill>
                <a:latin typeface="DK Crayon Crumble" pitchFamily="64" charset="0"/>
              </a:rPr>
              <a:t>Higher cost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Size - size of object + object header (8B or 16B)</a:t>
            </a:r>
          </a:p>
          <a:p>
            <a:pPr marL="431800" lvl="1" indent="-215900">
              <a:spcBef>
                <a:spcPts val="800"/>
              </a:spcBef>
              <a:buClr>
                <a:srgbClr val="FFFFFF"/>
              </a:buClr>
              <a:buSzPct val="45000"/>
              <a:buFont typeface="StarSymbol" charset="0"/>
              <a:buChar char="✗"/>
              <a:tabLst>
                <a:tab pos="215900" algn="l"/>
                <a:tab pos="1130300" algn="l"/>
                <a:tab pos="2044700" algn="l"/>
                <a:tab pos="2959100" algn="l"/>
                <a:tab pos="3873500" algn="l"/>
                <a:tab pos="4787900" algn="l"/>
                <a:tab pos="5702300" algn="l"/>
                <a:tab pos="6616700" algn="l"/>
                <a:tab pos="7531100" algn="l"/>
                <a:tab pos="8445500" algn="l"/>
                <a:tab pos="9359900" algn="l"/>
                <a:tab pos="10274300" algn="l"/>
              </a:tabLst>
            </a:pPr>
            <a:r>
              <a:rPr lang="en-US" altLang="en-US" sz="3200" smtClean="0">
                <a:solidFill>
                  <a:srgbClr val="FFFFFF"/>
                </a:solidFill>
                <a:latin typeface="DK Crayon Crumble" pitchFamily="64" charset="0"/>
              </a:rPr>
              <a:t>Time – overhead for allocation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Calibri"/>
        <a:ea typeface="WenQuanYi Micro Hei"/>
        <a:cs typeface="WenQuanYi Micro Hei"/>
      </a:majorFont>
      <a:minorFont>
        <a:latin typeface="Calibri"/>
        <a:ea typeface="WenQuanYi Micro Hei"/>
        <a:cs typeface="WenQuanYi Micro He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cs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1789</TotalTime>
  <Words>1510</Words>
  <Application>Microsoft Office PowerPoint</Application>
  <PresentationFormat>On-screen Show (4:3)</PresentationFormat>
  <Paragraphs>452</Paragraphs>
  <Slides>49</Slides>
  <Notes>49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7" baseType="lpstr">
      <vt:lpstr>Arial</vt:lpstr>
      <vt:lpstr>WenQuanYi Micro Hei</vt:lpstr>
      <vt:lpstr>StarSymbol</vt:lpstr>
      <vt:lpstr>Times New Roman</vt:lpstr>
      <vt:lpstr>DK Crayon Crumble</vt:lpstr>
      <vt:lpstr>Consolas</vt:lpstr>
      <vt:lpstr>Calibri</vt:lpstr>
      <vt:lpstr>Office Theme</vt:lpstr>
      <vt:lpstr>PowerPoint Presentation</vt:lpstr>
      <vt:lpstr>Agenda</vt:lpstr>
      <vt:lpstr>A long time ago ...</vt:lpstr>
      <vt:lpstr>… in a galaxy far far away</vt:lpstr>
      <vt:lpstr>The managed era</vt:lpstr>
      <vt:lpstr>Stack</vt:lpstr>
      <vt:lpstr>Stack</vt:lpstr>
      <vt:lpstr>Value types – System.ValueType</vt:lpstr>
      <vt:lpstr>Reference types – System.Object</vt:lpstr>
      <vt:lpstr>Heap(s)</vt:lpstr>
      <vt:lpstr>Garbage Collection</vt:lpstr>
      <vt:lpstr>Garbage Collection – mark phase</vt:lpstr>
      <vt:lpstr>Garbage Collection – mark phase</vt:lpstr>
      <vt:lpstr>Object heaps</vt:lpstr>
      <vt:lpstr>Small Object Heap - consecutive</vt:lpstr>
      <vt:lpstr>Small Object Heap - generational</vt:lpstr>
      <vt:lpstr>Small Object Heap – Gen 0</vt:lpstr>
      <vt:lpstr>Small Object Heap – Gen 1</vt:lpstr>
      <vt:lpstr>Small Object Heap – Gen 2</vt:lpstr>
      <vt:lpstr>Small Object Heap – segments</vt:lpstr>
      <vt:lpstr>Small Object Heap – segments</vt:lpstr>
      <vt:lpstr>Large Object Heap – non-consecutive</vt:lpstr>
      <vt:lpstr>Large Object Heap – free space table</vt:lpstr>
      <vt:lpstr>Large Object Heap - collection</vt:lpstr>
      <vt:lpstr>Garbage collection - types</vt:lpstr>
      <vt:lpstr>Workstation GC – non-concurrent</vt:lpstr>
      <vt:lpstr>Workstation GC – concurrent</vt:lpstr>
      <vt:lpstr>Workstation GC – background</vt:lpstr>
      <vt:lpstr>Server GC – non-concurrent</vt:lpstr>
      <vt:lpstr>Server GC – background</vt:lpstr>
      <vt:lpstr>Pitfalls</vt:lpstr>
      <vt:lpstr>Pitfalls – IDisposable</vt:lpstr>
      <vt:lpstr>Pitfalls – IDisposable</vt:lpstr>
      <vt:lpstr>Pitfalls – IDisposable</vt:lpstr>
      <vt:lpstr>Pitfalls – boxing/unboxing</vt:lpstr>
      <vt:lpstr>Pitfalls – string concatenation</vt:lpstr>
      <vt:lpstr>Pitfalls – StringBuilder without capacity</vt:lpstr>
      <vt:lpstr>Pitfalls – List without capacity</vt:lpstr>
      <vt:lpstr>Pitfalls – struct underuse</vt:lpstr>
      <vt:lpstr>Pitfalls – struct abuse</vt:lpstr>
      <vt:lpstr>Pitfalls – 64 bits</vt:lpstr>
      <vt:lpstr>Pitfalls – debug</vt:lpstr>
      <vt:lpstr>Pitfalls – events, delegates, lambdas</vt:lpstr>
      <vt:lpstr>Pitfalls – events, delegates, lambdas</vt:lpstr>
      <vt:lpstr>Pitfalls – GC Impact</vt:lpstr>
      <vt:lpstr>Tips</vt:lpstr>
      <vt:lpstr>Tips</vt:lpstr>
      <vt:lpstr>Recommended reading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Blackboard Template</dc:title>
  <dc:creator>Remigiusz Cieslak</dc:creator>
  <cp:lastModifiedBy>Remigiusz Cieslak</cp:lastModifiedBy>
  <cp:revision>69</cp:revision>
  <cp:lastPrinted>1601-01-01T00:00:00Z</cp:lastPrinted>
  <dcterms:created xsi:type="dcterms:W3CDTF">2014-05-18T16:34:19Z</dcterms:created>
  <dcterms:modified xsi:type="dcterms:W3CDTF">2014-06-02T17:38:55Z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