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64" r:id="rId2"/>
    <p:sldId id="265" r:id="rId3"/>
    <p:sldId id="261" r:id="rId4"/>
    <p:sldId id="362" r:id="rId5"/>
    <p:sldId id="266" r:id="rId6"/>
    <p:sldId id="300" r:id="rId7"/>
    <p:sldId id="302" r:id="rId8"/>
    <p:sldId id="303" r:id="rId9"/>
    <p:sldId id="304" r:id="rId10"/>
    <p:sldId id="314" r:id="rId11"/>
    <p:sldId id="305" r:id="rId12"/>
    <p:sldId id="306" r:id="rId13"/>
    <p:sldId id="307" r:id="rId14"/>
    <p:sldId id="309" r:id="rId15"/>
    <p:sldId id="311" r:id="rId16"/>
    <p:sldId id="344" r:id="rId17"/>
    <p:sldId id="345" r:id="rId18"/>
    <p:sldId id="346" r:id="rId19"/>
    <p:sldId id="347" r:id="rId20"/>
    <p:sldId id="348" r:id="rId21"/>
    <p:sldId id="349" r:id="rId22"/>
    <p:sldId id="315" r:id="rId23"/>
    <p:sldId id="317" r:id="rId24"/>
    <p:sldId id="319" r:id="rId25"/>
    <p:sldId id="320" r:id="rId26"/>
    <p:sldId id="321" r:id="rId27"/>
    <p:sldId id="356" r:id="rId28"/>
    <p:sldId id="351" r:id="rId29"/>
    <p:sldId id="352" r:id="rId30"/>
    <p:sldId id="357" r:id="rId31"/>
    <p:sldId id="358" r:id="rId32"/>
    <p:sldId id="359" r:id="rId33"/>
    <p:sldId id="361" r:id="rId34"/>
    <p:sldId id="322" r:id="rId35"/>
    <p:sldId id="324" r:id="rId36"/>
    <p:sldId id="329" r:id="rId37"/>
    <p:sldId id="340" r:id="rId38"/>
    <p:sldId id="342" r:id="rId39"/>
    <p:sldId id="354" r:id="rId40"/>
    <p:sldId id="355" r:id="rId41"/>
    <p:sldId id="295" r:id="rId42"/>
    <p:sldId id="328" r:id="rId43"/>
    <p:sldId id="260" r:id="rId44"/>
    <p:sldId id="363" r:id="rId45"/>
    <p:sldId id="343" r:id="rId46"/>
    <p:sldId id="257" r:id="rId4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56" autoAdjust="0"/>
    <p:restoredTop sz="76207" autoAdjust="0"/>
  </p:normalViewPr>
  <p:slideViewPr>
    <p:cSldViewPr snapToGrid="0">
      <p:cViewPr varScale="1">
        <p:scale>
          <a:sx n="88" d="100"/>
          <a:sy n="88" d="100"/>
        </p:scale>
        <p:origin x="103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51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7BF74-CE90-48F8-BD97-AEC3C7C6E9AE}" type="datetimeFigureOut">
              <a:rPr lang="pl-PL" smtClean="0"/>
              <a:t>2016-03-15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EB90B-6125-4237-B3C1-16750EEFBA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4873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6ECD8-5BC7-4C72-BF82-2A64A1A81588}" type="datetimeFigureOut">
              <a:rPr lang="pl-PL" smtClean="0"/>
              <a:t>2016-03-15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0CECF-2C53-44F2-9014-EBE35726B2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724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5413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679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5001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660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0718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8210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8706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8779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898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2855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128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5289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5312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4468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817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0148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0748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8085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0240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6602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0198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352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42985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5455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80818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8094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27808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105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19866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dirty="0" err="1" smtClean="0"/>
              <a:t>Continuous</a:t>
            </a:r>
            <a:r>
              <a:rPr lang="pl-PL" dirty="0" smtClean="0"/>
              <a:t> </a:t>
            </a:r>
            <a:r>
              <a:rPr lang="pl-PL" dirty="0" err="1" smtClean="0"/>
              <a:t>delivery</a:t>
            </a:r>
            <a:endParaRPr lang="pl-PL" dirty="0" smtClean="0"/>
          </a:p>
          <a:p>
            <a:pPr marL="628650" lvl="1" indent="-171450">
              <a:buFontTx/>
              <a:buChar char="-"/>
            </a:pPr>
            <a:r>
              <a:rPr lang="pl-PL" dirty="0" smtClean="0"/>
              <a:t>Automatyczne testy</a:t>
            </a:r>
          </a:p>
          <a:p>
            <a:pPr marL="628650" lvl="1" indent="-171450">
              <a:buFontTx/>
              <a:buChar char="-"/>
            </a:pPr>
            <a:r>
              <a:rPr lang="pl-PL" dirty="0" err="1" smtClean="0"/>
              <a:t>Deploy</a:t>
            </a:r>
            <a:r>
              <a:rPr lang="pl-PL" dirty="0" smtClean="0"/>
              <a:t> na produkcje</a:t>
            </a:r>
          </a:p>
          <a:p>
            <a:pPr marL="628650" lvl="1" indent="-171450">
              <a:buFontTx/>
              <a:buChar char="-"/>
            </a:pPr>
            <a:r>
              <a:rPr lang="pl-PL" dirty="0" smtClean="0"/>
              <a:t>Manualne testy na produkcji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8107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28142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1648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1321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21026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23764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71209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35385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59898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7608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3105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4123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4540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968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6168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3361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CECF-2C53-44F2-9014-EBE35726B29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84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4981572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059" y="1122363"/>
            <a:ext cx="9369099" cy="1687512"/>
          </a:xfrm>
        </p:spPr>
        <p:txBody>
          <a:bodyPr lIns="0" tIns="0" rIns="0" anchor="t" anchorCtr="0">
            <a:noAutofit/>
          </a:bodyPr>
          <a:lstStyle>
            <a:lvl1pPr algn="l">
              <a:defRPr sz="64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059" y="2809875"/>
            <a:ext cx="9369099" cy="2171699"/>
          </a:xfrm>
        </p:spPr>
        <p:txBody>
          <a:bodyPr lIns="0" tIns="18000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302159" y="5224932"/>
            <a:ext cx="944921" cy="442440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9F919BCF-04E3-445F-985C-2FC6D5F1E058}" type="datetime1">
              <a:rPr lang="pl-PL" smtClean="0"/>
              <a:pPr/>
              <a:t>2016-03-15</a:t>
            </a:fld>
            <a:endParaRPr lang="pl-PL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7" y="5093724"/>
            <a:ext cx="2509583" cy="167640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1247080" y="0"/>
            <a:ext cx="944920" cy="93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Rectangle 16"/>
          <p:cNvSpPr/>
          <p:nvPr userDrawn="1"/>
        </p:nvSpPr>
        <p:spPr>
          <a:xfrm>
            <a:off x="10302159" y="935982"/>
            <a:ext cx="944920" cy="93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Rectangle 17"/>
          <p:cNvSpPr/>
          <p:nvPr userDrawn="1"/>
        </p:nvSpPr>
        <p:spPr>
          <a:xfrm>
            <a:off x="10302159" y="5917554"/>
            <a:ext cx="944920" cy="94044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Rectangle 18"/>
          <p:cNvSpPr/>
          <p:nvPr userDrawn="1"/>
        </p:nvSpPr>
        <p:spPr>
          <a:xfrm>
            <a:off x="9357239" y="4981572"/>
            <a:ext cx="944920" cy="935982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3281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 with photo in background –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alpha val="90000"/>
            </a:schemeClr>
          </a:solidFill>
        </p:spPr>
        <p:txBody>
          <a:bodyPr tIns="288000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473718"/>
            <a:ext cx="11247058" cy="936000"/>
          </a:xfrm>
          <a:solidFill>
            <a:srgbClr val="FF7726">
              <a:alpha val="95000"/>
            </a:srgbClr>
          </a:solidFill>
        </p:spPr>
        <p:txBody>
          <a:bodyPr lIns="900000" tIns="108000" rIns="360000">
            <a:normAutofit/>
          </a:bodyPr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933060" y="1896895"/>
            <a:ext cx="4677165" cy="4031489"/>
          </a:xfrm>
          <a:solidFill>
            <a:schemeClr val="bg1">
              <a:alpha val="90000"/>
            </a:schemeClr>
          </a:solidFill>
        </p:spPr>
        <p:txBody>
          <a:bodyPr lIns="360000" tIns="270000" rIns="360000" bIns="36000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427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 with photo in background –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alpha val="90000"/>
            </a:schemeClr>
          </a:solidFill>
        </p:spPr>
        <p:txBody>
          <a:bodyPr tIns="288000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473718"/>
            <a:ext cx="11247058" cy="936000"/>
          </a:xfrm>
          <a:solidFill>
            <a:srgbClr val="FF7726">
              <a:alpha val="95000"/>
            </a:srgbClr>
          </a:solidFill>
        </p:spPr>
        <p:txBody>
          <a:bodyPr lIns="900000" tIns="108000" rIns="360000">
            <a:normAutofit/>
          </a:bodyPr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1"/>
          </p:nvPr>
        </p:nvSpPr>
        <p:spPr>
          <a:xfrm>
            <a:off x="6562725" y="1896895"/>
            <a:ext cx="4684334" cy="4031489"/>
          </a:xfrm>
          <a:solidFill>
            <a:schemeClr val="bg1">
              <a:alpha val="90000"/>
            </a:schemeClr>
          </a:solidFill>
        </p:spPr>
        <p:txBody>
          <a:bodyPr lIns="360000" tIns="270000" rIns="360000" bIns="36000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0349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71B5E00F-D7CC-4BFC-B609-DFDBB51EFC1C}" type="datetime1">
              <a:rPr lang="pl-PL" smtClean="0"/>
              <a:t>2016-03-15</a:t>
            </a:fld>
            <a:endParaRPr lang="pl-PL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Rectangle 17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Rectangle 18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26223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33059" y="923925"/>
            <a:ext cx="10314000" cy="4057650"/>
          </a:xfrm>
        </p:spPr>
        <p:txBody>
          <a:bodyPr lIns="0" tIns="720000" rIns="0" anchor="ctr" anchorCtr="0"/>
          <a:lstStyle>
            <a:lvl1pPr algn="ctr">
              <a:defRPr sz="6000" b="0">
                <a:solidFill>
                  <a:srgbClr val="FF772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7613049E-24ED-4951-853D-74D5F0E48116}" type="datetime1">
              <a:rPr lang="pl-PL" smtClean="0"/>
              <a:t>2016-03-15</a:t>
            </a:fld>
            <a:endParaRPr lang="pl-PL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75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slide –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33059" y="923925"/>
            <a:ext cx="10314000" cy="2190750"/>
          </a:xfrm>
        </p:spPr>
        <p:txBody>
          <a:bodyPr lIns="0" tIns="0" rIns="0" anchor="b" anchorCtr="0"/>
          <a:lstStyle>
            <a:lvl1pPr algn="ctr">
              <a:defRPr sz="6000" b="0">
                <a:solidFill>
                  <a:srgbClr val="FF772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33059" y="3114675"/>
            <a:ext cx="10314000" cy="1866899"/>
          </a:xfrm>
        </p:spPr>
        <p:txBody>
          <a:bodyPr lIns="0" tIns="180000" rIns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979AC0A2-5BAF-4008-A26D-CE72B61CFF1C}" type="datetime1">
              <a:rPr lang="pl-PL" smtClean="0"/>
              <a:t>2016-03-15</a:t>
            </a:fld>
            <a:endParaRPr lang="pl-PL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9436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slide – with photo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tIns="288000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0" y="3744000"/>
            <a:ext cx="12192000" cy="1248913"/>
          </a:xfrm>
          <a:solidFill>
            <a:srgbClr val="FF7726">
              <a:alpha val="95000"/>
            </a:srgbClr>
          </a:solidFill>
        </p:spPr>
        <p:txBody>
          <a:bodyPr lIns="0" tIns="36000" rIns="0" anchor="ctr" anchorCtr="0">
            <a:normAutofit/>
          </a:bodyPr>
          <a:lstStyle>
            <a:lvl1pPr algn="ctr">
              <a:defRPr sz="50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269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slide – with photo in background –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tIns="288000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4992912"/>
            <a:ext cx="12191999" cy="1865087"/>
          </a:xfrm>
          <a:solidFill>
            <a:schemeClr val="bg1">
              <a:alpha val="90000"/>
            </a:schemeClr>
          </a:solidFill>
        </p:spPr>
        <p:txBody>
          <a:bodyPr lIns="0" tIns="180000" rIns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0" y="3744000"/>
            <a:ext cx="12192000" cy="1248913"/>
          </a:xfrm>
          <a:solidFill>
            <a:srgbClr val="FF7726">
              <a:alpha val="95000"/>
            </a:srgbClr>
          </a:solidFill>
        </p:spPr>
        <p:txBody>
          <a:bodyPr lIns="0" tIns="36000" rIns="0" anchor="ctr" anchorCtr="0">
            <a:normAutofit/>
          </a:bodyPr>
          <a:lstStyle>
            <a:lvl1pPr algn="ctr">
              <a:defRPr sz="5000" b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7118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– left caption posi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tIns="180000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-1" y="5438776"/>
            <a:ext cx="11247057" cy="476249"/>
          </a:xfrm>
          <a:solidFill>
            <a:srgbClr val="FF7726">
              <a:alpha val="95000"/>
            </a:srgbClr>
          </a:solidFill>
        </p:spPr>
        <p:txBody>
          <a:bodyPr lIns="180000" tIns="0" rIns="180000" bIns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6252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 – right caption posi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tIns="180000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32689" y="5438776"/>
            <a:ext cx="11259312" cy="476249"/>
          </a:xfrm>
          <a:solidFill>
            <a:srgbClr val="FF7726">
              <a:alpha val="95000"/>
            </a:srgbClr>
          </a:solidFill>
        </p:spPr>
        <p:txBody>
          <a:bodyPr lIns="180000" tIns="0" rIns="180000" bIns="0" anchor="ctr" anchorCtr="0">
            <a:normAutofit/>
          </a:bodyPr>
          <a:lstStyle>
            <a:lvl1pPr algn="r">
              <a:defRPr sz="2000" b="1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2892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0FA1722-6553-4600-917D-4A8F60001E49}" type="datetime1">
              <a:rPr lang="pl-PL" smtClean="0"/>
              <a:t>2016-03-15</a:t>
            </a:fld>
            <a:endParaRPr lang="pl-PL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146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fo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0" y="4981572"/>
            <a:ext cx="12192000" cy="1876428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05125" y="1466849"/>
            <a:ext cx="2333625" cy="981075"/>
          </a:xfrm>
        </p:spPr>
        <p:txBody>
          <a:bodyPr lIns="0" tIns="0" rIns="0" anchor="ctr" anchorCtr="0">
            <a:normAutofit/>
          </a:bodyPr>
          <a:lstStyle>
            <a:lvl1pPr algn="ctr">
              <a:defRPr sz="2400" b="1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pl-PL" dirty="0"/>
              <a:t>RESPONSE TO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302159" y="5224932"/>
            <a:ext cx="944921" cy="442440"/>
          </a:xfrm>
          <a:prstGeom prst="rect">
            <a:avLst/>
          </a:prstGeom>
          <a:noFill/>
        </p:spPr>
        <p:txBody>
          <a:bodyPr lIns="0" rIns="0" anchor="ctr" anchorCtr="0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47567727-9A3A-4634-B01D-4AEFDD954793}" type="datetime1">
              <a:rPr lang="pl-PL" smtClean="0"/>
              <a:t>2016-03-15</a:t>
            </a:fld>
            <a:endParaRPr lang="pl-PL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7" y="1122363"/>
            <a:ext cx="2509583" cy="167640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1247080" y="0"/>
            <a:ext cx="944920" cy="935982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Rectangle 16"/>
          <p:cNvSpPr/>
          <p:nvPr userDrawn="1"/>
        </p:nvSpPr>
        <p:spPr>
          <a:xfrm>
            <a:off x="9357239" y="935982"/>
            <a:ext cx="944920" cy="935982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9357239" y="4045590"/>
            <a:ext cx="944920" cy="935982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Rectangle 13"/>
          <p:cNvSpPr/>
          <p:nvPr userDrawn="1"/>
        </p:nvSpPr>
        <p:spPr>
          <a:xfrm>
            <a:off x="10302159" y="3107679"/>
            <a:ext cx="944920" cy="935982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38749" y="1122363"/>
            <a:ext cx="4118489" cy="1676401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pl-PL" dirty="0"/>
              <a:t>CLIENT’S LOGO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44920" y="5224463"/>
            <a:ext cx="9357955" cy="44291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</a:t>
            </a:r>
            <a:r>
              <a:rPr lang="pl-PL" dirty="0"/>
              <a:t>add contact info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1247080" y="4977928"/>
            <a:ext cx="944920" cy="935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797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Last Slide – Regu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33059" y="1876425"/>
            <a:ext cx="10314000" cy="2162175"/>
          </a:xfrm>
        </p:spPr>
        <p:txBody>
          <a:bodyPr lIns="0" tIns="0" rIns="0" anchor="ctr" anchorCtr="0"/>
          <a:lstStyle>
            <a:lvl1pPr algn="ctr">
              <a:defRPr sz="6000" b="0">
                <a:solidFill>
                  <a:srgbClr val="FF772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pl-PL" dirty="0"/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05" y="4019475"/>
            <a:ext cx="1482036" cy="9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00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Last Slide –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-2905125"/>
            <a:ext cx="8442960" cy="105537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56292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3058" y="2371725"/>
            <a:ext cx="3715141" cy="3552825"/>
          </a:xfrm>
        </p:spPr>
        <p:txBody>
          <a:bodyPr lIns="0" tIns="180000" rIns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PGS Software S.A.</a:t>
            </a:r>
          </a:p>
          <a:p>
            <a:r>
              <a:rPr lang="en-US" dirty="0"/>
              <a:t>Tel.: +48 71 79 82 692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Fax: +48 71 79 82 690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E-mail: pgs-soft@pgs-soft.com</a:t>
            </a:r>
          </a:p>
          <a:p>
            <a:endParaRPr lang="pl-PL" dirty="0"/>
          </a:p>
          <a:p>
            <a:r>
              <a:rPr lang="en-US" dirty="0"/>
              <a:t>www.pgs-soft.com</a:t>
            </a:r>
            <a:endParaRPr lang="pl-PL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9" y="562112"/>
            <a:ext cx="2580671" cy="172388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1247060" y="936000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 19"/>
          <p:cNvSpPr/>
          <p:nvPr userDrawn="1"/>
        </p:nvSpPr>
        <p:spPr>
          <a:xfrm>
            <a:off x="10304085" y="0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Rectangle 20"/>
          <p:cNvSpPr/>
          <p:nvPr userDrawn="1"/>
        </p:nvSpPr>
        <p:spPr>
          <a:xfrm>
            <a:off x="10302119" y="2808000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ectangle 21"/>
          <p:cNvSpPr/>
          <p:nvPr userDrawn="1"/>
        </p:nvSpPr>
        <p:spPr>
          <a:xfrm>
            <a:off x="0" y="5920725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ectangle 22"/>
          <p:cNvSpPr/>
          <p:nvPr userDrawn="1"/>
        </p:nvSpPr>
        <p:spPr>
          <a:xfrm>
            <a:off x="944940" y="4984725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288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to follow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463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33059" y="1122363"/>
            <a:ext cx="8439541" cy="1687512"/>
          </a:xfrm>
        </p:spPr>
        <p:txBody>
          <a:bodyPr lIns="0" tIns="0" rIns="0" anchor="t" anchorCtr="0">
            <a:noAutofit/>
          </a:bodyPr>
          <a:lstStyle>
            <a:lvl1pPr algn="l">
              <a:defRPr sz="6400" b="0">
                <a:solidFill>
                  <a:srgbClr val="FF7726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933059" y="2809875"/>
            <a:ext cx="8439541" cy="2171699"/>
          </a:xfrm>
        </p:spPr>
        <p:txBody>
          <a:bodyPr lIns="0" tIns="180000" rIns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1247060" y="936000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Rectangle 20"/>
          <p:cNvSpPr/>
          <p:nvPr userDrawn="1"/>
        </p:nvSpPr>
        <p:spPr>
          <a:xfrm>
            <a:off x="10304085" y="0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ectangle 21"/>
          <p:cNvSpPr/>
          <p:nvPr userDrawn="1"/>
        </p:nvSpPr>
        <p:spPr>
          <a:xfrm>
            <a:off x="10302119" y="2808000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E545D52F-7E34-430E-92C2-B9019C9FE1F8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8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060" y="1876425"/>
            <a:ext cx="10313999" cy="4039183"/>
          </a:xfrm>
        </p:spPr>
        <p:txBody>
          <a:bodyPr lIns="18000" rIns="18000"/>
          <a:lstStyle>
            <a:lvl1pPr marL="0" indent="0">
              <a:buNone/>
              <a:defRPr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FDDCC8EB-A853-464B-BC91-87AB0F24F20C}" type="datetime1">
              <a:rPr lang="pl-PL" smtClean="0"/>
              <a:t>2016-03-15</a:t>
            </a:fld>
            <a:endParaRPr lang="pl-P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Rectangle 12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Rectangle 17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4931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with anoth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2601322"/>
          </a:xfrm>
        </p:spPr>
        <p:txBody>
          <a:bodyPr lIns="18000" rIns="18000"/>
          <a:lstStyle>
            <a:lvl1pPr marL="0" indent="0">
              <a:buNone/>
              <a:defRPr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33450" y="4979988"/>
            <a:ext cx="10313988" cy="935037"/>
          </a:xfrm>
          <a:solidFill>
            <a:srgbClr val="FF7726"/>
          </a:solidFill>
        </p:spPr>
        <p:txBody>
          <a:bodyPr lIns="360000" anchor="ctr" anchorCtr="0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FE9D4C09-B9B9-4E7E-BFE8-6ADDF52275FE}" type="datetime1">
              <a:rPr lang="pl-PL" smtClean="0"/>
              <a:t>2016-03-15</a:t>
            </a:fld>
            <a:endParaRPr lang="pl-PL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Rectangle 12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Rectangle 20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4716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3060" y="1896895"/>
            <a:ext cx="4677165" cy="4031489"/>
          </a:xfrm>
        </p:spPr>
        <p:txBody>
          <a:bodyPr lIns="18000" rIns="1800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2725" y="1896895"/>
            <a:ext cx="4684334" cy="4031489"/>
          </a:xfrm>
        </p:spPr>
        <p:txBody>
          <a:bodyPr lIns="18000" rIns="1800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Rectangle 18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ectangle 23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44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Two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060" y="1866899"/>
            <a:ext cx="4677165" cy="638175"/>
          </a:xfrm>
        </p:spPr>
        <p:txBody>
          <a:bodyPr lIns="18000" rIns="18000" anchor="b"/>
          <a:lstStyle>
            <a:lvl1pPr marL="0" indent="0">
              <a:buNone/>
              <a:defRPr sz="2400" b="0">
                <a:solidFill>
                  <a:srgbClr val="FF77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3060" y="2505075"/>
            <a:ext cx="4677165" cy="3423310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2725" y="1866899"/>
            <a:ext cx="4684334" cy="638176"/>
          </a:xfrm>
        </p:spPr>
        <p:txBody>
          <a:bodyPr lIns="18000" rIns="18000" anchor="b"/>
          <a:lstStyle>
            <a:lvl1pPr marL="0" indent="0">
              <a:buNone/>
              <a:defRPr sz="2400" b="0">
                <a:solidFill>
                  <a:srgbClr val="FF77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2724" y="2505075"/>
            <a:ext cx="4684335" cy="3684588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54E3E3B9-5522-46DE-93CF-B235F83E0D1C}" type="datetime1">
              <a:rPr lang="pl-PL" smtClean="0"/>
              <a:t>2016-03-15</a:t>
            </a:fld>
            <a:endParaRPr lang="pl-PL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ectangle 21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ectangle 23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029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gular Slide –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3061" y="1847851"/>
            <a:ext cx="2811625" cy="4080536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9086" y="1847851"/>
            <a:ext cx="3077022" cy="4080536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432799" y="1847851"/>
            <a:ext cx="2814259" cy="4080536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5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C968AFDE-34B3-460F-92BC-64A794DCADA8}" type="datetime1">
              <a:rPr lang="pl-PL" smtClean="0"/>
              <a:t>2016-03-15</a:t>
            </a:fld>
            <a:endParaRPr lang="pl-PL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ectangle 21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ectangle 23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0507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– Three Column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061" y="1866899"/>
            <a:ext cx="2817846" cy="638175"/>
          </a:xfrm>
        </p:spPr>
        <p:txBody>
          <a:bodyPr lIns="18000" rIns="18000" anchor="b">
            <a:noAutofit/>
          </a:bodyPr>
          <a:lstStyle>
            <a:lvl1pPr marL="0" indent="0">
              <a:buNone/>
              <a:defRPr sz="2000" b="0">
                <a:solidFill>
                  <a:srgbClr val="FF77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3061" y="2505075"/>
            <a:ext cx="2817846" cy="3423310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4637" y="1866899"/>
            <a:ext cx="2809875" cy="638176"/>
          </a:xfrm>
        </p:spPr>
        <p:txBody>
          <a:bodyPr lIns="18000" rIns="18000" anchor="b">
            <a:noAutofit/>
          </a:bodyPr>
          <a:lstStyle>
            <a:lvl1pPr marL="0" indent="0">
              <a:buNone/>
              <a:defRPr sz="2000" b="0">
                <a:solidFill>
                  <a:srgbClr val="FF77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4637" y="2505075"/>
            <a:ext cx="2809876" cy="3423310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37183" y="1866899"/>
            <a:ext cx="2809875" cy="638176"/>
          </a:xfrm>
        </p:spPr>
        <p:txBody>
          <a:bodyPr lIns="18000" rIns="18000" anchor="b">
            <a:noAutofit/>
          </a:bodyPr>
          <a:lstStyle>
            <a:lvl1pPr marL="0" indent="0">
              <a:buNone/>
              <a:defRPr sz="2000" b="0">
                <a:solidFill>
                  <a:srgbClr val="FF77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437183" y="2505075"/>
            <a:ext cx="2809876" cy="3423310"/>
          </a:xfrm>
        </p:spPr>
        <p:txBody>
          <a:bodyPr lIns="18000" tIns="360000" rIns="180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" y="6417469"/>
            <a:ext cx="659478" cy="440531"/>
          </a:xfrm>
          <a:prstGeom prst="rect">
            <a:avLst/>
          </a:prstGeom>
        </p:spPr>
      </p:pic>
      <p:sp>
        <p:nvSpPr>
          <p:cNvPr id="1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6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B31B2011-DFDB-4EB9-9E8E-57EDC5F18670}" type="datetime1">
              <a:rPr lang="pl-PL" smtClean="0"/>
              <a:t>2016-03-15</a:t>
            </a:fld>
            <a:endParaRPr lang="pl-PL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247058" y="6546195"/>
            <a:ext cx="0" cy="18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933061" y="473718"/>
            <a:ext cx="9371024" cy="936000"/>
          </a:xfrm>
          <a:noFill/>
        </p:spPr>
        <p:txBody>
          <a:bodyPr lIns="0" tIns="108000" rIns="360000">
            <a:normAutofit/>
          </a:bodyPr>
          <a:lstStyle>
            <a:lvl1pPr>
              <a:defRPr sz="4800">
                <a:solidFill>
                  <a:srgbClr val="FF7726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1247060" y="473718"/>
            <a:ext cx="944940" cy="936000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ectangle 23"/>
          <p:cNvSpPr/>
          <p:nvPr userDrawn="1"/>
        </p:nvSpPr>
        <p:spPr>
          <a:xfrm>
            <a:off x="10304085" y="-15368"/>
            <a:ext cx="944940" cy="489086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Rectangle 25"/>
          <p:cNvSpPr/>
          <p:nvPr userDrawn="1"/>
        </p:nvSpPr>
        <p:spPr>
          <a:xfrm>
            <a:off x="-10896" y="-15368"/>
            <a:ext cx="944940" cy="489085"/>
          </a:xfrm>
          <a:prstGeom prst="rect">
            <a:avLst/>
          </a:prstGeom>
          <a:solidFill>
            <a:srgbClr val="FF7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901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3060" y="466531"/>
            <a:ext cx="10313999" cy="933061"/>
          </a:xfrm>
          <a:prstGeom prst="rect">
            <a:avLst/>
          </a:prstGeom>
        </p:spPr>
        <p:txBody>
          <a:bodyPr vert="horz" lIns="360000" tIns="108000" rIns="36000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060" y="1876425"/>
            <a:ext cx="10313999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4243" y="6415561"/>
            <a:ext cx="7028557" cy="442439"/>
          </a:xfrm>
          <a:prstGeom prst="rect">
            <a:avLst/>
          </a:prstGeom>
        </p:spPr>
        <p:txBody>
          <a:bodyPr lIns="180000" anchor="ctr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372600" y="6415561"/>
            <a:ext cx="1874457" cy="442439"/>
          </a:xfrm>
          <a:prstGeom prst="rect">
            <a:avLst/>
          </a:prstGeom>
        </p:spPr>
        <p:txBody>
          <a:bodyPr rIns="180000" anchor="ctr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9456AA7-E515-4EF0-85AE-2084D3B36FCB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7058" y="6415562"/>
            <a:ext cx="939799" cy="442438"/>
          </a:xfrm>
          <a:prstGeom prst="rect">
            <a:avLst/>
          </a:prstGeom>
        </p:spPr>
        <p:txBody>
          <a:bodyPr vert="horz" lIns="18000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fld id="{DD16D8C6-D3EF-484E-B1EF-645CD91101A6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619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50" r:id="rId4"/>
    <p:sldLayoutId id="2147483673" r:id="rId5"/>
    <p:sldLayoutId id="2147483652" r:id="rId6"/>
    <p:sldLayoutId id="2147483653" r:id="rId7"/>
    <p:sldLayoutId id="2147483662" r:id="rId8"/>
    <p:sldLayoutId id="2147483658" r:id="rId9"/>
    <p:sldLayoutId id="2147483671" r:id="rId10"/>
    <p:sldLayoutId id="2147483672" r:id="rId11"/>
    <p:sldLayoutId id="2147483654" r:id="rId12"/>
    <p:sldLayoutId id="2147483660" r:id="rId13"/>
    <p:sldLayoutId id="2147483663" r:id="rId14"/>
    <p:sldLayoutId id="2147483665" r:id="rId15"/>
    <p:sldLayoutId id="2147483667" r:id="rId16"/>
    <p:sldLayoutId id="2147483669" r:id="rId17"/>
    <p:sldLayoutId id="2147483670" r:id="rId18"/>
    <p:sldLayoutId id="2147483655" r:id="rId19"/>
    <p:sldLayoutId id="2147483661" r:id="rId20"/>
    <p:sldLayoutId id="2147483659" r:id="rId21"/>
    <p:sldLayoutId id="2147483664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7726"/>
        </a:buClr>
        <a:buSzPct val="100000"/>
        <a:buFont typeface="Calibri Light" panose="020F0302020204030204" pitchFamily="34" charset="0"/>
        <a:buChar char="▪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468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7726"/>
        </a:buClr>
        <a:buSzPct val="100000"/>
        <a:buFont typeface="Calibri Light" panose="020F0302020204030204" pitchFamily="34" charset="0"/>
        <a:buChar char="▪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720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7726"/>
        </a:buClr>
        <a:buSzPct val="100000"/>
        <a:buFont typeface="Calibri Light" panose="020F0302020204030204" pitchFamily="34" charset="0"/>
        <a:buChar char="▪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972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7726"/>
        </a:buClr>
        <a:buSzPct val="100000"/>
        <a:buFont typeface="Calibri Light" panose="020F0302020204030204" pitchFamily="34" charset="0"/>
        <a:buChar char="▪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224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7726"/>
        </a:buClr>
        <a:buSzPct val="100000"/>
        <a:buFont typeface="Calibri Light" panose="020F0302020204030204" pitchFamily="34" charset="0"/>
        <a:buChar char="▪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jaroslaw.stadnicki@gmail.com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484" y="316028"/>
            <a:ext cx="6639835" cy="1932817"/>
          </a:xfrm>
        </p:spPr>
        <p:txBody>
          <a:bodyPr/>
          <a:lstStyle/>
          <a:p>
            <a:r>
              <a:rPr lang="en-US" sz="6000" dirty="0"/>
              <a:t>Tomasz Kielar</a:t>
            </a:r>
            <a:br>
              <a:rPr lang="en-US" sz="6000" dirty="0"/>
            </a:br>
            <a:r>
              <a:rPr lang="en-US" sz="6000" dirty="0" err="1"/>
              <a:t>Jarosław</a:t>
            </a:r>
            <a:r>
              <a:rPr lang="en-US" sz="6000" dirty="0"/>
              <a:t> </a:t>
            </a:r>
            <a:r>
              <a:rPr lang="en-US" sz="6000" dirty="0" err="1" smtClean="0"/>
              <a:t>Stadnicki</a:t>
            </a:r>
            <a:r>
              <a:rPr lang="pl-PL" sz="6000" dirty="0" smtClean="0"/>
              <a:t/>
            </a:r>
            <a:br>
              <a:rPr lang="pl-PL" sz="6000" dirty="0" smtClean="0"/>
            </a:br>
            <a:r>
              <a:rPr lang="pl-PL" sz="2400" dirty="0" smtClean="0"/>
              <a:t>jaroslawstadnicki.pl</a:t>
            </a:r>
            <a:r>
              <a:rPr lang="pl-PL" sz="6000" dirty="0" smtClean="0"/>
              <a:t/>
            </a:r>
            <a:br>
              <a:rPr lang="pl-PL" sz="6000" dirty="0" smtClean="0"/>
            </a:br>
            <a:endParaRPr lang="pl-PL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19BCF-04E3-445F-985C-2FC6D5F1E058}" type="datetime1">
              <a:rPr lang="pl-PL" smtClean="0"/>
              <a:pPr/>
              <a:t>2016-03-15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411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lvl="1" algn="ctr"/>
            <a:r>
              <a:rPr lang="en-US" sz="7200" dirty="0">
                <a:solidFill>
                  <a:schemeClr val="tx2"/>
                </a:solidFill>
              </a:rPr>
              <a:t>What we wanted to check</a:t>
            </a:r>
            <a:r>
              <a:rPr lang="pl-PL" sz="7200" dirty="0">
                <a:solidFill>
                  <a:schemeClr val="tx2"/>
                </a:solidFill>
              </a:rPr>
              <a:t> </a:t>
            </a:r>
            <a:r>
              <a:rPr lang="en-US" sz="7200" dirty="0">
                <a:solidFill>
                  <a:schemeClr val="tx2"/>
                </a:solidFill>
              </a:rPr>
              <a:t>out</a:t>
            </a:r>
            <a:endParaRPr lang="pl-PL" sz="72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814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5"/>
            <a:ext cx="10313999" cy="635547"/>
          </a:xfrm>
        </p:spPr>
        <p:txBody>
          <a:bodyPr anchor="ctr">
            <a:noAutofit/>
          </a:bodyPr>
          <a:lstStyle/>
          <a:p>
            <a:pPr lvl="1" algn="ctr"/>
            <a:r>
              <a:rPr lang="en-US" sz="5400" dirty="0"/>
              <a:t>How </a:t>
            </a:r>
            <a:r>
              <a:rPr lang="pl-PL" sz="5400" dirty="0"/>
              <a:t>to start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wanted to check out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11</a:t>
            </a:fld>
            <a:endParaRPr lang="pl-PL" dirty="0"/>
          </a:p>
        </p:txBody>
      </p:sp>
      <p:pic>
        <p:nvPicPr>
          <p:cNvPr id="4098" name="Picture 2" descr="http://i.cdn.talentegg.ca/incubator/wp-content/uploads/2013/01/When-you-dont-know-when-to-start-talk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51" y="2555416"/>
            <a:ext cx="5111649" cy="381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1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lvl="1" algn="ctr"/>
            <a:r>
              <a:rPr lang="en-US" sz="5400" dirty="0"/>
              <a:t>Versioning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wanted to check out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911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1" y="1607077"/>
            <a:ext cx="10313999" cy="798458"/>
          </a:xfrm>
        </p:spPr>
        <p:txBody>
          <a:bodyPr anchor="ctr">
            <a:noAutofit/>
          </a:bodyPr>
          <a:lstStyle/>
          <a:p>
            <a:pPr lvl="1" algn="ctr"/>
            <a:r>
              <a:rPr lang="en-US" sz="5400" dirty="0"/>
              <a:t>Mythical scaling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wanted to check out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13</a:t>
            </a:fld>
            <a:endParaRPr lang="pl-PL" dirty="0"/>
          </a:p>
        </p:txBody>
      </p:sp>
      <p:pic>
        <p:nvPicPr>
          <p:cNvPr id="5122" name="Picture 2" descr="http://www.slate.com/content/dam/slate/blogs/future_tense/2014/05/05/data_centers_are_full_of_servers_that_emit_a_consistent_and_loud_white_noise/servers.jpg.CROP.promo-medium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2405535"/>
            <a:ext cx="561975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99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1" y="1524329"/>
            <a:ext cx="10313999" cy="1155809"/>
          </a:xfrm>
        </p:spPr>
        <p:txBody>
          <a:bodyPr anchor="ctr">
            <a:normAutofit/>
          </a:bodyPr>
          <a:lstStyle/>
          <a:p>
            <a:pPr lvl="1" algn="ctr"/>
            <a:r>
              <a:rPr lang="en-US" sz="5400" dirty="0"/>
              <a:t>What to do when service is down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wanted to check out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14</a:t>
            </a:fld>
            <a:endParaRPr lang="pl-PL" dirty="0"/>
          </a:p>
        </p:txBody>
      </p:sp>
      <p:pic>
        <p:nvPicPr>
          <p:cNvPr id="6146" name="Picture 2" descr="http://f1.thejournal.ie/media/2013/11/lie_down__try_not_to_cry__cry_a_lot_combo_by_badflippy-d5t596e-630x3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685" y="2455589"/>
            <a:ext cx="60007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1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609272"/>
          </a:xfrm>
        </p:spPr>
        <p:txBody>
          <a:bodyPr anchor="ctr">
            <a:noAutofit/>
          </a:bodyPr>
          <a:lstStyle/>
          <a:p>
            <a:pPr lvl="1" algn="ctr"/>
            <a:r>
              <a:rPr lang="en-US" sz="5400" dirty="0"/>
              <a:t>How to find a service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wanted to check out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15</a:t>
            </a:fld>
            <a:endParaRPr lang="pl-PL" dirty="0"/>
          </a:p>
        </p:txBody>
      </p:sp>
      <p:pic>
        <p:nvPicPr>
          <p:cNvPr id="8198" name="Picture 6" descr="http://i554.photobucket.com/albums/jj429/XandarVeliki/1gdjejezapel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20" y="2658492"/>
            <a:ext cx="4779032" cy="35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798458"/>
          </a:xfrm>
        </p:spPr>
        <p:txBody>
          <a:bodyPr anchor="ctr">
            <a:noAutofit/>
          </a:bodyPr>
          <a:lstStyle/>
          <a:p>
            <a:pPr lvl="1" algn="ctr"/>
            <a:r>
              <a:rPr lang="en-US" sz="7200" dirty="0">
                <a:solidFill>
                  <a:schemeClr val="tx2"/>
                </a:solidFill>
              </a:rPr>
              <a:t>What</a:t>
            </a:r>
            <a:r>
              <a:rPr lang="pl-PL" sz="7200" dirty="0">
                <a:solidFill>
                  <a:schemeClr val="tx2"/>
                </a:solidFill>
              </a:rPr>
              <a:t> </a:t>
            </a:r>
            <a:r>
              <a:rPr lang="pl-PL" sz="7200" dirty="0" err="1">
                <a:solidFill>
                  <a:schemeClr val="tx2"/>
                </a:solidFill>
              </a:rPr>
              <a:t>are</a:t>
            </a:r>
            <a:r>
              <a:rPr lang="en-US" sz="7200" dirty="0">
                <a:solidFill>
                  <a:schemeClr val="tx2"/>
                </a:solidFill>
              </a:rPr>
              <a:t> </a:t>
            </a:r>
            <a:r>
              <a:rPr lang="en-US" sz="7200" dirty="0" err="1">
                <a:solidFill>
                  <a:schemeClr val="tx2"/>
                </a:solidFill>
              </a:rPr>
              <a:t>microservices</a:t>
            </a:r>
            <a:r>
              <a:rPr lang="en-US" sz="7200" dirty="0">
                <a:solidFill>
                  <a:schemeClr val="tx2"/>
                </a:solidFill>
              </a:rPr>
              <a:t> all about</a:t>
            </a:r>
            <a:endParaRPr lang="pl-PL" sz="72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16</a:t>
            </a:fld>
            <a:endParaRPr lang="pl-PL" dirty="0"/>
          </a:p>
        </p:txBody>
      </p:sp>
      <p:pic>
        <p:nvPicPr>
          <p:cNvPr id="9218" name="Picture 2" descr="http://cdn.meme.am/images/78019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92" y="3141592"/>
            <a:ext cx="7273933" cy="323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62500" lnSpcReduction="20000"/>
          </a:bodyPr>
          <a:lstStyle/>
          <a:p>
            <a:pPr lvl="1" algn="ctr"/>
            <a:r>
              <a:rPr lang="en-US" sz="8000" dirty="0"/>
              <a:t>(…) the </a:t>
            </a:r>
            <a:r>
              <a:rPr lang="en-US" sz="8000" dirty="0" err="1"/>
              <a:t>microservice</a:t>
            </a:r>
            <a:r>
              <a:rPr lang="en-US" sz="8000" dirty="0"/>
              <a:t> architectural style is an approach to developing a single application as a suite of small services, each running in its own process and communicating with lightweight mechanisms (…)</a:t>
            </a:r>
            <a:br>
              <a:rPr lang="en-US" sz="8000" dirty="0"/>
            </a:br>
            <a:r>
              <a:rPr lang="en-US" sz="8000" dirty="0"/>
              <a:t>- martin fowler 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microservices</a:t>
            </a:r>
            <a:r>
              <a:rPr lang="en-US" dirty="0" smtClean="0"/>
              <a:t> all about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822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microservices</a:t>
            </a:r>
            <a:r>
              <a:rPr lang="en-US" dirty="0" smtClean="0"/>
              <a:t> all about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18</a:t>
            </a:fld>
            <a:endParaRPr lang="pl-PL" dirty="0"/>
          </a:p>
        </p:txBody>
      </p:sp>
      <p:pic>
        <p:nvPicPr>
          <p:cNvPr id="1026" name="Picture 2" descr="http://martinfowler.com/articles/microservices/images/sketch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35" y="1273144"/>
            <a:ext cx="7514420" cy="459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8188" y="5852841"/>
            <a:ext cx="5525897" cy="56271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360000" tIns="108000" rIns="360000" bIns="45720" rtlCol="0" anchor="ctr">
            <a:normAutofit/>
          </a:bodyPr>
          <a:lstStyle/>
          <a:p>
            <a:r>
              <a:rPr lang="pl-PL" b="1" dirty="0"/>
              <a:t>http://martinfowler.com/articles/microservices.html</a:t>
            </a:r>
          </a:p>
        </p:txBody>
      </p:sp>
    </p:spTree>
    <p:extLst>
      <p:ext uri="{BB962C8B-B14F-4D97-AF65-F5344CB8AC3E}">
        <p14:creationId xmlns:p14="http://schemas.microsoft.com/office/powerpoint/2010/main" val="4351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1024430"/>
          </a:xfrm>
        </p:spPr>
        <p:txBody>
          <a:bodyPr anchor="ctr">
            <a:normAutofit/>
          </a:bodyPr>
          <a:lstStyle/>
          <a:p>
            <a:pPr lvl="1" algn="ctr"/>
            <a:r>
              <a:rPr lang="en-US" sz="5400" dirty="0"/>
              <a:t>Decentralized Governance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microservices</a:t>
            </a:r>
            <a:r>
              <a:rPr lang="en-US" dirty="0" smtClean="0"/>
              <a:t> all about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19</a:t>
            </a:fld>
            <a:endParaRPr lang="pl-PL" dirty="0"/>
          </a:p>
        </p:txBody>
      </p:sp>
      <p:pic>
        <p:nvPicPr>
          <p:cNvPr id="10242" name="Picture 2" descr="http://i.kinja-img.com/gawker-media/image/upload/t_original/141037834571108189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44" y="2900856"/>
            <a:ext cx="60579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7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484" y="316028"/>
            <a:ext cx="9809675" cy="4630045"/>
          </a:xfrm>
        </p:spPr>
        <p:txBody>
          <a:bodyPr/>
          <a:lstStyle/>
          <a:p>
            <a:r>
              <a:rPr lang="en-US" sz="6000" dirty="0"/>
              <a:t>Micro services</a:t>
            </a:r>
            <a:r>
              <a:rPr lang="pl-PL" sz="6000" dirty="0"/>
              <a:t/>
            </a:r>
            <a:br>
              <a:rPr lang="pl-PL" sz="6000" dirty="0"/>
            </a:br>
            <a:r>
              <a:rPr lang="en-US" sz="6000" dirty="0"/>
              <a:t/>
            </a:r>
            <a:br>
              <a:rPr lang="en-US" sz="6000" dirty="0"/>
            </a:br>
            <a:r>
              <a:rPr lang="en-US" sz="6000" dirty="0"/>
              <a:t>Everything you</a:t>
            </a:r>
            <a:r>
              <a:rPr lang="pl-PL" sz="6000" dirty="0"/>
              <a:t> </a:t>
            </a:r>
            <a:r>
              <a:rPr lang="pl-PL" sz="6000" dirty="0" err="1"/>
              <a:t>wanted</a:t>
            </a:r>
            <a:r>
              <a:rPr lang="pl-PL" sz="6000" dirty="0"/>
              <a:t> to </a:t>
            </a:r>
            <a:r>
              <a:rPr lang="pl-PL" sz="6000" dirty="0" err="1"/>
              <a:t>know</a:t>
            </a:r>
            <a:r>
              <a:rPr lang="en-US" sz="6000" dirty="0"/>
              <a:t>, but were too lazy</a:t>
            </a:r>
            <a:r>
              <a:rPr lang="pl-PL" sz="6000" dirty="0"/>
              <a:t> to </a:t>
            </a:r>
            <a:r>
              <a:rPr lang="pl-PL" sz="6000" dirty="0" err="1"/>
              <a:t>check</a:t>
            </a:r>
            <a:r>
              <a:rPr lang="pl-PL" sz="6000" dirty="0"/>
              <a:t> 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19BCF-04E3-445F-985C-2FC6D5F1E058}" type="datetime1">
              <a:rPr lang="pl-PL" smtClean="0"/>
              <a:pPr/>
              <a:t>2016-03-15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72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5"/>
            <a:ext cx="10313999" cy="793203"/>
          </a:xfrm>
        </p:spPr>
        <p:txBody>
          <a:bodyPr anchor="ctr">
            <a:noAutofit/>
          </a:bodyPr>
          <a:lstStyle/>
          <a:p>
            <a:pPr lvl="1" algn="ctr"/>
            <a:r>
              <a:rPr lang="en-US" sz="5400" dirty="0"/>
              <a:t>Design for failure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microservices</a:t>
            </a:r>
            <a:r>
              <a:rPr lang="en-US" dirty="0" smtClean="0"/>
              <a:t> all about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20</a:t>
            </a:fld>
            <a:endParaRPr lang="pl-PL" dirty="0"/>
          </a:p>
        </p:txBody>
      </p:sp>
      <p:pic>
        <p:nvPicPr>
          <p:cNvPr id="11266" name="Picture 2" descr="http://i.kinja-img.com/gawker-media/image/upload/z4ulgkpfx1iuhvaz5e4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89" y="2727435"/>
            <a:ext cx="7459170" cy="338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26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992898"/>
          </a:xfrm>
        </p:spPr>
        <p:txBody>
          <a:bodyPr anchor="ctr">
            <a:normAutofit/>
          </a:bodyPr>
          <a:lstStyle/>
          <a:p>
            <a:pPr lvl="1" algn="ctr"/>
            <a:r>
              <a:rPr lang="en-US" sz="5400" dirty="0"/>
              <a:t>Evolutionary Design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microservices</a:t>
            </a:r>
            <a:r>
              <a:rPr lang="en-US" dirty="0" smtClean="0"/>
              <a:t> all about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21</a:t>
            </a:fld>
            <a:endParaRPr lang="pl-PL" dirty="0"/>
          </a:p>
        </p:txBody>
      </p:sp>
      <p:pic>
        <p:nvPicPr>
          <p:cNvPr id="12290" name="Picture 2" descr="http://cdn.shopify.com/s/files/1/0601/7613/files/evolution.gif?116970753371792306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97" y="2869324"/>
            <a:ext cx="4500506" cy="31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87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5"/>
            <a:ext cx="10313999" cy="945603"/>
          </a:xfrm>
        </p:spPr>
        <p:txBody>
          <a:bodyPr anchor="ctr">
            <a:noAutofit/>
          </a:bodyPr>
          <a:lstStyle/>
          <a:p>
            <a:pPr lvl="1" algn="ctr"/>
            <a:r>
              <a:rPr lang="pl-PL" sz="7200" dirty="0" smtClean="0">
                <a:solidFill>
                  <a:schemeClr val="tx2"/>
                </a:solidFill>
              </a:rPr>
              <a:t>Stuff we’ve done</a:t>
            </a:r>
            <a:endParaRPr lang="pl-PL" sz="72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22</a:t>
            </a:fld>
            <a:endParaRPr lang="pl-PL" dirty="0"/>
          </a:p>
        </p:txBody>
      </p:sp>
      <p:pic>
        <p:nvPicPr>
          <p:cNvPr id="13314" name="Picture 2" descr="http://www.reactiongifs.com/r/2012/08/well_done_si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369" y="2869324"/>
            <a:ext cx="4415031" cy="33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4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756416"/>
          </a:xfrm>
        </p:spPr>
        <p:txBody>
          <a:bodyPr anchor="ctr">
            <a:noAutofit/>
          </a:bodyPr>
          <a:lstStyle/>
          <a:p>
            <a:pPr lvl="1" algn="ctr"/>
            <a:r>
              <a:rPr lang="en-US" sz="5400" dirty="0"/>
              <a:t>It works (mostly)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Stuff we’ve done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23</a:t>
            </a:fld>
            <a:endParaRPr lang="pl-PL" dirty="0"/>
          </a:p>
        </p:txBody>
      </p:sp>
      <p:pic>
        <p:nvPicPr>
          <p:cNvPr id="15362" name="Picture 2" descr="http://tclhost.com/IhA1xx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41" y="2787978"/>
            <a:ext cx="5930381" cy="333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5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lvl="1" algn="ctr"/>
            <a:r>
              <a:rPr lang="en-US" sz="5400" dirty="0"/>
              <a:t>We have scaling, but without</a:t>
            </a:r>
            <a:r>
              <a:rPr lang="pl-PL" sz="5400" dirty="0"/>
              <a:t> a </a:t>
            </a:r>
            <a:r>
              <a:rPr lang="pl-PL" sz="5400" dirty="0" err="1"/>
              <a:t>slider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Stuff we’ve done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990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5"/>
            <a:ext cx="10313999" cy="919327"/>
          </a:xfrm>
        </p:spPr>
        <p:txBody>
          <a:bodyPr anchor="ctr">
            <a:normAutofit/>
          </a:bodyPr>
          <a:lstStyle/>
          <a:p>
            <a:pPr lvl="1" algn="ctr"/>
            <a:r>
              <a:rPr lang="en-US" sz="5400" dirty="0"/>
              <a:t>Services register automatically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Stuff we’ve done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25</a:t>
            </a:fld>
            <a:endParaRPr lang="pl-PL" dirty="0"/>
          </a:p>
        </p:txBody>
      </p:sp>
      <p:pic>
        <p:nvPicPr>
          <p:cNvPr id="18434" name="Picture 2" descr="https://s-media-cache-ak0.pinimg.com/564x/d3/49/b4/d349b4b58a18716f51c1ccd30d1ff3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61" y="2795752"/>
            <a:ext cx="475297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9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829988"/>
          </a:xfrm>
        </p:spPr>
        <p:txBody>
          <a:bodyPr anchor="ctr">
            <a:noAutofit/>
          </a:bodyPr>
          <a:lstStyle/>
          <a:p>
            <a:pPr lvl="1" algn="ctr"/>
            <a:r>
              <a:rPr lang="en-US" sz="5400" dirty="0"/>
              <a:t>Services can die and can be restored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Stuff we’ve done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26</a:t>
            </a:fld>
            <a:endParaRPr lang="pl-PL" dirty="0"/>
          </a:p>
        </p:txBody>
      </p:sp>
      <p:pic>
        <p:nvPicPr>
          <p:cNvPr id="16386" name="Picture 2" descr="http://2.bp.blogspot.com/-4CmBI_ozwjg/U_E3cXAYeJI/AAAAAAAAKo8/4pn5wPoIZRc/s1600/14%2B-%2BKira%2Bdefib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225" y="2904305"/>
            <a:ext cx="5895668" cy="331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0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5"/>
            <a:ext cx="10313999" cy="856265"/>
          </a:xfrm>
        </p:spPr>
        <p:txBody>
          <a:bodyPr anchor="ctr">
            <a:noAutofit/>
          </a:bodyPr>
          <a:lstStyle/>
          <a:p>
            <a:pPr lvl="1" algn="ctr"/>
            <a:r>
              <a:rPr lang="pl-PL" sz="7200" dirty="0" err="1">
                <a:solidFill>
                  <a:schemeClr val="tx2"/>
                </a:solidFill>
              </a:rPr>
              <a:t>Problems</a:t>
            </a:r>
            <a:r>
              <a:rPr lang="pl-PL" sz="7200" dirty="0">
                <a:solidFill>
                  <a:schemeClr val="tx2"/>
                </a:solidFill>
              </a:rPr>
              <a:t> </a:t>
            </a:r>
            <a:r>
              <a:rPr lang="pl-PL" sz="7200" dirty="0" err="1">
                <a:solidFill>
                  <a:schemeClr val="tx2"/>
                </a:solidFill>
              </a:rPr>
              <a:t>we’ve</a:t>
            </a:r>
            <a:r>
              <a:rPr lang="pl-PL" sz="7200" dirty="0">
                <a:solidFill>
                  <a:schemeClr val="tx2"/>
                </a:solidFill>
              </a:rPr>
              <a:t> faced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27</a:t>
            </a:fld>
            <a:endParaRPr lang="pl-PL" dirty="0"/>
          </a:p>
        </p:txBody>
      </p:sp>
      <p:pic>
        <p:nvPicPr>
          <p:cNvPr id="19458" name="Picture 2" descr="http://i.imgur.com/7YQ8Rr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09" y="2732690"/>
            <a:ext cx="6044791" cy="32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85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DDCC8EB-A853-464B-BC91-87AB0F24F20C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microservices</a:t>
            </a:r>
            <a:r>
              <a:rPr lang="en-US" dirty="0" smtClean="0"/>
              <a:t> all about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28</a:t>
            </a:fld>
            <a:endParaRPr lang="pl-PL" dirty="0"/>
          </a:p>
        </p:txBody>
      </p:sp>
      <p:pic>
        <p:nvPicPr>
          <p:cNvPr id="1026" name="Picture 2" descr="http://microservices.io/i/servicediscovery/discovery-problem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476" y="1348840"/>
            <a:ext cx="6591936" cy="509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87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DDCC8EB-A853-464B-BC91-87AB0F24F20C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microservices</a:t>
            </a:r>
            <a:r>
              <a:rPr lang="en-US" dirty="0" smtClean="0"/>
              <a:t> all about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29</a:t>
            </a:fld>
            <a:endParaRPr lang="pl-PL" dirty="0"/>
          </a:p>
        </p:txBody>
      </p:sp>
      <p:pic>
        <p:nvPicPr>
          <p:cNvPr id="2050" name="Picture 2" descr="http://microservices.io/i/servicediscovery/client-side-discovery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14" y="1210165"/>
            <a:ext cx="6950860" cy="537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40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 vert="horz" lIns="18000" tIns="45720" rIns="1800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Why</a:t>
            </a:r>
          </a:p>
          <a:p>
            <a:pPr marL="514350" indent="-514350">
              <a:buAutoNum type="arabicPeriod"/>
            </a:pPr>
            <a:r>
              <a:rPr lang="en-US" dirty="0"/>
              <a:t>What we wanted to check</a:t>
            </a:r>
            <a:r>
              <a:rPr lang="pl-PL" dirty="0"/>
              <a:t> </a:t>
            </a:r>
            <a:r>
              <a:rPr lang="en-US" dirty="0"/>
              <a:t>out</a:t>
            </a:r>
          </a:p>
          <a:p>
            <a:pPr marL="514350" indent="-514350">
              <a:buFont typeface="Calibri Light" panose="020F0302020204030204" pitchFamily="34" charset="0"/>
              <a:buAutoNum type="arabicPeriod"/>
            </a:pPr>
            <a:r>
              <a:rPr lang="en-US" dirty="0"/>
              <a:t>What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en-US" dirty="0"/>
              <a:t>micro services all about</a:t>
            </a:r>
            <a:endParaRPr lang="pl-PL" dirty="0"/>
          </a:p>
          <a:p>
            <a:pPr marL="514350" indent="-514350">
              <a:buAutoNum type="arabicPeriod"/>
            </a:pPr>
            <a:r>
              <a:rPr lang="pl-PL" dirty="0" err="1"/>
              <a:t>Stuff</a:t>
            </a:r>
            <a:r>
              <a:rPr lang="pl-PL" dirty="0"/>
              <a:t> </a:t>
            </a:r>
            <a:r>
              <a:rPr lang="pl-PL" dirty="0" err="1"/>
              <a:t>we’ve</a:t>
            </a:r>
            <a:r>
              <a:rPr lang="pl-PL" dirty="0"/>
              <a:t> </a:t>
            </a:r>
            <a:r>
              <a:rPr lang="pl-PL" dirty="0" err="1"/>
              <a:t>done</a:t>
            </a:r>
            <a:endParaRPr lang="pl-PL" dirty="0"/>
          </a:p>
          <a:p>
            <a:pPr marL="514350" indent="-514350">
              <a:buAutoNum type="arabicPeriod"/>
            </a:pPr>
            <a:r>
              <a:rPr lang="en-US" dirty="0"/>
              <a:t>Problems we’ve faced</a:t>
            </a:r>
          </a:p>
          <a:p>
            <a:pPr marL="514350" indent="-514350">
              <a:buAutoNum type="arabicPeriod"/>
            </a:pPr>
            <a:r>
              <a:rPr lang="en-US" dirty="0"/>
              <a:t>Stuff we</a:t>
            </a:r>
            <a:r>
              <a:rPr lang="pl-PL" dirty="0"/>
              <a:t>’ve</a:t>
            </a:r>
            <a:r>
              <a:rPr lang="en-US" dirty="0"/>
              <a:t> </a:t>
            </a:r>
            <a:r>
              <a:rPr lang="en-US" dirty="0" smtClean="0"/>
              <a:t>learnt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97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5"/>
            <a:ext cx="10313999" cy="787947"/>
          </a:xfrm>
        </p:spPr>
        <p:txBody>
          <a:bodyPr anchor="ctr">
            <a:noAutofit/>
          </a:bodyPr>
          <a:lstStyle/>
          <a:p>
            <a:pPr lvl="1" algn="ctr"/>
            <a:r>
              <a:rPr lang="en-US" sz="5400" dirty="0"/>
              <a:t>New</a:t>
            </a:r>
            <a:r>
              <a:rPr lang="pl-PL" sz="5400" dirty="0"/>
              <a:t> ASP.NET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Problems we faced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30</a:t>
            </a:fld>
            <a:endParaRPr lang="pl-PL" dirty="0"/>
          </a:p>
        </p:txBody>
      </p:sp>
      <p:pic>
        <p:nvPicPr>
          <p:cNvPr id="20482" name="Picture 2" descr="http://awesomegifs.com/wp-content/uploads/cat-wtf-is-thi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64" y="2664372"/>
            <a:ext cx="2809875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3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lvl="1" algn="ctr"/>
            <a:r>
              <a:rPr lang="pl-PL" sz="5400" dirty="0" err="1"/>
              <a:t>Managing</a:t>
            </a:r>
            <a:r>
              <a:rPr lang="pl-PL" sz="5400" dirty="0"/>
              <a:t> </a:t>
            </a:r>
            <a:r>
              <a:rPr lang="pl-PL" sz="5400" dirty="0" err="1"/>
              <a:t>lifecycle</a:t>
            </a:r>
            <a:r>
              <a:rPr lang="pl-PL" sz="5400" dirty="0"/>
              <a:t> of services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dirty="0" err="1"/>
              <a:t>Welcome</a:t>
            </a:r>
            <a:r>
              <a:rPr lang="pl-PL" dirty="0"/>
              <a:t> to PGS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Problems we faced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31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993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lvl="1" algn="ctr"/>
            <a:r>
              <a:rPr lang="en-US" sz="5400" dirty="0"/>
              <a:t>Dependencies between services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Problems we faced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32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84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5"/>
            <a:ext cx="10313999" cy="714375"/>
          </a:xfrm>
        </p:spPr>
        <p:txBody>
          <a:bodyPr anchor="ctr">
            <a:noAutofit/>
          </a:bodyPr>
          <a:lstStyle/>
          <a:p>
            <a:pPr lvl="1" algn="ctr"/>
            <a:r>
              <a:rPr lang="pl-PL" sz="5400" dirty="0" err="1"/>
              <a:t>Configuration</a:t>
            </a:r>
            <a:r>
              <a:rPr lang="pl-PL" sz="5400" dirty="0"/>
              <a:t> management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Problems we faced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33</a:t>
            </a:fld>
            <a:endParaRPr lang="pl-PL" dirty="0"/>
          </a:p>
        </p:txBody>
      </p:sp>
      <p:pic>
        <p:nvPicPr>
          <p:cNvPr id="22530" name="Picture 2" descr="http://cdn3.gurl.com/wp-content/uploads/2013/09/hangover-mat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888" y="2659117"/>
            <a:ext cx="782319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17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872030"/>
          </a:xfrm>
        </p:spPr>
        <p:txBody>
          <a:bodyPr anchor="ctr">
            <a:normAutofit/>
          </a:bodyPr>
          <a:lstStyle/>
          <a:p>
            <a:pPr lvl="1" algn="ctr"/>
            <a:r>
              <a:rPr lang="en-US" sz="5400" dirty="0"/>
              <a:t>Stuff we</a:t>
            </a:r>
            <a:r>
              <a:rPr lang="pl-PL" sz="5400" dirty="0"/>
              <a:t>’</a:t>
            </a:r>
            <a:r>
              <a:rPr lang="pl-PL" sz="5400" dirty="0" err="1"/>
              <a:t>ve</a:t>
            </a:r>
            <a:r>
              <a:rPr lang="en-US" sz="5400" dirty="0"/>
              <a:t> learnt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34</a:t>
            </a:fld>
            <a:endParaRPr lang="pl-PL" dirty="0"/>
          </a:p>
        </p:txBody>
      </p:sp>
      <p:pic>
        <p:nvPicPr>
          <p:cNvPr id="17410" name="Picture 2" descr="https://media.giphy.com/media/zjQrmdlR9ZCM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617" y="2806263"/>
            <a:ext cx="6287174" cy="332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06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lvl="1" algn="ctr"/>
            <a:r>
              <a:rPr lang="pl-PL" sz="5400" dirty="0" err="1"/>
              <a:t>Use</a:t>
            </a:r>
            <a:r>
              <a:rPr lang="pl-PL" sz="5400" dirty="0"/>
              <a:t> </a:t>
            </a:r>
            <a:r>
              <a:rPr lang="pl-PL" sz="5400" dirty="0" err="1"/>
              <a:t>frameworks</a:t>
            </a:r>
            <a:r>
              <a:rPr lang="pl-PL" sz="5400" dirty="0"/>
              <a:t>!</a:t>
            </a:r>
          </a:p>
          <a:p>
            <a:pPr lvl="1" algn="ctr"/>
            <a:endParaRPr lang="pl-PL" sz="5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5400" dirty="0" err="1"/>
              <a:t>Consul</a:t>
            </a:r>
            <a:endParaRPr lang="pl-PL" sz="5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5400" dirty="0" err="1"/>
              <a:t>Zookeeper</a:t>
            </a:r>
            <a:endParaRPr lang="pl-PL" sz="5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5400" dirty="0"/>
              <a:t>Eureka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5400" dirty="0" err="1"/>
              <a:t>etcd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Stuff we’ve learnt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732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lvl="1" algn="ctr"/>
            <a:r>
              <a:rPr lang="en-US" sz="5400" dirty="0"/>
              <a:t>Automatic deploy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Stuff we’ve learnt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09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5"/>
            <a:ext cx="10313999" cy="777437"/>
          </a:xfrm>
        </p:spPr>
        <p:txBody>
          <a:bodyPr anchor="ctr">
            <a:noAutofit/>
          </a:bodyPr>
          <a:lstStyle/>
          <a:p>
            <a:pPr lvl="1" algn="ctr"/>
            <a:r>
              <a:rPr lang="en-US" sz="5400" dirty="0"/>
              <a:t>Don’t try to reinvent the wheel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Stuff we’ve learnt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37</a:t>
            </a:fld>
            <a:endParaRPr lang="pl-PL" dirty="0"/>
          </a:p>
        </p:txBody>
      </p:sp>
      <p:pic>
        <p:nvPicPr>
          <p:cNvPr id="24578" name="Picture 2" descr="http://i.imgur.com/z1ITzA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58" y="2699954"/>
            <a:ext cx="5441184" cy="35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9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lvl="1" algn="ctr"/>
            <a:r>
              <a:rPr lang="pl-PL" sz="5400" dirty="0" err="1" smtClean="0"/>
              <a:t>Frameworks</a:t>
            </a:r>
            <a:r>
              <a:rPr lang="pl-PL" sz="5400" dirty="0" smtClean="0"/>
              <a:t> </a:t>
            </a:r>
            <a:r>
              <a:rPr lang="en-US" sz="5400" dirty="0" smtClean="0"/>
              <a:t>do </a:t>
            </a:r>
            <a:r>
              <a:rPr lang="en-US" sz="5400" dirty="0"/>
              <a:t>a lot for you. Sometimes you don’t even know that you have to have something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Stuff we’ve learnt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244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lvl="1" algn="ctr"/>
            <a:r>
              <a:rPr lang="pl-PL" sz="5400" dirty="0"/>
              <a:t>Reusable </a:t>
            </a:r>
            <a:r>
              <a:rPr lang="pl-PL" sz="5400" dirty="0" smtClean="0"/>
              <a:t>code!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Stuff we’ve learnt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39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548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lvl="1" algn="ctr"/>
            <a:r>
              <a:rPr lang="pl-PL" sz="7200" dirty="0" smtClean="0">
                <a:solidFill>
                  <a:schemeClr val="tx2"/>
                </a:solidFill>
              </a:rPr>
              <a:t>Why</a:t>
            </a:r>
            <a:endParaRPr lang="pl-PL" sz="72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29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635546"/>
          </a:xfrm>
        </p:spPr>
        <p:txBody>
          <a:bodyPr anchor="ctr">
            <a:noAutofit/>
          </a:bodyPr>
          <a:lstStyle/>
          <a:p>
            <a:pPr lvl="1" algn="ctr"/>
            <a:r>
              <a:rPr lang="pl-PL" sz="5400" dirty="0"/>
              <a:t>Log!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Stuff we’ve learnt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40</a:t>
            </a:fld>
            <a:endParaRPr lang="pl-PL" dirty="0"/>
          </a:p>
        </p:txBody>
      </p:sp>
      <p:pic>
        <p:nvPicPr>
          <p:cNvPr id="26626" name="Picture 2" descr="https://media.giphy.com/media/ToMjGpO94i2u4PXVUQ0/gi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95" y="2627585"/>
            <a:ext cx="6138043" cy="34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93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593506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pl-PL" sz="5400" dirty="0"/>
              <a:t>Demo, party hard, crash bytes!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Demo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41</a:t>
            </a:fld>
            <a:endParaRPr lang="pl-PL" dirty="0"/>
          </a:p>
        </p:txBody>
      </p:sp>
      <p:pic>
        <p:nvPicPr>
          <p:cNvPr id="27650" name="Picture 2" descr="http://img0.joyreactor.com/pics/post/gif-hacker-13365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444" y="2936640"/>
            <a:ext cx="5104584" cy="287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53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lvl="1" algn="ctr"/>
            <a:r>
              <a:rPr lang="en-US" sz="5400" dirty="0"/>
              <a:t>Micro services are not the silver bullet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Stuff we’ve learnt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42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614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7200" dirty="0" smtClean="0"/>
              <a:t>Questions?</a:t>
            </a:r>
            <a:endParaRPr lang="pl-PL" sz="7200" dirty="0"/>
          </a:p>
        </p:txBody>
      </p:sp>
    </p:spTree>
    <p:extLst>
      <p:ext uri="{BB962C8B-B14F-4D97-AF65-F5344CB8AC3E}">
        <p14:creationId xmlns:p14="http://schemas.microsoft.com/office/powerpoint/2010/main" val="238877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059" y="750484"/>
            <a:ext cx="10314000" cy="2162175"/>
          </a:xfrm>
        </p:spPr>
        <p:txBody>
          <a:bodyPr>
            <a:normAutofit fontScale="90000"/>
          </a:bodyPr>
          <a:lstStyle/>
          <a:p>
            <a:r>
              <a:rPr lang="pl-PL" sz="7200" dirty="0" smtClean="0"/>
              <a:t>Feedback:</a:t>
            </a:r>
            <a:br>
              <a:rPr lang="pl-PL" sz="7200" dirty="0" smtClean="0"/>
            </a:br>
            <a:r>
              <a:rPr lang="pl-PL" sz="7200" dirty="0" smtClean="0">
                <a:hlinkClick r:id="rId3"/>
              </a:rPr>
              <a:t>jaroslaw.stadnicki@gmail.com</a:t>
            </a:r>
            <a:r>
              <a:rPr lang="pl-PL" sz="7200" dirty="0" smtClean="0"/>
              <a:t/>
            </a:r>
            <a:br>
              <a:rPr lang="pl-PL" sz="7200" dirty="0" smtClean="0"/>
            </a:br>
            <a:r>
              <a:rPr lang="pl-PL" sz="7200" dirty="0"/>
              <a:t/>
            </a:r>
            <a:br>
              <a:rPr lang="pl-PL" sz="7200" dirty="0"/>
            </a:br>
            <a:r>
              <a:rPr lang="pl-PL" sz="4000" dirty="0"/>
              <a:t>https://bitbucket.org/jstadnicki/calculator-uservice</a:t>
            </a:r>
          </a:p>
        </p:txBody>
      </p:sp>
    </p:spTree>
    <p:extLst>
      <p:ext uri="{BB962C8B-B14F-4D97-AF65-F5344CB8AC3E}">
        <p14:creationId xmlns:p14="http://schemas.microsoft.com/office/powerpoint/2010/main" val="88407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7200" dirty="0" smtClean="0"/>
              <a:t>Thank you</a:t>
            </a:r>
            <a:endParaRPr lang="pl-PL" sz="7200" dirty="0"/>
          </a:p>
        </p:txBody>
      </p:sp>
    </p:spTree>
    <p:extLst>
      <p:ext uri="{BB962C8B-B14F-4D97-AF65-F5344CB8AC3E}">
        <p14:creationId xmlns:p14="http://schemas.microsoft.com/office/powerpoint/2010/main" val="156393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PGS Software S.A.</a:t>
            </a:r>
          </a:p>
          <a:p>
            <a:r>
              <a:rPr lang="en-US" dirty="0"/>
              <a:t>Tel.: +48 71 79 82 692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Fax: +48 71 79 82 690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E-mail: pgs-soft@pgs-soft.com</a:t>
            </a:r>
          </a:p>
          <a:p>
            <a:endParaRPr lang="pl-PL" dirty="0"/>
          </a:p>
          <a:p>
            <a:r>
              <a:rPr lang="en-US" dirty="0"/>
              <a:t>www.pgs-soft.com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46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745906"/>
          </a:xfrm>
        </p:spPr>
        <p:txBody>
          <a:bodyPr anchor="ctr">
            <a:noAutofit/>
          </a:bodyPr>
          <a:lstStyle/>
          <a:p>
            <a:pPr lvl="1" algn="ctr"/>
            <a:r>
              <a:rPr lang="en-US" sz="5400" dirty="0"/>
              <a:t>Pure stupid curiosity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1026" name="Picture 2" descr="http://static.fjcdn.com/gifs/Cat_bbdcd7_10611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095" y="2622332"/>
            <a:ext cx="5217053" cy="344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71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761671"/>
          </a:xfrm>
        </p:spPr>
        <p:txBody>
          <a:bodyPr anchor="ctr">
            <a:noAutofit/>
          </a:bodyPr>
          <a:lstStyle/>
          <a:p>
            <a:pPr lvl="1" algn="ctr"/>
            <a:r>
              <a:rPr lang="en-US" sz="5400" dirty="0"/>
              <a:t>Well, that should</a:t>
            </a:r>
            <a:r>
              <a:rPr lang="pl-PL" sz="5400" dirty="0" err="1"/>
              <a:t>n’t</a:t>
            </a:r>
            <a:r>
              <a:rPr lang="en-US" sz="5400" dirty="0"/>
              <a:t> be that hard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2" name="AutoShape 2" descr="https://www.bnl.gov/bnlweb/pubaf/pr/photos/2012/08/D10760812-MBE-H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69" y="2658917"/>
            <a:ext cx="5617780" cy="37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1" y="1876426"/>
            <a:ext cx="5672692" cy="1145298"/>
          </a:xfrm>
        </p:spPr>
        <p:txBody>
          <a:bodyPr anchor="ctr">
            <a:normAutofit/>
          </a:bodyPr>
          <a:lstStyle/>
          <a:p>
            <a:pPr lvl="1" algn="ctr"/>
            <a:r>
              <a:rPr lang="en-US" sz="5400" dirty="0"/>
              <a:t>That’s the trend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7</a:t>
            </a:fld>
            <a:endParaRPr lang="pl-PL" dirty="0"/>
          </a:p>
        </p:txBody>
      </p:sp>
      <p:pic>
        <p:nvPicPr>
          <p:cNvPr id="3074" name="Picture 2" descr="http://stupidest.com/wp-content/uploads/inflatable-dr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589" y="643410"/>
            <a:ext cx="38100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0" y="1876426"/>
            <a:ext cx="10313999" cy="919326"/>
          </a:xfrm>
        </p:spPr>
        <p:txBody>
          <a:bodyPr anchor="ctr">
            <a:normAutofit/>
          </a:bodyPr>
          <a:lstStyle/>
          <a:p>
            <a:pPr lvl="1" algn="ctr"/>
            <a:r>
              <a:rPr lang="en-US" sz="5400" dirty="0"/>
              <a:t>Everyone</a:t>
            </a:r>
            <a:r>
              <a:rPr lang="pl-PL" sz="5400" dirty="0"/>
              <a:t>’s</a:t>
            </a:r>
            <a:r>
              <a:rPr lang="en-US" sz="5400" dirty="0"/>
              <a:t> done it already</a:t>
            </a:r>
            <a:endParaRPr lang="pl-PL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8</a:t>
            </a:fld>
            <a:endParaRPr lang="pl-PL" dirty="0"/>
          </a:p>
        </p:txBody>
      </p:sp>
      <p:pic>
        <p:nvPicPr>
          <p:cNvPr id="2050" name="Picture 2" descr="http://cdn.acidcow.com/pics/20110520/gif_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318" y="2795752"/>
            <a:ext cx="4685482" cy="35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08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3061" y="1532221"/>
            <a:ext cx="10313999" cy="1250403"/>
          </a:xfrm>
        </p:spPr>
        <p:txBody>
          <a:bodyPr anchor="ctr">
            <a:normAutofit/>
          </a:bodyPr>
          <a:lstStyle/>
          <a:p>
            <a:pPr lvl="1" algn="ctr"/>
            <a:r>
              <a:rPr lang="en-US" sz="5400" dirty="0"/>
              <a:t>We've got grant from our boss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/>
              <a:t>Welcome to PGS</a:t>
            </a:r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077F13-65D8-4930-97B4-1922CA4DE32E}" type="datetime1">
              <a:rPr lang="pl-PL" smtClean="0"/>
              <a:t>2016-03-15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16D8C6-D3EF-484E-B1EF-645CD91101A6}" type="slidenum">
              <a:rPr lang="pl-PL" smtClean="0"/>
              <a:pPr/>
              <a:t>9</a:t>
            </a:fld>
            <a:endParaRPr lang="pl-PL" dirty="0"/>
          </a:p>
        </p:txBody>
      </p:sp>
      <p:pic>
        <p:nvPicPr>
          <p:cNvPr id="1030" name="Picture 6" descr="https://media.giphy.com/media/Zo9ACzmJgoqRy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22" y="3126828"/>
            <a:ext cx="5195477" cy="283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GS">
      <a:dk1>
        <a:sysClr val="windowText" lastClr="000000"/>
      </a:dk1>
      <a:lt1>
        <a:sysClr val="window" lastClr="FFFFFF"/>
      </a:lt1>
      <a:dk2>
        <a:srgbClr val="FF7726"/>
      </a:dk2>
      <a:lt2>
        <a:srgbClr val="FFFFFF"/>
      </a:lt2>
      <a:accent1>
        <a:srgbClr val="FF7726"/>
      </a:accent1>
      <a:accent2>
        <a:srgbClr val="000000"/>
      </a:accent2>
      <a:accent3>
        <a:srgbClr val="00B0F0"/>
      </a:accent3>
      <a:accent4>
        <a:srgbClr val="FFD965"/>
      </a:accent4>
      <a:accent5>
        <a:srgbClr val="00B050"/>
      </a:accent5>
      <a:accent6>
        <a:srgbClr val="0563C1"/>
      </a:accent6>
      <a:hlink>
        <a:srgbClr val="FF7726"/>
      </a:hlink>
      <a:folHlink>
        <a:srgbClr val="FF772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tx1"/>
        </a:solidFill>
      </a:spPr>
      <a:bodyPr vert="horz" lIns="360000" tIns="108000" rIns="360000" bIns="45720" rtlCol="0" anchor="ctr">
        <a:normAutofit/>
      </a:bodyPr>
      <a:lstStyle>
        <a:defPPr>
          <a:defRPr b="1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-template-v7.potx" id="{81740B69-3C92-4ED6-8B77-975B328E0227}" vid="{9A016EBD-39E1-4BE8-9468-41BAC8AD9D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microservices</Template>
  <TotalTime>2017</TotalTime>
  <Words>614</Words>
  <Application>Microsoft Office PowerPoint</Application>
  <PresentationFormat>Widescreen</PresentationFormat>
  <Paragraphs>262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Motyw pakietu Office</vt:lpstr>
      <vt:lpstr>Tomasz Kielar Jarosław Stadnicki jaroslawstadnicki.pl </vt:lpstr>
      <vt:lpstr>Micro services  Everything you wanted to know, but were too lazy to check out</vt:lpstr>
      <vt:lpstr>PowerPoint Presentation</vt:lpstr>
      <vt:lpstr>PowerPoint Presentation</vt:lpstr>
      <vt:lpstr>Why</vt:lpstr>
      <vt:lpstr>Why</vt:lpstr>
      <vt:lpstr>Why</vt:lpstr>
      <vt:lpstr>Why</vt:lpstr>
      <vt:lpstr>Why</vt:lpstr>
      <vt:lpstr>PowerPoint Presentation</vt:lpstr>
      <vt:lpstr>What we wanted to check out</vt:lpstr>
      <vt:lpstr>What we wanted to check out</vt:lpstr>
      <vt:lpstr>What we wanted to check out</vt:lpstr>
      <vt:lpstr>What we wanted to check out</vt:lpstr>
      <vt:lpstr>What we wanted to check out</vt:lpstr>
      <vt:lpstr>PowerPoint Presentation</vt:lpstr>
      <vt:lpstr>What are microservices all about</vt:lpstr>
      <vt:lpstr>What are microservices all about</vt:lpstr>
      <vt:lpstr>What are microservices all about</vt:lpstr>
      <vt:lpstr>What are microservices all about</vt:lpstr>
      <vt:lpstr>What are microservices all about</vt:lpstr>
      <vt:lpstr>PowerPoint Presentation</vt:lpstr>
      <vt:lpstr>Stuff we’ve done</vt:lpstr>
      <vt:lpstr>Stuff we’ve done</vt:lpstr>
      <vt:lpstr>Stuff we’ve done</vt:lpstr>
      <vt:lpstr>Stuff we’ve done</vt:lpstr>
      <vt:lpstr>PowerPoint Presentation</vt:lpstr>
      <vt:lpstr>What are microservices all about</vt:lpstr>
      <vt:lpstr>What are microservices all about</vt:lpstr>
      <vt:lpstr>Problems we faced</vt:lpstr>
      <vt:lpstr>Problems we faced</vt:lpstr>
      <vt:lpstr>Problems we faced</vt:lpstr>
      <vt:lpstr>Problems we faced</vt:lpstr>
      <vt:lpstr>PowerPoint Presentation</vt:lpstr>
      <vt:lpstr>Stuff we’ve learnt</vt:lpstr>
      <vt:lpstr>Stuff we’ve learnt</vt:lpstr>
      <vt:lpstr>Stuff we’ve learnt</vt:lpstr>
      <vt:lpstr>Stuff we’ve learnt</vt:lpstr>
      <vt:lpstr>Stuff we’ve learnt</vt:lpstr>
      <vt:lpstr>Stuff we’ve learnt</vt:lpstr>
      <vt:lpstr>Demo</vt:lpstr>
      <vt:lpstr>Stuff we’ve learnt</vt:lpstr>
      <vt:lpstr>Questions?</vt:lpstr>
      <vt:lpstr>Feedback: jaroslaw.stadnicki@gmail.com  https://bitbucket.org/jstadnicki/calculator-uservice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create your presentation</dc:title>
  <dc:creator>Jaroslaw Stadnicki</dc:creator>
  <cp:lastModifiedBy>Tomasz Pluskiewicz (PGS Software)</cp:lastModifiedBy>
  <cp:revision>81</cp:revision>
  <dcterms:created xsi:type="dcterms:W3CDTF">2016-02-20T11:19:30Z</dcterms:created>
  <dcterms:modified xsi:type="dcterms:W3CDTF">2016-03-15T07:48:11Z</dcterms:modified>
</cp:coreProperties>
</file>