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84" r:id="rId4"/>
    <p:sldId id="274" r:id="rId5"/>
    <p:sldId id="275" r:id="rId6"/>
    <p:sldId id="276" r:id="rId7"/>
    <p:sldId id="278" r:id="rId8"/>
    <p:sldId id="285" r:id="rId9"/>
    <p:sldId id="282" r:id="rId10"/>
    <p:sldId id="287" r:id="rId11"/>
    <p:sldId id="280" r:id="rId12"/>
    <p:sldId id="286" r:id="rId13"/>
    <p:sldId id="281" r:id="rId14"/>
    <p:sldId id="288" r:id="rId15"/>
    <p:sldId id="289" r:id="rId16"/>
    <p:sldId id="283" r:id="rId17"/>
    <p:sldId id="290" r:id="rId18"/>
    <p:sldId id="260" r:id="rId19"/>
    <p:sldId id="257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 Jarosch (PGS Software)" initials="DJ(S" lastIdx="1" clrIdx="0">
    <p:extLst>
      <p:ext uri="{19B8F6BF-5375-455C-9EA6-DF929625EA0E}">
        <p15:presenceInfo xmlns:p15="http://schemas.microsoft.com/office/powerpoint/2012/main" userId="S-1-5-21-3772783455-1587991157-2844854989-8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0706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BF74-CE90-48F8-BD97-AEC3C7C6E9AE}" type="datetimeFigureOut">
              <a:rPr lang="pl-PL" smtClean="0"/>
              <a:t>15.04.2017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B90B-6125-4237-B3C1-16750EEFB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873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ECD8-5BC7-4C72-BF82-2A64A1A81588}" type="datetimeFigureOut">
              <a:rPr lang="pl-PL" smtClean="0"/>
              <a:t>15.04.2017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CECF-2C53-44F2-9014-EBE35726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724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89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Basics and unity.</a:t>
            </a:r>
            <a:br>
              <a:rPr lang="pl-PL" dirty="0" smtClean="0"/>
            </a:br>
            <a:r>
              <a:rPr lang="pl-PL" dirty="0" smtClean="0"/>
              <a:t>Unity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428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69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89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 znowu mamy</a:t>
            </a:r>
            <a:r>
              <a:rPr lang="pl-PL" baseline="0" dirty="0" smtClean="0"/>
              <a:t> podczerwień oraz kamerę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64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C++, c# + </a:t>
            </a:r>
            <a:r>
              <a:rPr lang="pl-PL" dirty="0" err="1" smtClean="0"/>
              <a:t>wpf</a:t>
            </a:r>
            <a:r>
              <a:rPr lang="pl-PL" dirty="0" smtClean="0"/>
              <a:t>, unity 3D, </a:t>
            </a:r>
            <a:r>
              <a:rPr lang="pl-PL" dirty="0" err="1" smtClean="0"/>
              <a:t>unreal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853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Kalibracja</a:t>
            </a:r>
            <a:br>
              <a:rPr lang="pl-PL" dirty="0" smtClean="0"/>
            </a:br>
            <a:r>
              <a:rPr lang="pl-PL" dirty="0" err="1" smtClean="0"/>
              <a:t>Gaze</a:t>
            </a:r>
            <a:r>
              <a:rPr lang="pl-PL" dirty="0" smtClean="0"/>
              <a:t> </a:t>
            </a:r>
            <a:r>
              <a:rPr lang="pl-PL" dirty="0" err="1" smtClean="0"/>
              <a:t>track</a:t>
            </a:r>
            <a:r>
              <a:rPr lang="pl-PL" dirty="0" smtClean="0"/>
              <a:t> z drivera,</a:t>
            </a:r>
            <a:r>
              <a:rPr lang="pl-PL" baseline="0" dirty="0" smtClean="0"/>
              <a:t> integracja</a:t>
            </a:r>
          </a:p>
          <a:p>
            <a:r>
              <a:rPr lang="pl-PL" baseline="0" dirty="0" smtClean="0"/>
              <a:t>Demo z </a:t>
            </a:r>
            <a:r>
              <a:rPr lang="pl-PL" baseline="0" dirty="0" err="1" smtClean="0"/>
              <a:t>wpf</a:t>
            </a:r>
            <a:r>
              <a:rPr lang="pl-PL" baseline="0" dirty="0" smtClean="0"/>
              <a:t> i przyciskami </a:t>
            </a:r>
            <a:r>
              <a:rPr lang="pl-PL" baseline="0" dirty="0" err="1" smtClean="0"/>
              <a:t>ucontroller</a:t>
            </a:r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smtClean="0"/>
              <a:t>--</a:t>
            </a:r>
          </a:p>
          <a:p>
            <a:r>
              <a:rPr lang="pl-PL" baseline="0" dirty="0" err="1" smtClean="0"/>
              <a:t>Tobii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Sample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799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Badania: psychologia</a:t>
            </a:r>
            <a:r>
              <a:rPr lang="pl-PL" baseline="0" dirty="0" smtClean="0"/>
              <a:t> poznawcza, neurologia, nauka czytania, design</a:t>
            </a:r>
          </a:p>
          <a:p>
            <a:r>
              <a:rPr lang="pl-PL" baseline="0" dirty="0" smtClean="0"/>
              <a:t>Marketing: badania rynku, reklamy, testy konsumenckie</a:t>
            </a:r>
          </a:p>
          <a:p>
            <a:r>
              <a:rPr lang="pl-PL" baseline="0" dirty="0" smtClean="0"/>
              <a:t>Niestandardowe: monitory, kioski, aplikacje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4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Opowiedziec trochę o sobie.</a:t>
            </a:r>
          </a:p>
          <a:p>
            <a:r>
              <a:rPr lang="pl-PL" dirty="0" smtClean="0"/>
              <a:t>Tworzenie aplikacji mobilnych to wciąż obszar gdzie jeden</a:t>
            </a:r>
            <a:r>
              <a:rPr lang="pl-PL" baseline="0" dirty="0" smtClean="0"/>
              <a:t> programista może może od początku do końca stworzyc </a:t>
            </a:r>
            <a:r>
              <a:rPr lang="pl-PL" baseline="0" dirty="0" err="1" smtClean="0"/>
              <a:t>aplikacjię</a:t>
            </a:r>
            <a:r>
              <a:rPr lang="pl-PL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1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33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err="1" smtClean="0"/>
              <a:t>Hitoria</a:t>
            </a:r>
            <a:r>
              <a:rPr lang="pl-PL" baseline="0" dirty="0" smtClean="0"/>
              <a:t> sięga 2009 roku wprowadzony 2010. Wcześniej znany jako projekt Natal.</a:t>
            </a:r>
            <a:br>
              <a:rPr lang="pl-PL" baseline="0" dirty="0" smtClean="0"/>
            </a:br>
            <a:r>
              <a:rPr lang="pl-PL" baseline="0" dirty="0" smtClean="0"/>
              <a:t> Sporo się zmieniło.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Sama technologia opiera się na skanowaniu 3d a Microsoft do tego celu użył chipsetu Izraelskiej firmy </a:t>
            </a:r>
            <a:r>
              <a:rPr lang="pl-PL" baseline="0" dirty="0" err="1" smtClean="0"/>
              <a:t>PrimeSense</a:t>
            </a:r>
            <a:r>
              <a:rPr lang="pl-PL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IR Emiter wyświetla obraz na którym są kropki. Kamera IR Skanuje odbite kropki. Jeśli kropka jest mniejsza oznacza to, że odbiła się od obiektu położonego dalej.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Na tej podstawie powstaje mapa pomieszczenia</a:t>
            </a:r>
            <a:r>
              <a:rPr lang="pl-PL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Nowy działa na zasadzie: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Time-of-flight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gdzie dystans wynika z prędkości światła i czasu z jakim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swiatło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wróci do sensora.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11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stawów, max 6 osób jednocześnie,</a:t>
            </a:r>
          </a:p>
          <a:p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Specjlne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trackowanie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kciouka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dłoni (otwarta/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zamknieta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32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37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22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63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98157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9369099" cy="1687512"/>
          </a:xfrm>
        </p:spPr>
        <p:txBody>
          <a:bodyPr lIns="0" tIns="0" rIns="0" anchor="t" anchorCtr="0">
            <a:noAutofit/>
          </a:bodyPr>
          <a:lstStyle>
            <a:lvl1pPr algn="l">
              <a:defRPr sz="64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59" y="2809875"/>
            <a:ext cx="9369099" cy="2171699"/>
          </a:xfrm>
        </p:spPr>
        <p:txBody>
          <a:bodyPr lIns="0" tIns="18000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02159" y="5224932"/>
            <a:ext cx="944921" cy="442440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410845F2-AB00-4A9F-B17D-8279CF0EB7DF}" type="datetime1">
              <a:rPr lang="pl-PL" smtClean="0"/>
              <a:t>15.04.2017</a:t>
            </a:fld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5093724"/>
            <a:ext cx="2509583" cy="16764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247080" y="0"/>
            <a:ext cx="944920" cy="93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 userDrawn="1"/>
        </p:nvSpPr>
        <p:spPr>
          <a:xfrm>
            <a:off x="10302159" y="935982"/>
            <a:ext cx="944920" cy="93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10302159" y="5917554"/>
            <a:ext cx="944920" cy="94044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9357239" y="4981572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28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 with photo in background –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alpha val="90000"/>
            </a:schemeClr>
          </a:solidFill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73718"/>
            <a:ext cx="11247058" cy="936000"/>
          </a:xfrm>
          <a:solidFill>
            <a:srgbClr val="FF7726">
              <a:alpha val="95000"/>
            </a:srgbClr>
          </a:solidFill>
        </p:spPr>
        <p:txBody>
          <a:bodyPr lIns="900000" tIns="108000" rIns="360000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031489"/>
          </a:xfrm>
          <a:solidFill>
            <a:schemeClr val="bg1">
              <a:alpha val="90000"/>
            </a:schemeClr>
          </a:solidFill>
        </p:spPr>
        <p:txBody>
          <a:bodyPr lIns="360000" tIns="270000" rIns="360000" bIns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427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 with photo in background –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alpha val="90000"/>
            </a:schemeClr>
          </a:solidFill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73718"/>
            <a:ext cx="11247058" cy="936000"/>
          </a:xfrm>
          <a:solidFill>
            <a:srgbClr val="FF7726">
              <a:alpha val="95000"/>
            </a:srgbClr>
          </a:solidFill>
        </p:spPr>
        <p:txBody>
          <a:bodyPr lIns="900000" tIns="108000" rIns="360000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6562725" y="1896895"/>
            <a:ext cx="4684334" cy="4031489"/>
          </a:xfrm>
          <a:solidFill>
            <a:schemeClr val="bg1">
              <a:alpha val="90000"/>
            </a:schemeClr>
          </a:solidFill>
        </p:spPr>
        <p:txBody>
          <a:bodyPr lIns="360000" tIns="270000" rIns="360000" bIns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03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4619EBF2-EB81-47BB-9979-4AA21110A045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622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923925"/>
            <a:ext cx="10314000" cy="4057650"/>
          </a:xfrm>
        </p:spPr>
        <p:txBody>
          <a:bodyPr lIns="0" tIns="720000" rIns="0" anchor="ctr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EB107ED8-76E3-4531-B79E-E85DDB3F9CD3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923925"/>
            <a:ext cx="10314000" cy="2190750"/>
          </a:xfrm>
        </p:spPr>
        <p:txBody>
          <a:bodyPr lIns="0" tIns="0" rIns="0" anchor="b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33059" y="3114675"/>
            <a:ext cx="10314000" cy="1866899"/>
          </a:xfrm>
        </p:spPr>
        <p:txBody>
          <a:bodyPr lIns="0" tIns="180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AA985216-DD87-46D5-AFA0-3E7B22D05F12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43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photo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3744000"/>
            <a:ext cx="12192000" cy="1248913"/>
          </a:xfrm>
          <a:solidFill>
            <a:srgbClr val="FF7726">
              <a:alpha val="95000"/>
            </a:srgbClr>
          </a:solidFill>
        </p:spPr>
        <p:txBody>
          <a:bodyPr lIns="0" tIns="36000" rIns="0" anchor="ctr" anchorCtr="0">
            <a:normAutofit/>
          </a:bodyPr>
          <a:lstStyle>
            <a:lvl1pPr algn="ctr">
              <a:defRPr sz="50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6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photo in background –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4992912"/>
            <a:ext cx="12191999" cy="1865087"/>
          </a:xfrm>
          <a:solidFill>
            <a:schemeClr val="bg1">
              <a:alpha val="90000"/>
            </a:schemeClr>
          </a:solidFill>
        </p:spPr>
        <p:txBody>
          <a:bodyPr lIns="0" tIns="180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3744000"/>
            <a:ext cx="12192000" cy="1248913"/>
          </a:xfrm>
          <a:solidFill>
            <a:srgbClr val="FF7726">
              <a:alpha val="95000"/>
            </a:srgbClr>
          </a:solidFill>
        </p:spPr>
        <p:txBody>
          <a:bodyPr lIns="0" tIns="36000" rIns="0" anchor="ctr" anchorCtr="0">
            <a:normAutofit/>
          </a:bodyPr>
          <a:lstStyle>
            <a:lvl1pPr algn="ctr">
              <a:defRPr sz="50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1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– left caption po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80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1" y="5438776"/>
            <a:ext cx="11247057" cy="476249"/>
          </a:xfrm>
          <a:solidFill>
            <a:srgbClr val="FF7726">
              <a:alpha val="95000"/>
            </a:srgbClr>
          </a:solidFill>
        </p:spPr>
        <p:txBody>
          <a:bodyPr lIns="180000" tIns="0" rIns="180000" bIns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25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– right caption po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80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2689" y="5438776"/>
            <a:ext cx="11259312" cy="476249"/>
          </a:xfrm>
          <a:solidFill>
            <a:srgbClr val="FF7726">
              <a:alpha val="95000"/>
            </a:srgbClr>
          </a:solidFill>
        </p:spPr>
        <p:txBody>
          <a:bodyPr lIns="180000" tIns="0" rIns="180000" bIns="0" anchor="ctr" anchorCtr="0"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89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2F5AEDC3-6358-47A7-B01A-267E82F0256E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46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fo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4981572"/>
            <a:ext cx="12192000" cy="1876428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5125" y="1466849"/>
            <a:ext cx="2333625" cy="981075"/>
          </a:xfrm>
        </p:spPr>
        <p:txBody>
          <a:bodyPr lIns="0" tIns="0" rIns="0" anchor="ctr" anchorCtr="0">
            <a:normAutofit/>
          </a:bodyPr>
          <a:lstStyle>
            <a:lvl1pPr algn="ctr">
              <a:defRPr sz="2400" b="1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 smtClean="0"/>
              <a:t>RESPONSE TO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02159" y="5224932"/>
            <a:ext cx="944921" cy="442440"/>
          </a:xfrm>
          <a:prstGeom prst="rect">
            <a:avLst/>
          </a:prstGeom>
          <a:noFill/>
        </p:spPr>
        <p:txBody>
          <a:bodyPr lIns="0" rIns="0" anchor="ctr" anchorCtr="0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B58173EC-FD8E-47D2-85B4-6E1F7FB62F8E}" type="datetime1">
              <a:rPr lang="pl-PL" smtClean="0"/>
              <a:t>15.04.2017</a:t>
            </a:fld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1122363"/>
            <a:ext cx="2509583" cy="16764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247080" y="0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 userDrawn="1"/>
        </p:nvSpPr>
        <p:spPr>
          <a:xfrm>
            <a:off x="9357239" y="935982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/>
          <p:nvPr userDrawn="1"/>
        </p:nvSpPr>
        <p:spPr>
          <a:xfrm>
            <a:off x="9357239" y="4045590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13"/>
          <p:cNvSpPr/>
          <p:nvPr userDrawn="1"/>
        </p:nvSpPr>
        <p:spPr>
          <a:xfrm>
            <a:off x="10302159" y="3107679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38749" y="1122363"/>
            <a:ext cx="4118489" cy="167640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CLIENT’S LOGO HERE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44920" y="5224463"/>
            <a:ext cx="9357955" cy="442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pl-PL" dirty="0" smtClean="0"/>
              <a:t>add contact info</a:t>
            </a:r>
            <a:endParaRPr lang="pl-PL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1247080" y="4977928"/>
            <a:ext cx="944920" cy="93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st Slide – Regu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33059" y="1876425"/>
            <a:ext cx="10314000" cy="2162175"/>
          </a:xfrm>
        </p:spPr>
        <p:txBody>
          <a:bodyPr lIns="0" tIns="0" rIns="0" anchor="ctr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 smtClean="0"/>
              <a:t>Thank you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05" y="4019475"/>
            <a:ext cx="1482036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st Slide –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-2905125"/>
            <a:ext cx="8442960" cy="1055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629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3058" y="2371725"/>
            <a:ext cx="3715141" cy="3552825"/>
          </a:xfrm>
        </p:spPr>
        <p:txBody>
          <a:bodyPr lIns="0" tIns="180000" r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PGS Software S.A.</a:t>
            </a:r>
          </a:p>
          <a:p>
            <a:r>
              <a:rPr lang="en-US" dirty="0" smtClean="0"/>
              <a:t>Tel.: +48 71 79 82 692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Fax: +48 71 79 82 690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E-mail: pgs-soft@pgs-soft.com</a:t>
            </a:r>
          </a:p>
          <a:p>
            <a:endParaRPr lang="pl-PL" dirty="0" smtClean="0"/>
          </a:p>
          <a:p>
            <a:r>
              <a:rPr lang="en-US" dirty="0" smtClean="0"/>
              <a:t>www.pgs-soft.com</a:t>
            </a:r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9" y="562112"/>
            <a:ext cx="2580671" cy="172388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247060" y="936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/>
          <p:cNvSpPr/>
          <p:nvPr userDrawn="1"/>
        </p:nvSpPr>
        <p:spPr>
          <a:xfrm>
            <a:off x="10304085" y="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10302119" y="2808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0" y="5920725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/>
          <p:cNvSpPr/>
          <p:nvPr userDrawn="1"/>
        </p:nvSpPr>
        <p:spPr>
          <a:xfrm>
            <a:off x="944940" y="4984725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8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to fo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8439541" cy="1687512"/>
          </a:xfrm>
        </p:spPr>
        <p:txBody>
          <a:bodyPr lIns="0" tIns="0" rIns="0" anchor="t" anchorCtr="0">
            <a:noAutofit/>
          </a:bodyPr>
          <a:lstStyle>
            <a:lvl1pPr algn="l">
              <a:defRPr sz="64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933059" y="2809875"/>
            <a:ext cx="8439541" cy="2171699"/>
          </a:xfrm>
        </p:spPr>
        <p:txBody>
          <a:bodyPr lIns="0" tIns="180000" r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936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10304085" y="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2119" y="2808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65DF5709-C452-47B7-BB1D-0656744128B8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876425"/>
            <a:ext cx="10313999" cy="4039183"/>
          </a:xfrm>
        </p:spPr>
        <p:txBody>
          <a:bodyPr lIns="18000" rIns="18000"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A8CD050C-15D7-4394-9FD3-DE4BF0BE2B7A}" type="datetime1">
              <a:rPr lang="pl-PL" smtClean="0"/>
              <a:t>15.04.2017</a:t>
            </a:fld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93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with anoth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876426"/>
            <a:ext cx="10313999" cy="2601322"/>
          </a:xfrm>
        </p:spPr>
        <p:txBody>
          <a:bodyPr lIns="18000" rIns="18000"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33450" y="4979988"/>
            <a:ext cx="10313988" cy="935037"/>
          </a:xfrm>
          <a:solidFill>
            <a:srgbClr val="FF7726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5EA6914D-0FFA-4010-9F29-5571F08DD62F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471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031489"/>
          </a:xfrm>
        </p:spPr>
        <p:txBody>
          <a:bodyPr lIns="18000" rIns="18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725" y="1896895"/>
            <a:ext cx="4684334" cy="4031489"/>
          </a:xfrm>
        </p:spPr>
        <p:txBody>
          <a:bodyPr lIns="18000" rIns="18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110FFECD-1C31-4D47-8466-5AD358276629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0" y="1866899"/>
            <a:ext cx="4677165" cy="638175"/>
          </a:xfrm>
        </p:spPr>
        <p:txBody>
          <a:bodyPr lIns="18000" rIns="18000" anchor="b"/>
          <a:lstStyle>
            <a:lvl1pPr marL="0" indent="0">
              <a:buNone/>
              <a:defRPr sz="24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0" y="2505075"/>
            <a:ext cx="4677165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2725" y="1866899"/>
            <a:ext cx="4684334" cy="638176"/>
          </a:xfrm>
        </p:spPr>
        <p:txBody>
          <a:bodyPr lIns="18000" rIns="18000" anchor="b"/>
          <a:lstStyle>
            <a:lvl1pPr marL="0" indent="0">
              <a:buNone/>
              <a:defRPr sz="24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2724" y="2505075"/>
            <a:ext cx="4684335" cy="3684588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62B82C54-1742-4303-925C-1FA5776FB3BB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29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gular Slide –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1" y="1847851"/>
            <a:ext cx="2811625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086" y="1847851"/>
            <a:ext cx="3077022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432799" y="1847851"/>
            <a:ext cx="2814259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5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5411ACFC-49EA-4EB8-9D1B-45D39794530C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050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hree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1" y="1866899"/>
            <a:ext cx="2817846" cy="638175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1" y="2505075"/>
            <a:ext cx="281784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637" y="1866899"/>
            <a:ext cx="2809875" cy="638176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4637" y="2505075"/>
            <a:ext cx="280987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37183" y="1866899"/>
            <a:ext cx="2809875" cy="638176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437183" y="2505075"/>
            <a:ext cx="280987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6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4DD5A078-8D39-4F1B-B5DE-F624B2ACD821}" type="datetime1">
              <a:rPr lang="pl-PL" smtClean="0"/>
              <a:t>15.04.2017</a:t>
            </a:fld>
            <a:endParaRPr lang="pl-PL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01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060" y="466531"/>
            <a:ext cx="10313999" cy="933061"/>
          </a:xfrm>
          <a:prstGeom prst="rect">
            <a:avLst/>
          </a:prstGeom>
        </p:spPr>
        <p:txBody>
          <a:bodyPr vert="horz" lIns="360000" tIns="108000" rIns="36000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0" y="1876425"/>
            <a:ext cx="1031399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lIns="180000"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57B0AF34-F415-4CD0-957F-5190195DB4EF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1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50" r:id="rId4"/>
    <p:sldLayoutId id="2147483673" r:id="rId5"/>
    <p:sldLayoutId id="2147483652" r:id="rId6"/>
    <p:sldLayoutId id="2147483653" r:id="rId7"/>
    <p:sldLayoutId id="2147483662" r:id="rId8"/>
    <p:sldLayoutId id="2147483658" r:id="rId9"/>
    <p:sldLayoutId id="2147483671" r:id="rId10"/>
    <p:sldLayoutId id="2147483672" r:id="rId11"/>
    <p:sldLayoutId id="2147483654" r:id="rId12"/>
    <p:sldLayoutId id="2147483660" r:id="rId13"/>
    <p:sldLayoutId id="2147483663" r:id="rId14"/>
    <p:sldLayoutId id="2147483665" r:id="rId15"/>
    <p:sldLayoutId id="2147483667" r:id="rId16"/>
    <p:sldLayoutId id="2147483669" r:id="rId17"/>
    <p:sldLayoutId id="2147483670" r:id="rId18"/>
    <p:sldLayoutId id="2147483655" r:id="rId19"/>
    <p:sldLayoutId id="2147483661" r:id="rId20"/>
    <p:sldLayoutId id="2147483659" r:id="rId21"/>
    <p:sldLayoutId id="2147483664" r:id="rId2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59" y="2075380"/>
            <a:ext cx="9369099" cy="2171699"/>
          </a:xfrm>
        </p:spPr>
        <p:txBody>
          <a:bodyPr>
            <a:normAutofit/>
          </a:bodyPr>
          <a:lstStyle/>
          <a:p>
            <a:r>
              <a:rPr lang="pl-PL" dirty="0" smtClean="0"/>
              <a:t>W .net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484598-A17E-46E3-A124-F86327AAC41A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9369099" cy="953017"/>
          </a:xfrm>
        </p:spPr>
        <p:txBody>
          <a:bodyPr/>
          <a:lstStyle/>
          <a:p>
            <a:r>
              <a:rPr lang="pl-PL" dirty="0" smtClean="0"/>
              <a:t>Ty Jesteś Kontrolerem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EF48F8-2AED-41B4-80C5-76FC4E97860B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Kinect - SDK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30" y="1761410"/>
            <a:ext cx="7499739" cy="3902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97" y="2161290"/>
            <a:ext cx="3866533" cy="19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D7ED84-4087-45F3-AFFC-BBC2BCC0781F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Kinect - zastosowanie</a:t>
            </a:r>
            <a:endParaRPr lang="pl-PL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33061" y="1736725"/>
            <a:ext cx="10313999" cy="3686175"/>
          </a:xfrm>
          <a:prstGeom prst="rect">
            <a:avLst/>
          </a:prstGeom>
        </p:spPr>
        <p:txBody>
          <a:bodyPr vert="horz" lIns="18000" tIns="45720" rIns="18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Gry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Edukacja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Terapia (zdrowie)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Info kioski, </a:t>
            </a:r>
            <a:r>
              <a:rPr lang="pl-PL" sz="3200" b="1" dirty="0" err="1" smtClean="0"/>
              <a:t>screen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wall</a:t>
            </a:r>
            <a:endParaRPr lang="pl-PL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Skanowanie 3D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49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0EF549-47CE-4B86-B513-6739506072B6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Kinect - DEMO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7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22DEC1-774C-48D7-A8A5-32CE896C34D1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Tobii</a:t>
            </a:r>
            <a:r>
              <a:rPr lang="pl-PL" dirty="0" smtClean="0"/>
              <a:t> </a:t>
            </a:r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Tracker</a:t>
            </a:r>
            <a:endParaRPr lang="pl-PL" dirty="0"/>
          </a:p>
        </p:txBody>
      </p:sp>
      <p:pic>
        <p:nvPicPr>
          <p:cNvPr id="7" name="Picture 6" descr="Image result for tobii eye track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r="22265"/>
          <a:stretch/>
        </p:blipFill>
        <p:spPr bwMode="auto">
          <a:xfrm>
            <a:off x="5149071" y="3230776"/>
            <a:ext cx="6705855" cy="28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3060" y="1284679"/>
            <a:ext cx="1031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E103E"/>
                </a:solidFill>
                <a:latin typeface="Akzidenz-Grotesk"/>
              </a:rPr>
              <a:t>Urządzenie lub komputer wyposażony w </a:t>
            </a:r>
            <a:r>
              <a:rPr lang="pl-PL" sz="2400" dirty="0" err="1">
                <a:solidFill>
                  <a:srgbClr val="0E103E"/>
                </a:solidFill>
                <a:latin typeface="Akzidenz-Grotesk"/>
              </a:rPr>
              <a:t>eye</a:t>
            </a:r>
            <a:r>
              <a:rPr lang="pl-PL" sz="2400" dirty="0">
                <a:solidFill>
                  <a:srgbClr val="0E103E"/>
                </a:solidFill>
                <a:latin typeface="Akzidenz-Grotesk"/>
              </a:rPr>
              <a:t> </a:t>
            </a:r>
            <a:r>
              <a:rPr lang="pl-PL" sz="2400" dirty="0" err="1">
                <a:solidFill>
                  <a:srgbClr val="0E103E"/>
                </a:solidFill>
                <a:latin typeface="Akzidenz-Grotesk"/>
              </a:rPr>
              <a:t>tracker</a:t>
            </a:r>
            <a:r>
              <a:rPr lang="pl-PL" sz="2400" dirty="0">
                <a:solidFill>
                  <a:srgbClr val="0E103E"/>
                </a:solidFill>
                <a:latin typeface="Akzidenz-Grotesk"/>
              </a:rPr>
              <a:t> </a:t>
            </a:r>
            <a:r>
              <a:rPr lang="pl-PL" sz="2400" dirty="0" smtClean="0">
                <a:solidFill>
                  <a:srgbClr val="0E103E"/>
                </a:solidFill>
                <a:latin typeface="Akzidenz-Grotesk"/>
              </a:rPr>
              <a:t>„wie” na co patrzy użytkownik</a:t>
            </a:r>
            <a:endParaRPr lang="pl-PL" sz="2400" dirty="0"/>
          </a:p>
        </p:txBody>
      </p:sp>
      <p:sp>
        <p:nvSpPr>
          <p:cNvPr id="8" name="Rectangle 7"/>
          <p:cNvSpPr/>
          <p:nvPr/>
        </p:nvSpPr>
        <p:spPr>
          <a:xfrm>
            <a:off x="933060" y="2191397"/>
            <a:ext cx="10513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E103E"/>
                </a:solidFill>
                <a:latin typeface="Akzidenz-Grotesk"/>
              </a:rPr>
              <a:t>Umożliwia interakcję z komputerem za pomocą oczu</a:t>
            </a:r>
            <a:endParaRPr lang="pl-PL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243" b="11555"/>
          <a:stretch/>
        </p:blipFill>
        <p:spPr>
          <a:xfrm>
            <a:off x="734333" y="2747594"/>
            <a:ext cx="10883926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8EC34F-4BCF-484D-B124-717CEB9C250E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Tobii</a:t>
            </a:r>
            <a:r>
              <a:rPr lang="pl-PL" dirty="0" smtClean="0"/>
              <a:t> </a:t>
            </a:r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Tracker</a:t>
            </a:r>
            <a:r>
              <a:rPr lang="pl-PL" dirty="0"/>
              <a:t> </a:t>
            </a:r>
            <a:r>
              <a:rPr lang="pl-PL" dirty="0" smtClean="0"/>
              <a:t>– jak działa</a:t>
            </a:r>
            <a:endParaRPr lang="pl-PL" dirty="0"/>
          </a:p>
        </p:txBody>
      </p:sp>
      <p:pic>
        <p:nvPicPr>
          <p:cNvPr id="1026" name="Picture 2" descr="pupil center corneal reflection (PCC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1522631"/>
            <a:ext cx="7485072" cy="45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47410-3D49-41F9-8A87-1F88397EB47A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Tobii</a:t>
            </a:r>
            <a:r>
              <a:rPr lang="pl-PL" dirty="0" smtClean="0"/>
              <a:t> </a:t>
            </a:r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Tracker</a:t>
            </a:r>
            <a:r>
              <a:rPr lang="pl-PL" dirty="0"/>
              <a:t> </a:t>
            </a:r>
            <a:r>
              <a:rPr lang="pl-PL" dirty="0" smtClean="0"/>
              <a:t>– API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1456128"/>
            <a:ext cx="5376293" cy="57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32" y="2996085"/>
            <a:ext cx="3324225" cy="341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5" y="2189658"/>
            <a:ext cx="3444273" cy="449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85" y="2583073"/>
            <a:ext cx="9311792" cy="353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85" y="2916145"/>
            <a:ext cx="4478909" cy="367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220" y="3215214"/>
            <a:ext cx="2014831" cy="340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061" y="3895544"/>
            <a:ext cx="59340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70463C-BCC9-4503-A717-FDE2FDC4150B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DEMO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19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392F7-4C13-4FB5-B6A5-91B7E7F3B359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Zastosowanie</a:t>
            </a:r>
            <a:endParaRPr lang="pl-PL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33061" y="1736725"/>
            <a:ext cx="10313999" cy="3686175"/>
          </a:xfrm>
          <a:prstGeom prst="rect">
            <a:avLst/>
          </a:prstGeom>
        </p:spPr>
        <p:txBody>
          <a:bodyPr vert="horz" lIns="18000" tIns="45720" rIns="18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Badania naukowe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Marketing i reklama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Komunikacja alternatywna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E-sport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/>
              <a:t>Niestandardowy sprzęt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59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59" y="1397717"/>
            <a:ext cx="10314000" cy="1924050"/>
          </a:xfrm>
        </p:spPr>
        <p:txBody>
          <a:bodyPr>
            <a:noAutofit/>
          </a:bodyPr>
          <a:lstStyle/>
          <a:p>
            <a:r>
              <a:rPr lang="pl-PL" sz="4800" dirty="0" smtClean="0"/>
              <a:t>Dzięki!</a:t>
            </a:r>
            <a:br>
              <a:rPr lang="pl-PL" sz="4800" dirty="0" smtClean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 smtClean="0"/>
              <a:t>Blog: </a:t>
            </a:r>
            <a:r>
              <a:rPr lang="pl-PL" sz="4800" b="1" dirty="0" smtClean="0"/>
              <a:t>flatplanet.pl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@</a:t>
            </a:r>
            <a:r>
              <a:rPr lang="pl-PL" sz="4800" dirty="0" err="1" smtClean="0"/>
              <a:t>flatplanet_pl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djarosch@pgs-soft.com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3887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PGS Software S.A.</a:t>
            </a:r>
          </a:p>
          <a:p>
            <a:r>
              <a:rPr lang="en-US" dirty="0"/>
              <a:t>Tel.: +48 71 79 82 692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Fax: +48 71 79 82 690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E-mail: pgs-soft@pgs-soft.com</a:t>
            </a:r>
          </a:p>
          <a:p>
            <a:endParaRPr lang="pl-PL" dirty="0"/>
          </a:p>
          <a:p>
            <a:r>
              <a:rPr lang="en-US" dirty="0"/>
              <a:t>www.pgs-soft.com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C615-EC6B-4E38-A89B-F73E3300684B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Damian Jarosch</a:t>
            </a:r>
            <a:endParaRPr lang="pl-PL" dirty="0"/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933061" y="1908558"/>
            <a:ext cx="4677165" cy="4031489"/>
          </a:xfrm>
        </p:spPr>
        <p:txBody>
          <a:bodyPr/>
          <a:lstStyle/>
          <a:p>
            <a:r>
              <a:rPr lang="pl-PL" dirty="0" smtClean="0"/>
              <a:t>.net developer: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ASP.NET MVC,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Web </a:t>
            </a:r>
            <a:r>
              <a:rPr lang="pl-PL" dirty="0" err="1" smtClean="0"/>
              <a:t>Api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 smtClean="0"/>
              <a:t>Xamarin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UWP</a:t>
            </a:r>
          </a:p>
          <a:p>
            <a:r>
              <a:rPr lang="pl-PL" dirty="0" smtClean="0"/>
              <a:t>Team Leader, Tech Leader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7916" y="1548467"/>
            <a:ext cx="4357109" cy="4391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7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A14E77-A0A1-46B8-AC17-89B53AE22C17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MPK - Rekrutujemy</a:t>
            </a:r>
            <a:endParaRPr lang="pl-PL" dirty="0"/>
          </a:p>
        </p:txBody>
      </p:sp>
      <p:pic>
        <p:nvPicPr>
          <p:cNvPr id="1026" name="Picture 2" descr="Image result for kontroler m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40" y="1683147"/>
            <a:ext cx="6628817" cy="44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C2E3F9-6343-47C3-B871-167510C2BAAE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pic>
        <p:nvPicPr>
          <p:cNvPr id="2054" name="Picture 6" descr="Image result for tobii eye track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r="22265"/>
          <a:stretch/>
        </p:blipFill>
        <p:spPr bwMode="auto">
          <a:xfrm>
            <a:off x="5439529" y="2259106"/>
            <a:ext cx="6705855" cy="28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inect 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3111982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4243" y="1819838"/>
            <a:ext cx="6219436" cy="914400"/>
          </a:xfrm>
          <a:prstGeom prst="rect">
            <a:avLst/>
          </a:prstGeom>
        </p:spPr>
        <p:txBody>
          <a:bodyPr vert="horz" lIns="18000" tIns="45720" rIns="18000" bIns="45720" rtlCol="0">
            <a:normAutofit lnSpcReduction="10000"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Clr>
                <a:srgbClr val="FF7726"/>
              </a:buClr>
              <a:buSzPct val="100000"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400">
                <a:latin typeface="+mj-lt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000">
                <a:latin typeface="+mj-lt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>
                <a:latin typeface="+mj-lt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Microsoft Kinect v2</a:t>
            </a:r>
          </a:p>
          <a:p>
            <a:r>
              <a:rPr lang="pl-PL" dirty="0" err="1"/>
              <a:t>Tobii</a:t>
            </a:r>
            <a:r>
              <a:rPr lang="pl-PL" dirty="0"/>
              <a:t> </a:t>
            </a:r>
            <a:r>
              <a:rPr lang="pl-PL" dirty="0" err="1"/>
              <a:t>Eye</a:t>
            </a:r>
            <a:r>
              <a:rPr lang="pl-PL" dirty="0"/>
              <a:t> </a:t>
            </a:r>
            <a:r>
              <a:rPr lang="pl-PL" dirty="0" err="1"/>
              <a:t>Tracker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0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58BF00-FA61-4736-A2F5-6F9B09BB606F}" type="datetime1">
              <a:rPr lang="pl-PL" smtClean="0"/>
              <a:t>18.04.2017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Kinect - hardware</a:t>
            </a:r>
            <a:endParaRPr lang="pl-PL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6227" r="-1"/>
          <a:stretch/>
        </p:blipFill>
        <p:spPr bwMode="auto">
          <a:xfrm>
            <a:off x="875678" y="1409718"/>
            <a:ext cx="10371379" cy="49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B5F271-EDBB-4889-9D42-DA35F17B678E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Kinect </a:t>
            </a:r>
            <a:r>
              <a:rPr lang="pl-PL" dirty="0" smtClean="0"/>
              <a:t>– hardware - specyfikacja</a:t>
            </a:r>
            <a:endParaRPr lang="pl-PL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933061" y="1736725"/>
            <a:ext cx="10313999" cy="3686175"/>
          </a:xfrm>
          <a:prstGeom prst="rect">
            <a:avLst/>
          </a:prstGeom>
        </p:spPr>
        <p:txBody>
          <a:bodyPr vert="horz" lIns="18000" tIns="45720" rIns="18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 smtClean="0"/>
              <a:t>Rozdzielczość głębi: </a:t>
            </a:r>
            <a:r>
              <a:rPr lang="pl-PL" sz="3200" b="1" dirty="0" smtClean="0"/>
              <a:t>512 x 424</a:t>
            </a:r>
          </a:p>
          <a:p>
            <a:r>
              <a:rPr lang="pl-PL" sz="3200" dirty="0" smtClean="0"/>
              <a:t>Rozdzielczość RGB: </a:t>
            </a:r>
            <a:r>
              <a:rPr lang="pl-PL" sz="3200" b="1" dirty="0" smtClean="0"/>
              <a:t>1920 x 1080</a:t>
            </a:r>
          </a:p>
          <a:p>
            <a:r>
              <a:rPr lang="pl-PL" sz="3200" dirty="0" err="1" smtClean="0"/>
              <a:t>Frame</a:t>
            </a:r>
            <a:r>
              <a:rPr lang="pl-PL" sz="3200" dirty="0" smtClean="0"/>
              <a:t> </a:t>
            </a:r>
            <a:r>
              <a:rPr lang="pl-PL" sz="3200" dirty="0" err="1" smtClean="0"/>
              <a:t>Rate</a:t>
            </a:r>
            <a:r>
              <a:rPr lang="pl-PL" sz="3200" dirty="0" smtClean="0"/>
              <a:t>: </a:t>
            </a:r>
            <a:r>
              <a:rPr lang="pl-PL" sz="3200" b="1" dirty="0" smtClean="0"/>
              <a:t>60 FPS</a:t>
            </a:r>
          </a:p>
          <a:p>
            <a:r>
              <a:rPr lang="pl-PL" sz="3200" dirty="0" err="1" smtClean="0"/>
              <a:t>Latency</a:t>
            </a:r>
            <a:r>
              <a:rPr lang="pl-PL" sz="3200" dirty="0" smtClean="0"/>
              <a:t>: </a:t>
            </a:r>
            <a:r>
              <a:rPr lang="pl-PL" sz="3200" b="1" dirty="0" smtClean="0"/>
              <a:t>60 ms</a:t>
            </a:r>
          </a:p>
          <a:p>
            <a:r>
              <a:rPr lang="pl-PL" sz="3200" dirty="0" smtClean="0"/>
              <a:t>Audio: </a:t>
            </a:r>
            <a:r>
              <a:rPr lang="pl-PL" sz="3200" b="1" dirty="0" smtClean="0"/>
              <a:t>4-mic </a:t>
            </a:r>
            <a:r>
              <a:rPr lang="pl-PL" sz="3200" b="1" dirty="0" err="1" smtClean="0"/>
              <a:t>array</a:t>
            </a:r>
            <a:r>
              <a:rPr lang="pl-PL" sz="3200" b="1" dirty="0" smtClean="0"/>
              <a:t> 48kHz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94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2B9A72-EB89-4C97-8DC9-BFC9B4BA3C80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Kinect </a:t>
            </a:r>
            <a:r>
              <a:rPr lang="pl-PL" dirty="0" smtClean="0"/>
              <a:t>– software</a:t>
            </a:r>
            <a:endParaRPr lang="pl-PL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33061" y="1736725"/>
            <a:ext cx="10313999" cy="3686175"/>
          </a:xfrm>
          <a:prstGeom prst="rect">
            <a:avLst/>
          </a:prstGeom>
        </p:spPr>
        <p:txBody>
          <a:bodyPr vert="horz" lIns="18000" tIns="45720" rIns="1800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726"/>
              </a:buClr>
              <a:buSzPct val="10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 smtClean="0"/>
              <a:t>Ilość osób: </a:t>
            </a:r>
            <a:r>
              <a:rPr lang="pl-PL" sz="3200" b="1" dirty="0" smtClean="0"/>
              <a:t>6</a:t>
            </a:r>
          </a:p>
          <a:p>
            <a:r>
              <a:rPr lang="pl-PL" sz="3200" dirty="0" smtClean="0"/>
              <a:t>Ilość stawów: </a:t>
            </a:r>
            <a:r>
              <a:rPr lang="pl-PL" sz="3200" b="1" dirty="0" smtClean="0"/>
              <a:t>25</a:t>
            </a:r>
          </a:p>
          <a:p>
            <a:r>
              <a:rPr lang="pl-PL" sz="3200" dirty="0" smtClean="0"/>
              <a:t>Zasięg: </a:t>
            </a:r>
            <a:r>
              <a:rPr lang="pl-PL" sz="3200" b="1" dirty="0" smtClean="0"/>
              <a:t>0,5m do 4,5m</a:t>
            </a:r>
          </a:p>
          <a:p>
            <a:r>
              <a:rPr lang="pl-PL" sz="3200" dirty="0" smtClean="0"/>
              <a:t>Status dłoni dla dwóch osób.</a:t>
            </a:r>
          </a:p>
          <a:p>
            <a:r>
              <a:rPr lang="pl-PL" sz="3200" dirty="0" smtClean="0"/>
              <a:t>Wykrywanie podskoku i przechyłu ciała.</a:t>
            </a:r>
          </a:p>
          <a:p>
            <a:r>
              <a:rPr lang="pl-PL" sz="3200" dirty="0" smtClean="0"/>
              <a:t>Wykrywanie mimiki twarzy.</a:t>
            </a:r>
          </a:p>
          <a:p>
            <a:r>
              <a:rPr lang="pl-PL" sz="3200" dirty="0" smtClean="0"/>
              <a:t>Audio: automatyczne/ręczne nakierowanie skupienia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76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961AA5-2F7F-4714-A177-66DA3A95A0ED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Kinect </a:t>
            </a:r>
            <a:r>
              <a:rPr lang="pl-PL" dirty="0" smtClean="0"/>
              <a:t>– API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750" t="30494" r="15000" b="2346"/>
          <a:stretch/>
        </p:blipFill>
        <p:spPr>
          <a:xfrm>
            <a:off x="2134856" y="1409718"/>
            <a:ext cx="7911530" cy="48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Ty jesteś kontrolerem, w .net...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CA07FA-9F62-4DC9-AF90-25A6E3E487C3}" type="datetime1">
              <a:rPr lang="pl-PL" smtClean="0"/>
              <a:t>15.04.2017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Kinect - SDK</a:t>
            </a:r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933061" y="170429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Install-Package</a:t>
            </a:r>
            <a:r>
              <a:rPr lang="pl-PL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Microsoft.Kinect</a:t>
            </a:r>
            <a:endParaRPr lang="pl-PL" b="1" dirty="0"/>
          </a:p>
        </p:txBody>
      </p:sp>
      <p:sp>
        <p:nvSpPr>
          <p:cNvPr id="8" name="Rectangle 7"/>
          <p:cNvSpPr/>
          <p:nvPr/>
        </p:nvSpPr>
        <p:spPr>
          <a:xfrm>
            <a:off x="933061" y="2368198"/>
            <a:ext cx="600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.kinectSensor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KinectSensor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.GetDefault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933061" y="2879401"/>
            <a:ext cx="8694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.bodyFrameReader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kinectSensor.BodyFrameSource.OpenReader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pl-PL" dirty="0"/>
          </a:p>
        </p:txBody>
      </p:sp>
      <p:sp>
        <p:nvSpPr>
          <p:cNvPr id="10" name="Rectangle 9"/>
          <p:cNvSpPr/>
          <p:nvPr/>
        </p:nvSpPr>
        <p:spPr>
          <a:xfrm>
            <a:off x="933061" y="3390604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bodyFrameReader.FrameArrived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.Reader_FrameArrived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933061" y="4093482"/>
            <a:ext cx="10313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Reader_FrameArrived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sender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BodyFrameArrivedEventArgs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e)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//Do the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</a:rPr>
              <a:t>math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....</a:t>
            </a:r>
            <a:endParaRPr lang="pl-PL" dirty="0" smtClean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04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GS">
      <a:dk1>
        <a:sysClr val="windowText" lastClr="000000"/>
      </a:dk1>
      <a:lt1>
        <a:sysClr val="window" lastClr="FFFFFF"/>
      </a:lt1>
      <a:dk2>
        <a:srgbClr val="FF7726"/>
      </a:dk2>
      <a:lt2>
        <a:srgbClr val="FFFFFF"/>
      </a:lt2>
      <a:accent1>
        <a:srgbClr val="FF7726"/>
      </a:accent1>
      <a:accent2>
        <a:srgbClr val="000000"/>
      </a:accent2>
      <a:accent3>
        <a:srgbClr val="00B0F0"/>
      </a:accent3>
      <a:accent4>
        <a:srgbClr val="FFD965"/>
      </a:accent4>
      <a:accent5>
        <a:srgbClr val="00B050"/>
      </a:accent5>
      <a:accent6>
        <a:srgbClr val="0563C1"/>
      </a:accent6>
      <a:hlink>
        <a:srgbClr val="FF7726"/>
      </a:hlink>
      <a:folHlink>
        <a:srgbClr val="FF77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tx1"/>
        </a:solidFill>
      </a:spPr>
      <a:bodyPr vert="horz" lIns="360000" tIns="108000" rIns="360000" bIns="45720" rtlCol="0" anchor="ctr">
        <a:normAutofit/>
      </a:bodyPr>
      <a:lstStyle>
        <a:defPPr>
          <a:defRPr b="1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v7.potx" id="{81740B69-3C92-4ED6-8B77-975B328E0227}" vid="{9A016EBD-39E1-4BE8-9468-41BAC8AD9D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pgssoftware-presentation</Template>
  <TotalTime>13087</TotalTime>
  <Words>490</Words>
  <Application>Microsoft Office PowerPoint</Application>
  <PresentationFormat>Widescreen</PresentationFormat>
  <Paragraphs>134</Paragraphs>
  <Slides>19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Akzidenz-Grotesk</vt:lpstr>
      <vt:lpstr>Arial</vt:lpstr>
      <vt:lpstr>Calibri</vt:lpstr>
      <vt:lpstr>Calibri Light</vt:lpstr>
      <vt:lpstr>Consolas</vt:lpstr>
      <vt:lpstr>Motyw pakietu Office</vt:lpstr>
      <vt:lpstr>Ty Jesteś Kontrolerem</vt:lpstr>
      <vt:lpstr>Damian Jarosch</vt:lpstr>
      <vt:lpstr>MPK - Rekrutujemy</vt:lpstr>
      <vt:lpstr>Agenda</vt:lpstr>
      <vt:lpstr>Kinect - hardware</vt:lpstr>
      <vt:lpstr>Kinect – hardware - specyfikacja</vt:lpstr>
      <vt:lpstr>Kinect – software</vt:lpstr>
      <vt:lpstr>Kinect – API</vt:lpstr>
      <vt:lpstr>Kinect - SDK</vt:lpstr>
      <vt:lpstr>Kinect - SDK</vt:lpstr>
      <vt:lpstr>Kinect - zastosowanie</vt:lpstr>
      <vt:lpstr>Kinect - DEMO</vt:lpstr>
      <vt:lpstr>Tobii Eye Tracker</vt:lpstr>
      <vt:lpstr>Tobii Eye Tracker – jak działa</vt:lpstr>
      <vt:lpstr>Tobii Eye Tracker – API</vt:lpstr>
      <vt:lpstr>DEMO</vt:lpstr>
      <vt:lpstr>Zastosowanie</vt:lpstr>
      <vt:lpstr>Dzięki!  Blog: flatplanet.pl @flatplanet_pl djarosch@pgs-soft.com</vt:lpstr>
      <vt:lpstr>PowerPoint Presentation</vt:lpstr>
    </vt:vector>
  </TitlesOfParts>
  <Company>pgs-soft.com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create your presentation</dc:title>
  <dc:creator>Damian Jarosch (PGS Software)</dc:creator>
  <cp:lastModifiedBy>Damian Jarosch (PGS Software)</cp:lastModifiedBy>
  <cp:revision>75</cp:revision>
  <dcterms:created xsi:type="dcterms:W3CDTF">2016-11-30T12:11:48Z</dcterms:created>
  <dcterms:modified xsi:type="dcterms:W3CDTF">2017-04-18T14:56:29Z</dcterms:modified>
</cp:coreProperties>
</file>