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60" r:id="rId4"/>
    <p:sldId id="261" r:id="rId5"/>
    <p:sldId id="274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FFECE8"/>
    <a:srgbClr val="FF7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BF74-CE90-48F8-BD97-AEC3C7C6E9AE}" type="datetimeFigureOut">
              <a:rPr lang="pl-PL" smtClean="0"/>
              <a:t>2016-01-19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EB90B-6125-4237-B3C1-16750EEFBA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873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6ECD8-5BC7-4C72-BF82-2A64A1A81588}" type="datetimeFigureOut">
              <a:rPr lang="pl-PL" smtClean="0"/>
              <a:t>2016-01-19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0CECF-2C53-44F2-9014-EBE35726B2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72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498157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059" y="1122363"/>
            <a:ext cx="9369099" cy="1687512"/>
          </a:xfrm>
        </p:spPr>
        <p:txBody>
          <a:bodyPr lIns="0" tIns="0" rIns="0" anchor="t" anchorCtr="0">
            <a:noAutofit/>
          </a:bodyPr>
          <a:lstStyle>
            <a:lvl1pPr algn="l">
              <a:defRPr sz="6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059" y="2809875"/>
            <a:ext cx="9369099" cy="2171699"/>
          </a:xfrm>
        </p:spPr>
        <p:txBody>
          <a:bodyPr lIns="0" tIns="18000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302159" y="5224932"/>
            <a:ext cx="944921" cy="442440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9F919BCF-04E3-445F-985C-2FC6D5F1E058}" type="datetime1">
              <a:rPr lang="pl-PL" smtClean="0"/>
              <a:pPr/>
              <a:t>2016-01-19</a:t>
            </a:fld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7" y="5093724"/>
            <a:ext cx="2509583" cy="167640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1247080" y="0"/>
            <a:ext cx="944920" cy="93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6"/>
          <p:cNvSpPr/>
          <p:nvPr userDrawn="1"/>
        </p:nvSpPr>
        <p:spPr>
          <a:xfrm>
            <a:off x="10302159" y="935982"/>
            <a:ext cx="944920" cy="93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10302159" y="5917554"/>
            <a:ext cx="944920" cy="94044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9357239" y="4981572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28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 with photo in background –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alpha val="90000"/>
            </a:schemeClr>
          </a:solidFill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473718"/>
            <a:ext cx="11247058" cy="936000"/>
          </a:xfrm>
          <a:solidFill>
            <a:srgbClr val="FF7726">
              <a:alpha val="95000"/>
            </a:srgbClr>
          </a:solidFill>
        </p:spPr>
        <p:txBody>
          <a:bodyPr lIns="900000" tIns="108000" rIns="360000">
            <a:norm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933060" y="1896895"/>
            <a:ext cx="4677165" cy="4031489"/>
          </a:xfrm>
          <a:solidFill>
            <a:schemeClr val="bg1">
              <a:alpha val="90000"/>
            </a:schemeClr>
          </a:solidFill>
        </p:spPr>
        <p:txBody>
          <a:bodyPr lIns="360000" tIns="270000" rIns="360000" bIns="360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427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 with photo in background –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alpha val="90000"/>
            </a:schemeClr>
          </a:solidFill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473718"/>
            <a:ext cx="11247058" cy="936000"/>
          </a:xfrm>
          <a:solidFill>
            <a:srgbClr val="FF7726">
              <a:alpha val="95000"/>
            </a:srgbClr>
          </a:solidFill>
        </p:spPr>
        <p:txBody>
          <a:bodyPr lIns="900000" tIns="108000" rIns="360000">
            <a:norm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6562725" y="1896895"/>
            <a:ext cx="4684334" cy="4031489"/>
          </a:xfrm>
          <a:solidFill>
            <a:schemeClr val="bg1">
              <a:alpha val="90000"/>
            </a:schemeClr>
          </a:solidFill>
        </p:spPr>
        <p:txBody>
          <a:bodyPr lIns="360000" tIns="270000" rIns="360000" bIns="360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3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71B5E00F-D7CC-4BFC-B609-DFDBB51EFC1C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622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923925"/>
            <a:ext cx="10314000" cy="4057650"/>
          </a:xfrm>
        </p:spPr>
        <p:txBody>
          <a:bodyPr lIns="0" tIns="720000" rIns="0" anchor="ctr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7613049E-24ED-4951-853D-74D5F0E48116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7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923925"/>
            <a:ext cx="10314000" cy="2190750"/>
          </a:xfrm>
        </p:spPr>
        <p:txBody>
          <a:bodyPr lIns="0" tIns="0" rIns="0" anchor="b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33059" y="3114675"/>
            <a:ext cx="10314000" cy="1866899"/>
          </a:xfrm>
        </p:spPr>
        <p:txBody>
          <a:bodyPr lIns="0" tIns="180000" r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979AC0A2-5BAF-4008-A26D-CE72B61CFF1C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43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photo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3744000"/>
            <a:ext cx="12192000" cy="1248913"/>
          </a:xfrm>
          <a:solidFill>
            <a:srgbClr val="FF7726">
              <a:alpha val="95000"/>
            </a:srgbClr>
          </a:solidFill>
        </p:spPr>
        <p:txBody>
          <a:bodyPr lIns="0" tIns="36000" rIns="0" anchor="ctr" anchorCtr="0">
            <a:normAutofit/>
          </a:bodyPr>
          <a:lstStyle>
            <a:lvl1pPr algn="ctr">
              <a:defRPr sz="50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269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photo in background –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4992912"/>
            <a:ext cx="12191999" cy="1865087"/>
          </a:xfrm>
          <a:solidFill>
            <a:schemeClr val="bg1">
              <a:alpha val="90000"/>
            </a:schemeClr>
          </a:solidFill>
        </p:spPr>
        <p:txBody>
          <a:bodyPr lIns="0" tIns="180000" r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3744000"/>
            <a:ext cx="12192000" cy="1248913"/>
          </a:xfrm>
          <a:solidFill>
            <a:srgbClr val="FF7726">
              <a:alpha val="95000"/>
            </a:srgbClr>
          </a:solidFill>
        </p:spPr>
        <p:txBody>
          <a:bodyPr lIns="0" tIns="36000" rIns="0" anchor="ctr" anchorCtr="0">
            <a:normAutofit/>
          </a:bodyPr>
          <a:lstStyle>
            <a:lvl1pPr algn="ctr">
              <a:defRPr sz="50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11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– left caption posi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180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-1" y="5438776"/>
            <a:ext cx="11247057" cy="476249"/>
          </a:xfrm>
          <a:solidFill>
            <a:srgbClr val="FF7726">
              <a:alpha val="95000"/>
            </a:srgbClr>
          </a:solidFill>
        </p:spPr>
        <p:txBody>
          <a:bodyPr lIns="180000" tIns="0" rIns="180000" bIns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625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 – right caption po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1800000" anchor="t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2689" y="5438776"/>
            <a:ext cx="11259312" cy="476249"/>
          </a:xfrm>
          <a:solidFill>
            <a:srgbClr val="FF7726">
              <a:alpha val="95000"/>
            </a:srgbClr>
          </a:solidFill>
        </p:spPr>
        <p:txBody>
          <a:bodyPr lIns="180000" tIns="0" rIns="180000" bIns="0" anchor="ctr" anchorCtr="0">
            <a:normAutofit/>
          </a:bodyPr>
          <a:lstStyle>
            <a:lvl1pPr algn="r">
              <a:defRPr sz="2000" b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289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0FA1722-6553-4600-917D-4A8F60001E49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146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fo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0" y="4981572"/>
            <a:ext cx="12192000" cy="1876428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5125" y="1466849"/>
            <a:ext cx="2333625" cy="981075"/>
          </a:xfrm>
        </p:spPr>
        <p:txBody>
          <a:bodyPr lIns="0" tIns="0" rIns="0" anchor="ctr" anchorCtr="0">
            <a:normAutofit/>
          </a:bodyPr>
          <a:lstStyle>
            <a:lvl1pPr algn="ctr">
              <a:defRPr sz="2400" b="1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 smtClean="0"/>
              <a:t>RESPONSE TO</a:t>
            </a:r>
            <a:endParaRPr lang="pl-P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302159" y="5224932"/>
            <a:ext cx="944921" cy="442440"/>
          </a:xfrm>
          <a:prstGeom prst="rect">
            <a:avLst/>
          </a:prstGeom>
          <a:noFill/>
        </p:spPr>
        <p:txBody>
          <a:bodyPr lIns="0" rIns="0" anchor="ctr" anchorCtr="0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7567727-9A3A-4634-B01D-4AEFDD954793}" type="datetime1">
              <a:rPr lang="pl-PL" smtClean="0"/>
              <a:t>2016-01-19</a:t>
            </a:fld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7" y="1122363"/>
            <a:ext cx="2509583" cy="167640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1247080" y="0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6"/>
          <p:cNvSpPr/>
          <p:nvPr userDrawn="1"/>
        </p:nvSpPr>
        <p:spPr>
          <a:xfrm>
            <a:off x="9357239" y="935982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9357239" y="4045590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/>
          <p:cNvSpPr/>
          <p:nvPr userDrawn="1"/>
        </p:nvSpPr>
        <p:spPr>
          <a:xfrm>
            <a:off x="10302159" y="3107679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38749" y="1122363"/>
            <a:ext cx="4118489" cy="167640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CLIENT’S LOGO HERE</a:t>
            </a:r>
            <a:endParaRPr lang="pl-P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44920" y="5224463"/>
            <a:ext cx="9357955" cy="4429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</a:t>
            </a:r>
            <a:r>
              <a:rPr lang="pl-PL" dirty="0" smtClean="0"/>
              <a:t>add contact info</a:t>
            </a:r>
            <a:endParaRPr lang="pl-PL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1247080" y="4977928"/>
            <a:ext cx="944920" cy="93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79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Last Slide – Regu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33059" y="1876425"/>
            <a:ext cx="10314000" cy="2162175"/>
          </a:xfrm>
        </p:spPr>
        <p:txBody>
          <a:bodyPr lIns="0" tIns="0" rIns="0" anchor="ctr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 smtClean="0"/>
              <a:t>Thank you</a:t>
            </a:r>
            <a:endParaRPr lang="pl-P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5" y="4019475"/>
            <a:ext cx="1482036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0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Last Slide –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-2905125"/>
            <a:ext cx="8442960" cy="105537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56292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3058" y="2371725"/>
            <a:ext cx="3715141" cy="3552825"/>
          </a:xfrm>
        </p:spPr>
        <p:txBody>
          <a:bodyPr lIns="0" tIns="180000" rIns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PGS Software S.A.</a:t>
            </a:r>
          </a:p>
          <a:p>
            <a:r>
              <a:rPr lang="en-US" dirty="0" smtClean="0"/>
              <a:t>Tel.: +48 71 79 82 692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Fax: +48 71 79 82 690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E-mail: pgs-soft@pgs-soft.com</a:t>
            </a:r>
          </a:p>
          <a:p>
            <a:endParaRPr lang="pl-PL" dirty="0" smtClean="0"/>
          </a:p>
          <a:p>
            <a:r>
              <a:rPr lang="en-US" dirty="0" smtClean="0"/>
              <a:t>www.pgs-soft.com</a:t>
            </a:r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9" y="562112"/>
            <a:ext cx="2580671" cy="172388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1247060" y="936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/>
          <p:cNvSpPr/>
          <p:nvPr userDrawn="1"/>
        </p:nvSpPr>
        <p:spPr>
          <a:xfrm>
            <a:off x="10304085" y="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10302119" y="2808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0" y="5920725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22"/>
          <p:cNvSpPr/>
          <p:nvPr userDrawn="1"/>
        </p:nvSpPr>
        <p:spPr>
          <a:xfrm>
            <a:off x="944940" y="4984725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8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to fo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4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9A7-7764-416E-9168-4B4CB7DBD3B1}" type="datetimeFigureOut">
              <a:rPr lang="pl-PL" smtClean="0"/>
              <a:t>2016-01-19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A53E-B9D0-4694-A573-6C6229BF11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960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9A7-7764-416E-9168-4B4CB7DBD3B1}" type="datetimeFigureOut">
              <a:rPr lang="pl-PL" smtClean="0"/>
              <a:t>2016-01-19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CA53E-B9D0-4694-A573-6C6229BF11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98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1122363"/>
            <a:ext cx="8439541" cy="1687512"/>
          </a:xfrm>
        </p:spPr>
        <p:txBody>
          <a:bodyPr lIns="0" tIns="0" rIns="0" anchor="t" anchorCtr="0">
            <a:noAutofit/>
          </a:bodyPr>
          <a:lstStyle>
            <a:lvl1pPr algn="l">
              <a:defRPr sz="64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933059" y="2809875"/>
            <a:ext cx="8439541" cy="2171699"/>
          </a:xfrm>
        </p:spPr>
        <p:txBody>
          <a:bodyPr lIns="0" tIns="18000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936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10304085" y="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2119" y="2808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E545D52F-7E34-430E-92C2-B9019C9FE1F8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8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4039183"/>
          </a:xfrm>
        </p:spPr>
        <p:txBody>
          <a:bodyPr lIns="18000" rIns="18000"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FDDCC8EB-A853-464B-BC91-87AB0F24F20C}" type="datetime1">
              <a:rPr lang="pl-PL" smtClean="0"/>
              <a:t>2016-01-19</a:t>
            </a:fld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493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with anoth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2601322"/>
          </a:xfrm>
        </p:spPr>
        <p:txBody>
          <a:bodyPr lIns="18000" rIns="18000"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33450" y="4979988"/>
            <a:ext cx="10313988" cy="935037"/>
          </a:xfrm>
          <a:solidFill>
            <a:srgbClr val="FF7726"/>
          </a:solidFill>
        </p:spPr>
        <p:txBody>
          <a:bodyPr lIns="360000" anchor="ctr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FE9D4C09-B9B9-4E7E-BFE8-6ADDF52275FE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471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060" y="1896895"/>
            <a:ext cx="4677165" cy="4031489"/>
          </a:xfrm>
        </p:spPr>
        <p:txBody>
          <a:bodyPr lIns="18000" rIns="18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725" y="1896895"/>
            <a:ext cx="4684334" cy="4031489"/>
          </a:xfrm>
        </p:spPr>
        <p:txBody>
          <a:bodyPr lIns="18000" rIns="18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4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wo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0" y="1866899"/>
            <a:ext cx="4677165" cy="638175"/>
          </a:xfrm>
        </p:spPr>
        <p:txBody>
          <a:bodyPr lIns="18000" rIns="18000" anchor="b"/>
          <a:lstStyle>
            <a:lvl1pPr marL="0" indent="0">
              <a:buNone/>
              <a:defRPr sz="24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0" y="2505075"/>
            <a:ext cx="4677165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2725" y="1866899"/>
            <a:ext cx="4684334" cy="638176"/>
          </a:xfrm>
        </p:spPr>
        <p:txBody>
          <a:bodyPr lIns="18000" rIns="18000" anchor="b"/>
          <a:lstStyle>
            <a:lvl1pPr marL="0" indent="0">
              <a:buNone/>
              <a:defRPr sz="24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2724" y="2505075"/>
            <a:ext cx="4684335" cy="3684588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54E3E3B9-5522-46DE-93CF-B235F83E0D1C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029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gular Slide –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1" y="1847851"/>
            <a:ext cx="2811625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9086" y="1847851"/>
            <a:ext cx="3077022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432799" y="1847851"/>
            <a:ext cx="2814259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5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C968AFDE-34B3-460F-92BC-64A794DCADA8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50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hree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1" y="1866899"/>
            <a:ext cx="2817846" cy="638175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1" y="2505075"/>
            <a:ext cx="281784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4637" y="1866899"/>
            <a:ext cx="2809875" cy="638176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4637" y="2505075"/>
            <a:ext cx="280987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37183" y="1866899"/>
            <a:ext cx="2809875" cy="638176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437183" y="2505075"/>
            <a:ext cx="280987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6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B31B2011-DFDB-4EB9-9E8E-57EDC5F18670}" type="datetime1">
              <a:rPr lang="pl-PL" smtClean="0"/>
              <a:t>2016-01-19</a:t>
            </a:fld>
            <a:endParaRPr lang="pl-PL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pl-PL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ectangle 25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01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060" y="466531"/>
            <a:ext cx="10313999" cy="933061"/>
          </a:xfrm>
          <a:prstGeom prst="rect">
            <a:avLst/>
          </a:prstGeom>
        </p:spPr>
        <p:txBody>
          <a:bodyPr vert="horz" lIns="360000" tIns="108000" rIns="36000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0" y="1876425"/>
            <a:ext cx="10313999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lIns="180000"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9456AA7-E515-4EF0-85AE-2084D3B36FCB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61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50" r:id="rId4"/>
    <p:sldLayoutId id="2147483673" r:id="rId5"/>
    <p:sldLayoutId id="2147483652" r:id="rId6"/>
    <p:sldLayoutId id="2147483653" r:id="rId7"/>
    <p:sldLayoutId id="2147483662" r:id="rId8"/>
    <p:sldLayoutId id="2147483658" r:id="rId9"/>
    <p:sldLayoutId id="2147483671" r:id="rId10"/>
    <p:sldLayoutId id="2147483672" r:id="rId11"/>
    <p:sldLayoutId id="2147483654" r:id="rId12"/>
    <p:sldLayoutId id="2147483660" r:id="rId13"/>
    <p:sldLayoutId id="2147483663" r:id="rId14"/>
    <p:sldLayoutId id="2147483665" r:id="rId15"/>
    <p:sldLayoutId id="2147483667" r:id="rId16"/>
    <p:sldLayoutId id="2147483669" r:id="rId17"/>
    <p:sldLayoutId id="2147483670" r:id="rId18"/>
    <p:sldLayoutId id="2147483655" r:id="rId19"/>
    <p:sldLayoutId id="2147483661" r:id="rId20"/>
    <p:sldLayoutId id="2147483659" r:id="rId21"/>
    <p:sldLayoutId id="2147483664" r:id="rId22"/>
    <p:sldLayoutId id="2147483674" r:id="rId23"/>
    <p:sldLayoutId id="2147483675" r:id="rId2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68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972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224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w.stadnicki@gmail.co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</a:t>
            </a:r>
            <a:r>
              <a:rPr lang="pl-PL" dirty="0" smtClean="0"/>
              <a:t>hats new in C#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19BCF-04E3-445F-985C-2FC6D5F1E058}" type="datetime1">
              <a:rPr lang="pl-PL" smtClean="0"/>
              <a:pPr/>
              <a:t>2016-01-19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04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AutoInitializePropertyClassOldWay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AutoInitializePropertyClassOldWay()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PropertyValue =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"hello si sharp"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PropertyValue {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get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AutoInitializePropertyClassNewWay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PropertyValue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{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get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} =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"hello si sharp"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Autoproperty </a:t>
            </a:r>
            <a:r>
              <a:rPr lang="pl-PL" dirty="0" smtClean="0"/>
              <a:t>Initializers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69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OldDictionaryClass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dictionary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Dictionary&lt;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{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Hello"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"World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},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{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Si"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"Sharp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}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/>
            </a:r>
            <a:br>
              <a:rPr lang="en-US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NewDictionaryClass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dictionary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Dictionary&lt;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[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"Hello"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"World"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[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"Si"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"Sharp"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/>
            </a:r>
            <a:br>
              <a:rPr lang="en-US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Dictionary </a:t>
            </a:r>
            <a:r>
              <a:rPr lang="pl-PL" dirty="0" smtClean="0"/>
              <a:t>Initializers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39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OldFormatText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price, DateTime date)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.Format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"{0:d} {1:C}"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, date, price);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 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NewFormatText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price,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DateTime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date)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$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"{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date:d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} {</a:t>
            </a:r>
            <a:r>
              <a:rPr lang="en-US" sz="1400" dirty="0" err="1">
                <a:solidFill>
                  <a:srgbClr val="800000"/>
                </a:solidFill>
                <a:latin typeface="Consolas" panose="020B0609020204030204" pitchFamily="49" charset="0"/>
              </a:rPr>
              <a:t>price:C</a:t>
            </a:r>
            <a:r>
              <a:rPr lang="en-US" sz="1400" dirty="0">
                <a:solidFill>
                  <a:srgbClr val="800000"/>
                </a:solidFill>
                <a:latin typeface="Consolas" panose="020B0609020204030204" pitchFamily="49" charset="0"/>
              </a:rPr>
              <a:t>}"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/>
            </a:r>
            <a:br>
              <a:rPr lang="en-US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String </a:t>
            </a:r>
            <a:r>
              <a:rPr lang="pl-PL" dirty="0" smtClean="0"/>
              <a:t>Interpolation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82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try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Exception(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"500"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(Exception e)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(e.Message == s)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"handled"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.IsNullOrEmpty(e.Message))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.Empty;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try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Exception(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"500"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(Exception e)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when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(e.Message 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== s)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"handled"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(Exception e)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when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(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.IsNullOrEmpty(e.Message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.Empty;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(Exception)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Exception </a:t>
            </a:r>
            <a:r>
              <a:rPr lang="pl-PL" dirty="0" smtClean="0"/>
              <a:t>Filters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84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40000"/>
                </a:solidFill>
              </a:rPr>
              <a:t>Error</a:t>
            </a:r>
            <a:r>
              <a:rPr lang="en-US" dirty="0">
                <a:solidFill>
                  <a:srgbClr val="A40000"/>
                </a:solidFill>
              </a:rPr>
              <a:t>	</a:t>
            </a:r>
            <a:r>
              <a:rPr lang="en-US" dirty="0" smtClean="0">
                <a:solidFill>
                  <a:srgbClr val="A40000"/>
                </a:solidFill>
              </a:rPr>
              <a:t>CS1985</a:t>
            </a:r>
            <a:r>
              <a:rPr lang="pl-PL" dirty="0" smtClean="0">
                <a:solidFill>
                  <a:srgbClr val="A40000"/>
                </a:solidFill>
              </a:rPr>
              <a:t/>
            </a:r>
            <a:br>
              <a:rPr lang="pl-PL" dirty="0" smtClean="0">
                <a:solidFill>
                  <a:srgbClr val="A40000"/>
                </a:solidFill>
              </a:rPr>
            </a:br>
            <a:r>
              <a:rPr lang="en-US" dirty="0" smtClean="0">
                <a:solidFill>
                  <a:srgbClr val="A40000"/>
                </a:solidFill>
              </a:rPr>
              <a:t>Cannot </a:t>
            </a:r>
            <a:r>
              <a:rPr lang="en-US" dirty="0">
                <a:solidFill>
                  <a:srgbClr val="A40000"/>
                </a:solidFill>
              </a:rPr>
              <a:t>await in a catch clause</a:t>
            </a:r>
          </a:p>
          <a:p>
            <a:r>
              <a:rPr lang="en-US" dirty="0">
                <a:solidFill>
                  <a:srgbClr val="A40000"/>
                </a:solidFill>
              </a:rPr>
              <a:t>Error	</a:t>
            </a:r>
            <a:r>
              <a:rPr lang="en-US" dirty="0" smtClean="0">
                <a:solidFill>
                  <a:srgbClr val="A40000"/>
                </a:solidFill>
              </a:rPr>
              <a:t>CS1984</a:t>
            </a:r>
            <a:r>
              <a:rPr lang="pl-PL" dirty="0" smtClean="0">
                <a:solidFill>
                  <a:srgbClr val="A40000"/>
                </a:solidFill>
              </a:rPr>
              <a:t/>
            </a:r>
            <a:br>
              <a:rPr lang="pl-PL" dirty="0" smtClean="0">
                <a:solidFill>
                  <a:srgbClr val="A40000"/>
                </a:solidFill>
              </a:rPr>
            </a:br>
            <a:r>
              <a:rPr lang="en-US" dirty="0" smtClean="0">
                <a:solidFill>
                  <a:srgbClr val="A40000"/>
                </a:solidFill>
              </a:rPr>
              <a:t>Cannot </a:t>
            </a:r>
            <a:r>
              <a:rPr lang="en-US" dirty="0">
                <a:solidFill>
                  <a:srgbClr val="A40000"/>
                </a:solidFill>
              </a:rPr>
              <a:t>await in the body of a finally clause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1500" dirty="0">
                <a:solidFill>
                  <a:srgbClr val="0000FF"/>
                </a:solidFill>
                <a:latin typeface="Consolas" panose="020B0609020204030204" pitchFamily="49" charset="0"/>
              </a:rPr>
              <a:t>try</a:t>
            </a: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    await TestClass.ThrowsAsync();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 (Exception)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    await TestClass.CatchAsync();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FF"/>
                </a:solidFill>
                <a:latin typeface="Consolas" panose="020B0609020204030204" pitchFamily="49" charset="0"/>
              </a:rPr>
              <a:t>finally</a:t>
            </a: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    await TestClass.FinallyAsync(); </a:t>
            </a:r>
            <a:b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500" dirty="0">
              <a:latin typeface="Consolas" panose="020B0609020204030204" pitchFamily="49" charset="0"/>
            </a:endParaRPr>
          </a:p>
          <a:p>
            <a:r>
              <a:rPr lang="pl-PL" sz="1500" dirty="0">
                <a:latin typeface="Consolas" panose="020B0609020204030204" pitchFamily="49" charset="0"/>
              </a:rPr>
              <a:t/>
            </a:r>
            <a:br>
              <a:rPr lang="pl-PL" sz="1500" dirty="0">
                <a:latin typeface="Consolas" panose="020B0609020204030204" pitchFamily="49" charset="0"/>
              </a:rPr>
            </a:br>
            <a:endParaRPr lang="pl-PL" sz="15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Async </a:t>
            </a:r>
            <a:r>
              <a:rPr lang="pl-PL" dirty="0" smtClean="0"/>
              <a:t>Catch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22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7752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Road to C# 7 Has </a:t>
            </a:r>
            <a:r>
              <a:rPr lang="en-US" b="1" dirty="0" smtClean="0"/>
              <a:t>Begun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15088"/>
            <a:ext cx="7027863" cy="442912"/>
          </a:xfrm>
        </p:spPr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0317163" y="6415088"/>
            <a:ext cx="1874837" cy="442912"/>
          </a:xfrm>
        </p:spPr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252200" y="6415088"/>
            <a:ext cx="939800" cy="442912"/>
          </a:xfrm>
        </p:spPr>
        <p:txBody>
          <a:bodyPr/>
          <a:lstStyle/>
          <a:p>
            <a:fld id="{DD16D8C6-D3EF-484E-B1EF-645CD91101A6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80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33059" y="938893"/>
            <a:ext cx="10314000" cy="3099707"/>
          </a:xfrm>
        </p:spPr>
        <p:txBody>
          <a:bodyPr>
            <a:normAutofit/>
          </a:bodyPr>
          <a:lstStyle/>
          <a:p>
            <a:r>
              <a:rPr lang="en-US" sz="9600" dirty="0" smtClean="0"/>
              <a:t>Questions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1471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33059" y="938893"/>
            <a:ext cx="10314000" cy="3099707"/>
          </a:xfrm>
        </p:spPr>
        <p:txBody>
          <a:bodyPr>
            <a:normAutofit fontScale="90000"/>
          </a:bodyPr>
          <a:lstStyle/>
          <a:p>
            <a:r>
              <a:rPr lang="pl-PL" sz="9600" dirty="0" smtClean="0"/>
              <a:t>Thank you.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5400" dirty="0" smtClean="0"/>
              <a:t>Please </a:t>
            </a:r>
            <a:r>
              <a:rPr lang="en-US" sz="5400" dirty="0" smtClean="0"/>
              <a:t>give </a:t>
            </a:r>
            <a:r>
              <a:rPr lang="pl-PL" sz="5400" dirty="0" smtClean="0"/>
              <a:t>feedback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2800" dirty="0" smtClean="0"/>
              <a:t>jaroslaw.stadnicki@gmail.com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729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dirty="0" smtClean="0"/>
              <a:t>Jarosław </a:t>
            </a:r>
            <a:r>
              <a:rPr lang="en-US" sz="8800" dirty="0" smtClean="0"/>
              <a:t>Stadnicki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600" dirty="0" smtClean="0">
              <a:hlinkClick r:id="rId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hlinkClick r:id="rId2"/>
              </a:rPr>
              <a:t>jaroslaw.stadnicki@gmail.com</a:t>
            </a:r>
            <a:endParaRPr lang="en-US" sz="36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/>
              <a:t>@</a:t>
            </a:r>
            <a:r>
              <a:rPr lang="en-US" sz="3600" dirty="0" err="1" smtClean="0"/>
              <a:t>j_stadnicki</a:t>
            </a:r>
            <a:endParaRPr lang="en-US" sz="36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/>
              <a:t>jstadnicki.blogspot.com</a:t>
            </a:r>
            <a:endParaRPr lang="pl-PL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82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Null Conditional Operator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Name Of Expressions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Primary Constructor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Expression Bodied Functions And Properties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Static Using Syntax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Autoproperty Initializers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Dictionary Initializers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String Interpolation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Exception Filters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Async Catch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45D52F-7E34-430E-92C2-B9019C9FE1F8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Sounds like a plan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54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0" y="1876425"/>
            <a:ext cx="9855268" cy="4038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9D4C09-B9B9-4E7E-BFE8-6ADDF52275FE}" type="datetime1">
              <a:rPr lang="pl-PL" smtClean="0"/>
              <a:pPr/>
              <a:t>2016-01-19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C# 6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5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TrimChildTextWithIf(Node item)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(item ==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.Empty;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endParaRPr lang="pl-PL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(item.Child ==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.Empty;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pl-PL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.IsNullOrEmpty(item.Child.Text))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.Empty;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item.Child.Text.Trim();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altLang="pl-PL" sz="1400" dirty="0" smtClean="0">
              <a:latin typeface="Consolas" panose="020B0609020204030204" pitchFamily="49" charset="0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TrimChildTextWith6(Node item)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item?.Child?.Text?.Trim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??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</a:t>
            </a:r>
            <a:r>
              <a:rPr lang="en-US" sz="1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.Empty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/>
            </a:r>
            <a:br>
              <a:rPr lang="en-US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4C09-B9B9-4E7E-BFE8-6ADDF52275FE}" type="datetime1">
              <a:rPr lang="pl-PL" smtClean="0"/>
              <a:pPr/>
              <a:t>2016-01-19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Null Conditional Operator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73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ParameterName(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object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o)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"inputParameter"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ClassName()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"NameOfExpression"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[NameOfExpressionDemo]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AttributeName()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"NameOfExpressionDemoAttribute"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ParameterName(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inputParameter)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nameof(inputParameter);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</a:t>
            </a:r>
            <a:r>
              <a:rPr lang="en-US" sz="1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ublic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class </a:t>
            </a:r>
            <a:r>
              <a:rPr lang="en-US" sz="1400" dirty="0" err="1" smtClean="0">
                <a:latin typeface="Consolas" panose="020B0609020204030204" pitchFamily="49" charset="0"/>
              </a:rPr>
              <a:t>NameOfExpression</a:t>
            </a:r>
            <a:r>
              <a:rPr lang="en-US" sz="1400" dirty="0" smtClean="0">
                <a:latin typeface="Consolas" panose="020B0609020204030204" pitchFamily="49" charset="0"/>
              </a:rPr>
              <a:t> {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/>
            </a:r>
            <a:b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p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ublic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ClassName()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nameof(NameOfExpression);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[NameOfExpressionDemo]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AttributeName()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nameof(NameOfExpressionDemoAttribute); 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 smtClean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Name Of </a:t>
            </a:r>
            <a:r>
              <a:rPr lang="pl-PL" dirty="0" smtClean="0"/>
              <a:t>Expressions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0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Primary </a:t>
            </a:r>
            <a:r>
              <a:rPr lang="pl-PL" dirty="0" smtClean="0"/>
              <a:t>Constructor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9600" dirty="0" smtClean="0"/>
              <a:t>Not supported</a:t>
            </a:r>
            <a:endParaRPr lang="pl-PL" sz="9600" dirty="0"/>
          </a:p>
        </p:txBody>
      </p:sp>
    </p:spTree>
    <p:extLst>
      <p:ext uri="{BB962C8B-B14F-4D97-AF65-F5344CB8AC3E}">
        <p14:creationId xmlns:p14="http://schemas.microsoft.com/office/powerpoint/2010/main" val="103112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33060" y="1896895"/>
            <a:ext cx="10313997" cy="4031489"/>
          </a:xfrm>
        </p:spPr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ExpressionBodyOld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ExpressionBodyOld(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input)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SomePropertyValue = input;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SomePropertyValue {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get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set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; 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SomeSimpleMethod()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.Format(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"{0}x{1}"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, SomePropertyValue, SomePropertyValue);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33058" y="1896894"/>
            <a:ext cx="10313999" cy="3528084"/>
          </a:xfrm>
        </p:spPr>
        <p:txBody>
          <a:bodyPr>
            <a:no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ExpressionBodyNew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_somePropertyValue;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SomePropertyValue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=&gt; _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somePropertyValue;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ExpressionBodyNew(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input)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_somePropertyValue = input;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SomeSimpleMethod() 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=&gt; </a:t>
            </a:r>
            <a:r>
              <a:rPr lang="pl-PL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string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.Format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"{0}x{0</a:t>
            </a:r>
            <a:r>
              <a:rPr lang="pl-PL" sz="1400" dirty="0" smtClean="0">
                <a:solidFill>
                  <a:srgbClr val="800000"/>
                </a:solidFill>
                <a:latin typeface="Consolas" panose="020B0609020204030204" pitchFamily="49" charset="0"/>
              </a:rPr>
              <a:t>}"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SomePropertyValue, SomePropertyValue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 </a:t>
            </a: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pPr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Expression Bodied Functions And Properties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05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[TestFixture]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OldTestDemo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[Test]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T001_OldWayOfCalling()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Assert.AreEqual(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"Ala ma kota</a:t>
            </a:r>
            <a:r>
              <a:rPr lang="pl-PL" sz="1400" dirty="0" smtClean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DemoClass.ReturnSomeText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using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DemoClass;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[TestFixture]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NewTestDemo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[Test]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 T001_NewWayOfCalling()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{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    Assert.AreEqual(</a:t>
            </a:r>
            <a:r>
              <a:rPr lang="pl-PL" sz="1400" dirty="0">
                <a:solidFill>
                  <a:srgbClr val="800000"/>
                </a:solidFill>
                <a:latin typeface="Consolas" panose="020B0609020204030204" pitchFamily="49" charset="0"/>
              </a:rPr>
              <a:t>"Ala ma kota</a:t>
            </a:r>
            <a:r>
              <a:rPr lang="pl-PL" sz="1400" dirty="0" smtClean="0">
                <a:solidFill>
                  <a:srgbClr val="800000"/>
                </a:solidFill>
                <a:latin typeface="Consolas" panose="020B0609020204030204" pitchFamily="49" charset="0"/>
              </a:rPr>
              <a:t>"</a:t>
            </a: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b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</a:t>
            </a: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ReturnSomeText());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    } </a:t>
            </a:r>
            <a:b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pl-PL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pl-PL" sz="1400" dirty="0">
              <a:latin typeface="Consolas" panose="020B0609020204030204" pitchFamily="49" charset="0"/>
            </a:endParaRPr>
          </a:p>
          <a:p>
            <a:r>
              <a:rPr lang="pl-PL" sz="1400" dirty="0">
                <a:latin typeface="Consolas" panose="020B0609020204030204" pitchFamily="49" charset="0"/>
              </a:rPr>
              <a:t/>
            </a:r>
            <a:br>
              <a:rPr lang="pl-PL" sz="1400" dirty="0">
                <a:latin typeface="Consolas" panose="020B0609020204030204" pitchFamily="49" charset="0"/>
              </a:rPr>
            </a:br>
            <a:endParaRPr lang="pl-PL" sz="1400" dirty="0">
              <a:latin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2016-01-19</a:t>
            </a:fld>
            <a:endParaRPr lang="pl-P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Static Using </a:t>
            </a:r>
            <a:r>
              <a:rPr lang="pl-PL" dirty="0" smtClean="0"/>
              <a:t>Syntax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8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GS">
      <a:dk1>
        <a:sysClr val="windowText" lastClr="000000"/>
      </a:dk1>
      <a:lt1>
        <a:sysClr val="window" lastClr="FFFFFF"/>
      </a:lt1>
      <a:dk2>
        <a:srgbClr val="FF7726"/>
      </a:dk2>
      <a:lt2>
        <a:srgbClr val="FFFFFF"/>
      </a:lt2>
      <a:accent1>
        <a:srgbClr val="FF7726"/>
      </a:accent1>
      <a:accent2>
        <a:srgbClr val="000000"/>
      </a:accent2>
      <a:accent3>
        <a:srgbClr val="00B0F0"/>
      </a:accent3>
      <a:accent4>
        <a:srgbClr val="FFD965"/>
      </a:accent4>
      <a:accent5>
        <a:srgbClr val="00B050"/>
      </a:accent5>
      <a:accent6>
        <a:srgbClr val="0563C1"/>
      </a:accent6>
      <a:hlink>
        <a:srgbClr val="FF7726"/>
      </a:hlink>
      <a:folHlink>
        <a:srgbClr val="FF772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1"/>
        </a:solidFill>
      </a:spPr>
      <a:bodyPr vert="horz" lIns="360000" tIns="108000" rIns="360000" bIns="45720" rtlCol="0" anchor="ctr">
        <a:normAutofit/>
      </a:bodyPr>
      <a:lstStyle>
        <a:defPPr>
          <a:defRPr b="1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template-v7.potx" id="{81740B69-3C92-4ED6-8B77-975B328E0227}" vid="{9A016EBD-39E1-4BE8-9468-41BAC8AD9D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pgssoftware-presentation</Template>
  <TotalTime>738</TotalTime>
  <Words>210</Words>
  <Application>Microsoft Office PowerPoint</Application>
  <PresentationFormat>Widescreen</PresentationFormat>
  <Paragraphs>110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Consolas</vt:lpstr>
      <vt:lpstr>Motyw pakietu Office</vt:lpstr>
      <vt:lpstr>Whats new in C#</vt:lpstr>
      <vt:lpstr>About me:</vt:lpstr>
      <vt:lpstr>Sounds like a plan</vt:lpstr>
      <vt:lpstr>Enabling C# 6</vt:lpstr>
      <vt:lpstr>Null Conditional Operator</vt:lpstr>
      <vt:lpstr>Name Of Expressions</vt:lpstr>
      <vt:lpstr>Primary Constructor</vt:lpstr>
      <vt:lpstr>Expression Bodied Functions And Properties</vt:lpstr>
      <vt:lpstr>Static Using Syntax</vt:lpstr>
      <vt:lpstr>Autoproperty Initializers</vt:lpstr>
      <vt:lpstr>Dictionary Initializers</vt:lpstr>
      <vt:lpstr>String Interpolation</vt:lpstr>
      <vt:lpstr>Exception Filters</vt:lpstr>
      <vt:lpstr>Async Catch</vt:lpstr>
      <vt:lpstr>The Road to C# 7 Has Begun</vt:lpstr>
      <vt:lpstr>Questions</vt:lpstr>
      <vt:lpstr>Thank you. Please give feedback  jaroslaw.stadnicki@gmail.com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</dc:title>
  <dc:creator>Jaroslaw Stadnicki</dc:creator>
  <cp:lastModifiedBy>Jaroslaw Stadnicki (PGS Software)</cp:lastModifiedBy>
  <cp:revision>75</cp:revision>
  <dcterms:created xsi:type="dcterms:W3CDTF">2015-10-06T20:33:57Z</dcterms:created>
  <dcterms:modified xsi:type="dcterms:W3CDTF">2016-01-19T15:31:58Z</dcterms:modified>
</cp:coreProperties>
</file>